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33"/>
  </p:sldMasterIdLst>
  <p:notesMasterIdLst>
    <p:notesMasterId r:id="rId48"/>
  </p:notesMasterIdLst>
  <p:sldIdLst>
    <p:sldId id="691" r:id="rId34"/>
    <p:sldId id="693" r:id="rId35"/>
    <p:sldId id="705" r:id="rId36"/>
    <p:sldId id="692" r:id="rId37"/>
    <p:sldId id="706" r:id="rId38"/>
    <p:sldId id="708" r:id="rId39"/>
    <p:sldId id="925" r:id="rId40"/>
    <p:sldId id="697" r:id="rId41"/>
    <p:sldId id="698" r:id="rId42"/>
    <p:sldId id="694" r:id="rId43"/>
    <p:sldId id="701" r:id="rId44"/>
    <p:sldId id="702" r:id="rId45"/>
    <p:sldId id="704" r:id="rId46"/>
    <p:sldId id="266" r:id="rId47"/>
  </p:sldIdLst>
  <p:sldSz cx="12192000" cy="6858000"/>
  <p:notesSz cx="6858000" cy="9313863"/>
  <p:defaultTextStyle>
    <a:defPPr>
      <a:defRPr lang="en-US"/>
    </a:defPPr>
    <a:lvl1pPr marL="0" algn="l" defTabSz="806754" rtl="0" eaLnBrk="1" latinLnBrk="0" hangingPunct="1">
      <a:defRPr sz="1588" kern="1200">
        <a:solidFill>
          <a:schemeClr val="tx1"/>
        </a:solidFill>
        <a:latin typeface="+mn-lt"/>
        <a:ea typeface="+mn-ea"/>
        <a:cs typeface="+mn-cs"/>
      </a:defRPr>
    </a:lvl1pPr>
    <a:lvl2pPr marL="403378" algn="l" defTabSz="806754" rtl="0" eaLnBrk="1" latinLnBrk="0" hangingPunct="1">
      <a:defRPr sz="1588" kern="1200">
        <a:solidFill>
          <a:schemeClr val="tx1"/>
        </a:solidFill>
        <a:latin typeface="+mn-lt"/>
        <a:ea typeface="+mn-ea"/>
        <a:cs typeface="+mn-cs"/>
      </a:defRPr>
    </a:lvl2pPr>
    <a:lvl3pPr marL="806754" algn="l" defTabSz="806754" rtl="0" eaLnBrk="1" latinLnBrk="0" hangingPunct="1">
      <a:defRPr sz="1588" kern="1200">
        <a:solidFill>
          <a:schemeClr val="tx1"/>
        </a:solidFill>
        <a:latin typeface="+mn-lt"/>
        <a:ea typeface="+mn-ea"/>
        <a:cs typeface="+mn-cs"/>
      </a:defRPr>
    </a:lvl3pPr>
    <a:lvl4pPr marL="1210132" algn="l" defTabSz="806754" rtl="0" eaLnBrk="1" latinLnBrk="0" hangingPunct="1">
      <a:defRPr sz="1588" kern="1200">
        <a:solidFill>
          <a:schemeClr val="tx1"/>
        </a:solidFill>
        <a:latin typeface="+mn-lt"/>
        <a:ea typeface="+mn-ea"/>
        <a:cs typeface="+mn-cs"/>
      </a:defRPr>
    </a:lvl4pPr>
    <a:lvl5pPr marL="1613510" algn="l" defTabSz="806754" rtl="0" eaLnBrk="1" latinLnBrk="0" hangingPunct="1">
      <a:defRPr sz="1588" kern="1200">
        <a:solidFill>
          <a:schemeClr val="tx1"/>
        </a:solidFill>
        <a:latin typeface="+mn-lt"/>
        <a:ea typeface="+mn-ea"/>
        <a:cs typeface="+mn-cs"/>
      </a:defRPr>
    </a:lvl5pPr>
    <a:lvl6pPr marL="2016888" algn="l" defTabSz="806754" rtl="0" eaLnBrk="1" latinLnBrk="0" hangingPunct="1">
      <a:defRPr sz="1588" kern="1200">
        <a:solidFill>
          <a:schemeClr val="tx1"/>
        </a:solidFill>
        <a:latin typeface="+mn-lt"/>
        <a:ea typeface="+mn-ea"/>
        <a:cs typeface="+mn-cs"/>
      </a:defRPr>
    </a:lvl6pPr>
    <a:lvl7pPr marL="2420265" algn="l" defTabSz="806754" rtl="0" eaLnBrk="1" latinLnBrk="0" hangingPunct="1">
      <a:defRPr sz="1588" kern="1200">
        <a:solidFill>
          <a:schemeClr val="tx1"/>
        </a:solidFill>
        <a:latin typeface="+mn-lt"/>
        <a:ea typeface="+mn-ea"/>
        <a:cs typeface="+mn-cs"/>
      </a:defRPr>
    </a:lvl7pPr>
    <a:lvl8pPr marL="2823643" algn="l" defTabSz="806754" rtl="0" eaLnBrk="1" latinLnBrk="0" hangingPunct="1">
      <a:defRPr sz="1588" kern="1200">
        <a:solidFill>
          <a:schemeClr val="tx1"/>
        </a:solidFill>
        <a:latin typeface="+mn-lt"/>
        <a:ea typeface="+mn-ea"/>
        <a:cs typeface="+mn-cs"/>
      </a:defRPr>
    </a:lvl8pPr>
    <a:lvl9pPr marL="3227019" algn="l" defTabSz="806754" rtl="0" eaLnBrk="1" latinLnBrk="0" hangingPunct="1">
      <a:defRPr sz="1588"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ward, Blake" initials="HB" lastIdx="25" clrIdx="0">
    <p:extLst/>
  </p:cmAuthor>
  <p:cmAuthor id="2" name="Berberich, Mary Beth" initials="BMB" lastIdx="18"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5315"/>
    <a:srgbClr val="000000"/>
    <a:srgbClr val="8FB5BB"/>
    <a:srgbClr val="333F48"/>
    <a:srgbClr val="E6E6E6"/>
    <a:srgbClr val="478A3A"/>
    <a:srgbClr val="4C4C4C"/>
    <a:srgbClr val="898989"/>
    <a:srgbClr val="3C4B5E"/>
    <a:srgbClr val="5EA4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58" autoAdjust="0"/>
  </p:normalViewPr>
  <p:slideViewPr>
    <p:cSldViewPr snapToGrid="0">
      <p:cViewPr varScale="1">
        <p:scale>
          <a:sx n="78" d="100"/>
          <a:sy n="78" d="100"/>
        </p:scale>
        <p:origin x="-84" y="-2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 Target="slides/slide6.xml"/><Relationship Id="rId3" Type="http://schemas.openxmlformats.org/officeDocument/2006/relationships/customXml" Target="../customXml/item3.xml"/><Relationship Id="rId21" Type="http://schemas.openxmlformats.org/officeDocument/2006/relationships/customXml" Target="../customXml/item21.xml"/><Relationship Id="rId34" Type="http://schemas.openxmlformats.org/officeDocument/2006/relationships/slide" Target="slides/slide1.xml"/><Relationship Id="rId42" Type="http://schemas.openxmlformats.org/officeDocument/2006/relationships/slide" Target="slides/slide9.xml"/><Relationship Id="rId47" Type="http://schemas.openxmlformats.org/officeDocument/2006/relationships/slide" Target="slides/slide14.xml"/><Relationship Id="rId50" Type="http://schemas.openxmlformats.org/officeDocument/2006/relationships/presProps" Target="presProps.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Master" Target="slideMasters/slideMaster1.xml"/><Relationship Id="rId38" Type="http://schemas.openxmlformats.org/officeDocument/2006/relationships/slide" Target="slides/slide5.xml"/><Relationship Id="rId46"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customXml" Target="../customXml/item20.xml"/><Relationship Id="rId29" Type="http://schemas.openxmlformats.org/officeDocument/2006/relationships/customXml" Target="../customXml/item29.xml"/><Relationship Id="rId41" Type="http://schemas.openxmlformats.org/officeDocument/2006/relationships/slide" Target="slides/slide8.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slide" Target="slides/slide4.xml"/><Relationship Id="rId40" Type="http://schemas.openxmlformats.org/officeDocument/2006/relationships/slide" Target="slides/slide7.xml"/><Relationship Id="rId45" Type="http://schemas.openxmlformats.org/officeDocument/2006/relationships/slide" Target="slides/slide12.xml"/><Relationship Id="rId53"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slide" Target="slides/slide3.xml"/><Relationship Id="rId49" Type="http://schemas.openxmlformats.org/officeDocument/2006/relationships/commentAuthors" Target="commentAuthors.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customXml" Target="../customXml/item31.xml"/><Relationship Id="rId44" Type="http://schemas.openxmlformats.org/officeDocument/2006/relationships/slide" Target="slides/slide11.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slide" Target="slides/slide2.xml"/><Relationship Id="rId43" Type="http://schemas.openxmlformats.org/officeDocument/2006/relationships/slide" Target="slides/slide10.xml"/><Relationship Id="rId48" Type="http://schemas.openxmlformats.org/officeDocument/2006/relationships/notesMaster" Target="notesMasters/notesMaster1.xml"/><Relationship Id="rId8" Type="http://schemas.openxmlformats.org/officeDocument/2006/relationships/customXml" Target="../customXml/item8.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28BE-4E1A-A0B2-9D392D671EA3}"/>
              </c:ext>
            </c:extLst>
          </c:dPt>
          <c:dPt>
            <c:idx val="1"/>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2-28BE-4E1A-A0B2-9D392D671EA3}"/>
              </c:ext>
            </c:extLst>
          </c:dPt>
          <c:dPt>
            <c:idx val="2"/>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28BE-4E1A-A0B2-9D392D671EA3}"/>
              </c:ext>
            </c:extLst>
          </c:dPt>
          <c:dPt>
            <c:idx val="3"/>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4-28BE-4E1A-A0B2-9D392D671EA3}"/>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50</c:v>
                </c:pt>
                <c:pt idx="1">
                  <c:v>25</c:v>
                </c:pt>
                <c:pt idx="2">
                  <c:v>15</c:v>
                </c:pt>
                <c:pt idx="3">
                  <c:v>10</c:v>
                </c:pt>
              </c:numCache>
            </c:numRef>
          </c:val>
          <c:extLst xmlns:c16r2="http://schemas.microsoft.com/office/drawing/2015/06/chart">
            <c:ext xmlns:c16="http://schemas.microsoft.com/office/drawing/2014/chart" uri="{C3380CC4-5D6E-409C-BE32-E72D297353CC}">
              <c16:uniqueId val="{00000000-28BE-4E1A-A0B2-9D392D671EA3}"/>
            </c:ext>
          </c:extLst>
        </c:ser>
        <c:dLbls>
          <c:showLegendKey val="0"/>
          <c:showVal val="0"/>
          <c:showCatName val="0"/>
          <c:showSerName val="0"/>
          <c:showPercent val="0"/>
          <c:showBubbleSize val="0"/>
          <c:showLeaderLines val="1"/>
        </c:dLbls>
        <c:firstSliceAng val="0"/>
        <c:holeSize val="5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28BE-4E1A-A0B2-9D392D671EA3}"/>
              </c:ext>
            </c:extLst>
          </c:dPt>
          <c:dPt>
            <c:idx val="1"/>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2-28BE-4E1A-A0B2-9D392D671EA3}"/>
              </c:ext>
            </c:extLst>
          </c:dPt>
          <c:dPt>
            <c:idx val="2"/>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28BE-4E1A-A0B2-9D392D671EA3}"/>
              </c:ext>
            </c:extLst>
          </c:dPt>
          <c:dPt>
            <c:idx val="3"/>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4-28BE-4E1A-A0B2-9D392D671EA3}"/>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35</c:v>
                </c:pt>
                <c:pt idx="1">
                  <c:v>12</c:v>
                </c:pt>
                <c:pt idx="2">
                  <c:v>35</c:v>
                </c:pt>
                <c:pt idx="3">
                  <c:v>18</c:v>
                </c:pt>
              </c:numCache>
            </c:numRef>
          </c:val>
          <c:extLst xmlns:c16r2="http://schemas.microsoft.com/office/drawing/2015/06/chart">
            <c:ext xmlns:c16="http://schemas.microsoft.com/office/drawing/2014/chart" uri="{C3380CC4-5D6E-409C-BE32-E72D297353CC}">
              <c16:uniqueId val="{00000000-28BE-4E1A-A0B2-9D392D671EA3}"/>
            </c:ext>
          </c:extLst>
        </c:ser>
        <c:dLbls>
          <c:showLegendKey val="0"/>
          <c:showVal val="0"/>
          <c:showCatName val="0"/>
          <c:showSerName val="0"/>
          <c:showPercent val="0"/>
          <c:showBubbleSize val="0"/>
          <c:showLeaderLines val="1"/>
        </c:dLbls>
        <c:firstSliceAng val="0"/>
        <c:holeSize val="5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28BE-4E1A-A0B2-9D392D671EA3}"/>
              </c:ext>
            </c:extLst>
          </c:dPt>
          <c:dPt>
            <c:idx val="1"/>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2-28BE-4E1A-A0B2-9D392D671EA3}"/>
              </c:ext>
            </c:extLst>
          </c:dPt>
          <c:dPt>
            <c:idx val="2"/>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28BE-4E1A-A0B2-9D392D671EA3}"/>
              </c:ext>
            </c:extLst>
          </c:dPt>
          <c:dPt>
            <c:idx val="3"/>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4-28BE-4E1A-A0B2-9D392D671EA3}"/>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20</c:v>
                </c:pt>
                <c:pt idx="1">
                  <c:v>10</c:v>
                </c:pt>
                <c:pt idx="2">
                  <c:v>50</c:v>
                </c:pt>
                <c:pt idx="3">
                  <c:v>20</c:v>
                </c:pt>
              </c:numCache>
            </c:numRef>
          </c:val>
          <c:extLst xmlns:c16r2="http://schemas.microsoft.com/office/drawing/2015/06/chart">
            <c:ext xmlns:c16="http://schemas.microsoft.com/office/drawing/2014/chart" uri="{C3380CC4-5D6E-409C-BE32-E72D297353CC}">
              <c16:uniqueId val="{00000000-28BE-4E1A-A0B2-9D392D671EA3}"/>
            </c:ext>
          </c:extLst>
        </c:ser>
        <c:dLbls>
          <c:showLegendKey val="0"/>
          <c:showVal val="0"/>
          <c:showCatName val="0"/>
          <c:showSerName val="0"/>
          <c:showPercent val="0"/>
          <c:showBubbleSize val="0"/>
          <c:showLeaderLines val="1"/>
        </c:dLbls>
        <c:firstSliceAng val="0"/>
        <c:holeSize val="5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75985533879781"/>
          <c:y val="2.9839772702361902E-2"/>
          <c:w val="0.86548052157062616"/>
          <c:h val="0.86680272411612314"/>
        </c:manualLayout>
      </c:layout>
      <c:areaChart>
        <c:grouping val="standard"/>
        <c:varyColors val="0"/>
        <c:ser>
          <c:idx val="0"/>
          <c:order val="0"/>
          <c:tx>
            <c:strRef>
              <c:f>Sheet1!$B$1</c:f>
              <c:strCache>
                <c:ptCount val="1"/>
                <c:pt idx="0">
                  <c:v>Stocks</c:v>
                </c:pt>
              </c:strCache>
            </c:strRef>
          </c:tx>
          <c:spPr>
            <a:solidFill>
              <a:schemeClr val="accent1"/>
            </a:solidFill>
            <a:ln w="38100">
              <a:noFill/>
            </a:ln>
            <a:effectLst/>
          </c:spPr>
          <c:dPt>
            <c:idx val="0"/>
            <c:bubble3D val="0"/>
            <c:extLst xmlns:c16r2="http://schemas.microsoft.com/office/drawing/2015/06/chart">
              <c:ext xmlns:c16="http://schemas.microsoft.com/office/drawing/2014/chart" uri="{C3380CC4-5D6E-409C-BE32-E72D297353CC}">
                <c16:uniqueId val="{00000000-91B7-4B7E-AA3F-DAEC1FB64478}"/>
              </c:ext>
            </c:extLst>
          </c:dPt>
          <c:dPt>
            <c:idx val="2"/>
            <c:bubble3D val="0"/>
            <c:extLst xmlns:c16r2="http://schemas.microsoft.com/office/drawing/2015/06/chart">
              <c:ext xmlns:c16="http://schemas.microsoft.com/office/drawing/2014/chart" uri="{C3380CC4-5D6E-409C-BE32-E72D297353CC}">
                <c16:uniqueId val="{00000001-91B7-4B7E-AA3F-DAEC1FB64478}"/>
              </c:ext>
            </c:extLst>
          </c:dPt>
          <c:cat>
            <c:strRef>
              <c:f>Sheet1!$A$2:$A$54</c:f>
              <c:strCache>
                <c:ptCount val="53"/>
                <c:pt idx="0">
                  <c:v>1969</c:v>
                </c:pt>
                <c:pt idx="1">
                  <c:v>1969</c:v>
                </c:pt>
                <c:pt idx="2">
                  <c:v>1970</c:v>
                </c:pt>
                <c:pt idx="3">
                  <c:v>1971</c:v>
                </c:pt>
                <c:pt idx="4">
                  <c:v>1972</c:v>
                </c:pt>
                <c:pt idx="5">
                  <c:v>1973</c:v>
                </c:pt>
                <c:pt idx="6">
                  <c:v>1974</c:v>
                </c:pt>
                <c:pt idx="7">
                  <c:v>1975</c:v>
                </c:pt>
                <c:pt idx="8">
                  <c:v>1976</c:v>
                </c:pt>
                <c:pt idx="9">
                  <c:v>1977</c:v>
                </c:pt>
                <c:pt idx="10">
                  <c:v>1978</c:v>
                </c:pt>
                <c:pt idx="11">
                  <c:v>1979</c:v>
                </c:pt>
                <c:pt idx="12">
                  <c:v>1980</c:v>
                </c:pt>
                <c:pt idx="13">
                  <c:v>1981</c:v>
                </c:pt>
                <c:pt idx="14">
                  <c:v>1982</c:v>
                </c:pt>
                <c:pt idx="15">
                  <c:v>1983</c:v>
                </c:pt>
                <c:pt idx="16">
                  <c:v>1984</c:v>
                </c:pt>
                <c:pt idx="17">
                  <c:v>1985</c:v>
                </c:pt>
                <c:pt idx="18">
                  <c:v>1986</c:v>
                </c:pt>
                <c:pt idx="19">
                  <c:v>1987</c:v>
                </c:pt>
                <c:pt idx="20">
                  <c:v>1988</c:v>
                </c:pt>
                <c:pt idx="21">
                  <c:v>1989</c:v>
                </c:pt>
                <c:pt idx="22">
                  <c:v>1990</c:v>
                </c:pt>
                <c:pt idx="23">
                  <c:v>1991</c:v>
                </c:pt>
                <c:pt idx="24">
                  <c:v>1992</c:v>
                </c:pt>
                <c:pt idx="25">
                  <c:v>1993</c:v>
                </c:pt>
                <c:pt idx="26">
                  <c:v>1994</c:v>
                </c:pt>
                <c:pt idx="27">
                  <c:v>1995</c:v>
                </c:pt>
                <c:pt idx="28">
                  <c:v>1996</c:v>
                </c:pt>
                <c:pt idx="29">
                  <c:v>1997</c:v>
                </c:pt>
                <c:pt idx="30">
                  <c:v>1998</c:v>
                </c:pt>
                <c:pt idx="31">
                  <c:v>1999</c:v>
                </c:pt>
                <c:pt idx="32">
                  <c:v>2000</c:v>
                </c:pt>
                <c:pt idx="33">
                  <c:v>2001</c:v>
                </c:pt>
                <c:pt idx="34">
                  <c:v>2002</c:v>
                </c:pt>
                <c:pt idx="35">
                  <c:v>2003</c:v>
                </c:pt>
                <c:pt idx="36">
                  <c:v>2004</c:v>
                </c:pt>
                <c:pt idx="37">
                  <c:v>2005</c:v>
                </c:pt>
                <c:pt idx="38">
                  <c:v>2006</c:v>
                </c:pt>
                <c:pt idx="39">
                  <c:v>2007</c:v>
                </c:pt>
                <c:pt idx="40">
                  <c:v>2008</c:v>
                </c:pt>
                <c:pt idx="41">
                  <c:v>2009</c:v>
                </c:pt>
                <c:pt idx="42">
                  <c:v>2010</c:v>
                </c:pt>
                <c:pt idx="43">
                  <c:v>2011</c:v>
                </c:pt>
                <c:pt idx="44">
                  <c:v>2012</c:v>
                </c:pt>
                <c:pt idx="45">
                  <c:v>2013</c:v>
                </c:pt>
                <c:pt idx="46">
                  <c:v>2014</c:v>
                </c:pt>
                <c:pt idx="47">
                  <c:v>2015</c:v>
                </c:pt>
                <c:pt idx="48">
                  <c:v>2016</c:v>
                </c:pt>
                <c:pt idx="49">
                  <c:v>2017</c:v>
                </c:pt>
                <c:pt idx="50">
                  <c:v>2018</c:v>
                </c:pt>
                <c:pt idx="51">
                  <c:v>2019</c:v>
                </c:pt>
                <c:pt idx="52">
                  <c:v>2020 YTD</c:v>
                </c:pt>
              </c:strCache>
            </c:strRef>
          </c:cat>
          <c:val>
            <c:numRef>
              <c:f>Sheet1!$B$2:$B$54</c:f>
              <c:numCache>
                <c:formatCode>_("$"* #,##0.00_);_("$"* \(#,##0.00\);_("$"* "-"??_);_(@_)</c:formatCode>
                <c:ptCount val="53"/>
                <c:pt idx="0">
                  <c:v>100</c:v>
                </c:pt>
                <c:pt idx="1">
                  <c:v>91.495441893093542</c:v>
                </c:pt>
                <c:pt idx="2">
                  <c:v>95.161263991534284</c:v>
                </c:pt>
                <c:pt idx="3">
                  <c:v>108.78144067995306</c:v>
                </c:pt>
                <c:pt idx="4">
                  <c:v>129.42393433446253</c:v>
                </c:pt>
                <c:pt idx="5">
                  <c:v>110.44877248645082</c:v>
                </c:pt>
                <c:pt idx="6">
                  <c:v>81.215321976092184</c:v>
                </c:pt>
                <c:pt idx="7">
                  <c:v>111.42990376270401</c:v>
                </c:pt>
                <c:pt idx="8">
                  <c:v>137.99831777685392</c:v>
                </c:pt>
                <c:pt idx="9">
                  <c:v>128.08451197964655</c:v>
                </c:pt>
                <c:pt idx="10">
                  <c:v>136.48709241264945</c:v>
                </c:pt>
                <c:pt idx="11">
                  <c:v>161.65466010929634</c:v>
                </c:pt>
                <c:pt idx="12">
                  <c:v>214.06215938683167</c:v>
                </c:pt>
                <c:pt idx="13">
                  <c:v>203.55424511413784</c:v>
                </c:pt>
                <c:pt idx="14">
                  <c:v>247.13404363241878</c:v>
                </c:pt>
                <c:pt idx="15">
                  <c:v>302.77334153601402</c:v>
                </c:pt>
                <c:pt idx="16">
                  <c:v>321.74609538306686</c:v>
                </c:pt>
                <c:pt idx="17">
                  <c:v>425.21332158849208</c:v>
                </c:pt>
                <c:pt idx="18">
                  <c:v>503.75246155756889</c:v>
                </c:pt>
                <c:pt idx="19">
                  <c:v>517.83717271521516</c:v>
                </c:pt>
                <c:pt idx="20">
                  <c:v>610.6908421497568</c:v>
                </c:pt>
                <c:pt idx="21">
                  <c:v>789.25535734484845</c:v>
                </c:pt>
                <c:pt idx="22">
                  <c:v>740.15006351020031</c:v>
                </c:pt>
                <c:pt idx="23">
                  <c:v>993.71179511175569</c:v>
                </c:pt>
                <c:pt idx="24">
                  <c:v>1082.9942471679974</c:v>
                </c:pt>
                <c:pt idx="25">
                  <c:v>1205.3111157500553</c:v>
                </c:pt>
                <c:pt idx="26">
                  <c:v>1204.4183406753061</c:v>
                </c:pt>
                <c:pt idx="27">
                  <c:v>1642.7945538471506</c:v>
                </c:pt>
                <c:pt idx="28">
                  <c:v>1991.8879242106552</c:v>
                </c:pt>
                <c:pt idx="29">
                  <c:v>2615.0780354606313</c:v>
                </c:pt>
                <c:pt idx="30">
                  <c:v>3227.5542058774995</c:v>
                </c:pt>
                <c:pt idx="31">
                  <c:v>3988.2396634881616</c:v>
                </c:pt>
                <c:pt idx="32">
                  <c:v>3553.4345413062742</c:v>
                </c:pt>
                <c:pt idx="33">
                  <c:v>3163.2707119899437</c:v>
                </c:pt>
                <c:pt idx="34">
                  <c:v>2503.4746316587298</c:v>
                </c:pt>
                <c:pt idx="35">
                  <c:v>3296.3011614194775</c:v>
                </c:pt>
                <c:pt idx="36">
                  <c:v>3707.1705787133046</c:v>
                </c:pt>
                <c:pt idx="37">
                  <c:v>3943.5584474575221</c:v>
                </c:pt>
                <c:pt idx="38">
                  <c:v>4565.5903487181886</c:v>
                </c:pt>
                <c:pt idx="39">
                  <c:v>4821.9605794904537</c:v>
                </c:pt>
                <c:pt idx="40">
                  <c:v>3026.5148831542097</c:v>
                </c:pt>
                <c:pt idx="41">
                  <c:v>3891.3199809532389</c:v>
                </c:pt>
                <c:pt idx="42">
                  <c:v>4572.0659815756453</c:v>
                </c:pt>
                <c:pt idx="43">
                  <c:v>4621.6209075740608</c:v>
                </c:pt>
                <c:pt idx="44">
                  <c:v>5378.4704799277297</c:v>
                </c:pt>
                <c:pt idx="45">
                  <c:v>7178.4852852650019</c:v>
                </c:pt>
                <c:pt idx="46">
                  <c:v>8073.7138239879578</c:v>
                </c:pt>
                <c:pt idx="47">
                  <c:v>8109.3100655533399</c:v>
                </c:pt>
                <c:pt idx="48">
                  <c:v>9132.6558935008889</c:v>
                </c:pt>
                <c:pt idx="49">
                  <c:v>11065.336651522912</c:v>
                </c:pt>
                <c:pt idx="50">
                  <c:v>10479.268397138163</c:v>
                </c:pt>
                <c:pt idx="51">
                  <c:v>13717.362331853854</c:v>
                </c:pt>
                <c:pt idx="52">
                  <c:v>9935.4855369617453</c:v>
                </c:pt>
              </c:numCache>
            </c:numRef>
          </c:val>
          <c:extLst xmlns:c16r2="http://schemas.microsoft.com/office/drawing/2015/06/chart">
            <c:ext xmlns:c16="http://schemas.microsoft.com/office/drawing/2014/chart" uri="{C3380CC4-5D6E-409C-BE32-E72D297353CC}">
              <c16:uniqueId val="{00000002-91B7-4B7E-AA3F-DAEC1FB64478}"/>
            </c:ext>
          </c:extLst>
        </c:ser>
        <c:ser>
          <c:idx val="1"/>
          <c:order val="1"/>
          <c:tx>
            <c:strRef>
              <c:f>Sheet1!$C$1</c:f>
              <c:strCache>
                <c:ptCount val="1"/>
                <c:pt idx="0">
                  <c:v>Bonds</c:v>
                </c:pt>
              </c:strCache>
            </c:strRef>
          </c:tx>
          <c:spPr>
            <a:solidFill>
              <a:schemeClr val="accent2"/>
            </a:solidFill>
            <a:ln w="38100">
              <a:noFill/>
            </a:ln>
            <a:effectLst/>
          </c:spPr>
          <c:cat>
            <c:strRef>
              <c:f>Sheet1!$A$2:$A$54</c:f>
              <c:strCache>
                <c:ptCount val="53"/>
                <c:pt idx="0">
                  <c:v>1969</c:v>
                </c:pt>
                <c:pt idx="1">
                  <c:v>1969</c:v>
                </c:pt>
                <c:pt idx="2">
                  <c:v>1970</c:v>
                </c:pt>
                <c:pt idx="3">
                  <c:v>1971</c:v>
                </c:pt>
                <c:pt idx="4">
                  <c:v>1972</c:v>
                </c:pt>
                <c:pt idx="5">
                  <c:v>1973</c:v>
                </c:pt>
                <c:pt idx="6">
                  <c:v>1974</c:v>
                </c:pt>
                <c:pt idx="7">
                  <c:v>1975</c:v>
                </c:pt>
                <c:pt idx="8">
                  <c:v>1976</c:v>
                </c:pt>
                <c:pt idx="9">
                  <c:v>1977</c:v>
                </c:pt>
                <c:pt idx="10">
                  <c:v>1978</c:v>
                </c:pt>
                <c:pt idx="11">
                  <c:v>1979</c:v>
                </c:pt>
                <c:pt idx="12">
                  <c:v>1980</c:v>
                </c:pt>
                <c:pt idx="13">
                  <c:v>1981</c:v>
                </c:pt>
                <c:pt idx="14">
                  <c:v>1982</c:v>
                </c:pt>
                <c:pt idx="15">
                  <c:v>1983</c:v>
                </c:pt>
                <c:pt idx="16">
                  <c:v>1984</c:v>
                </c:pt>
                <c:pt idx="17">
                  <c:v>1985</c:v>
                </c:pt>
                <c:pt idx="18">
                  <c:v>1986</c:v>
                </c:pt>
                <c:pt idx="19">
                  <c:v>1987</c:v>
                </c:pt>
                <c:pt idx="20">
                  <c:v>1988</c:v>
                </c:pt>
                <c:pt idx="21">
                  <c:v>1989</c:v>
                </c:pt>
                <c:pt idx="22">
                  <c:v>1990</c:v>
                </c:pt>
                <c:pt idx="23">
                  <c:v>1991</c:v>
                </c:pt>
                <c:pt idx="24">
                  <c:v>1992</c:v>
                </c:pt>
                <c:pt idx="25">
                  <c:v>1993</c:v>
                </c:pt>
                <c:pt idx="26">
                  <c:v>1994</c:v>
                </c:pt>
                <c:pt idx="27">
                  <c:v>1995</c:v>
                </c:pt>
                <c:pt idx="28">
                  <c:v>1996</c:v>
                </c:pt>
                <c:pt idx="29">
                  <c:v>1997</c:v>
                </c:pt>
                <c:pt idx="30">
                  <c:v>1998</c:v>
                </c:pt>
                <c:pt idx="31">
                  <c:v>1999</c:v>
                </c:pt>
                <c:pt idx="32">
                  <c:v>2000</c:v>
                </c:pt>
                <c:pt idx="33">
                  <c:v>2001</c:v>
                </c:pt>
                <c:pt idx="34">
                  <c:v>2002</c:v>
                </c:pt>
                <c:pt idx="35">
                  <c:v>2003</c:v>
                </c:pt>
                <c:pt idx="36">
                  <c:v>2004</c:v>
                </c:pt>
                <c:pt idx="37">
                  <c:v>2005</c:v>
                </c:pt>
                <c:pt idx="38">
                  <c:v>2006</c:v>
                </c:pt>
                <c:pt idx="39">
                  <c:v>2007</c:v>
                </c:pt>
                <c:pt idx="40">
                  <c:v>2008</c:v>
                </c:pt>
                <c:pt idx="41">
                  <c:v>2009</c:v>
                </c:pt>
                <c:pt idx="42">
                  <c:v>2010</c:v>
                </c:pt>
                <c:pt idx="43">
                  <c:v>2011</c:v>
                </c:pt>
                <c:pt idx="44">
                  <c:v>2012</c:v>
                </c:pt>
                <c:pt idx="45">
                  <c:v>2013</c:v>
                </c:pt>
                <c:pt idx="46">
                  <c:v>2014</c:v>
                </c:pt>
                <c:pt idx="47">
                  <c:v>2015</c:v>
                </c:pt>
                <c:pt idx="48">
                  <c:v>2016</c:v>
                </c:pt>
                <c:pt idx="49">
                  <c:v>2017</c:v>
                </c:pt>
                <c:pt idx="50">
                  <c:v>2018</c:v>
                </c:pt>
                <c:pt idx="51">
                  <c:v>2019</c:v>
                </c:pt>
                <c:pt idx="52">
                  <c:v>2020 YTD</c:v>
                </c:pt>
              </c:strCache>
            </c:strRef>
          </c:cat>
          <c:val>
            <c:numRef>
              <c:f>Sheet1!$C$2:$C$54</c:f>
              <c:numCache>
                <c:formatCode>_("$"* #,##0.00_);_("$"* \(#,##0.00\);_("$"* "-"??_);_(@_)</c:formatCode>
                <c:ptCount val="53"/>
                <c:pt idx="0">
                  <c:v>100</c:v>
                </c:pt>
                <c:pt idx="1">
                  <c:v>99.263352904456283</c:v>
                </c:pt>
                <c:pt idx="2">
                  <c:v>115.99800812556754</c:v>
                </c:pt>
                <c:pt idx="3">
                  <c:v>126.11385189118981</c:v>
                </c:pt>
                <c:pt idx="4">
                  <c:v>132.62077676281822</c:v>
                </c:pt>
                <c:pt idx="5">
                  <c:v>138.72928869345259</c:v>
                </c:pt>
                <c:pt idx="6">
                  <c:v>146.62260167222237</c:v>
                </c:pt>
                <c:pt idx="7">
                  <c:v>158.10488705425894</c:v>
                </c:pt>
                <c:pt idx="8">
                  <c:v>182.76924138319077</c:v>
                </c:pt>
                <c:pt idx="9">
                  <c:v>188.31870520887222</c:v>
                </c:pt>
                <c:pt idx="10">
                  <c:v>190.94322820159391</c:v>
                </c:pt>
                <c:pt idx="11">
                  <c:v>194.6271160591869</c:v>
                </c:pt>
                <c:pt idx="12">
                  <c:v>199.89199239358203</c:v>
                </c:pt>
                <c:pt idx="13">
                  <c:v>212.38226360681699</c:v>
                </c:pt>
                <c:pt idx="14">
                  <c:v>281.66378428192581</c:v>
                </c:pt>
                <c:pt idx="15">
                  <c:v>305.20562269775468</c:v>
                </c:pt>
                <c:pt idx="16">
                  <c:v>351.43544412085936</c:v>
                </c:pt>
                <c:pt idx="17">
                  <c:v>429.11239517064848</c:v>
                </c:pt>
                <c:pt idx="18">
                  <c:v>494.61519858469109</c:v>
                </c:pt>
                <c:pt idx="19">
                  <c:v>508.24390983054849</c:v>
                </c:pt>
                <c:pt idx="20">
                  <c:v>548.32355270563664</c:v>
                </c:pt>
                <c:pt idx="21">
                  <c:v>627.99262640601125</c:v>
                </c:pt>
                <c:pt idx="22">
                  <c:v>684.26216144520879</c:v>
                </c:pt>
                <c:pt idx="23">
                  <c:v>793.76544606862149</c:v>
                </c:pt>
                <c:pt idx="24">
                  <c:v>852.52114040988795</c:v>
                </c:pt>
                <c:pt idx="25">
                  <c:v>935.63470766856233</c:v>
                </c:pt>
                <c:pt idx="26">
                  <c:v>908.35033030489149</c:v>
                </c:pt>
                <c:pt idx="27">
                  <c:v>1076.1566217972722</c:v>
                </c:pt>
                <c:pt idx="28">
                  <c:v>1115.2272839734708</c:v>
                </c:pt>
                <c:pt idx="29">
                  <c:v>1222.8907296368993</c:v>
                </c:pt>
                <c:pt idx="30">
                  <c:v>1329.1172403943297</c:v>
                </c:pt>
                <c:pt idx="31">
                  <c:v>1318.2007785282876</c:v>
                </c:pt>
                <c:pt idx="32">
                  <c:v>1471.4558132289512</c:v>
                </c:pt>
                <c:pt idx="33">
                  <c:v>1595.6977901440926</c:v>
                </c:pt>
                <c:pt idx="34">
                  <c:v>1759.3371726734538</c:v>
                </c:pt>
                <c:pt idx="35">
                  <c:v>1831.548667378376</c:v>
                </c:pt>
                <c:pt idx="36">
                  <c:v>1911.0155408000483</c:v>
                </c:pt>
                <c:pt idx="37">
                  <c:v>1957.4249811876516</c:v>
                </c:pt>
                <c:pt idx="38">
                  <c:v>2042.2553620879421</c:v>
                </c:pt>
                <c:pt idx="39">
                  <c:v>2184.5314881187855</c:v>
                </c:pt>
                <c:pt idx="40">
                  <c:v>2299.0060350330059</c:v>
                </c:pt>
                <c:pt idx="41">
                  <c:v>2435.3463396682091</c:v>
                </c:pt>
                <c:pt idx="42">
                  <c:v>2594.6598000165382</c:v>
                </c:pt>
                <c:pt idx="43">
                  <c:v>2798.1283908128235</c:v>
                </c:pt>
                <c:pt idx="44">
                  <c:v>2916.0649222278507</c:v>
                </c:pt>
                <c:pt idx="45">
                  <c:v>2857.0526255187665</c:v>
                </c:pt>
                <c:pt idx="46">
                  <c:v>3027.4958555649259</c:v>
                </c:pt>
                <c:pt idx="47">
                  <c:v>3044.1457987737508</c:v>
                </c:pt>
                <c:pt idx="48">
                  <c:v>3124.7390476582809</c:v>
                </c:pt>
                <c:pt idx="49">
                  <c:v>3235.4118638812611</c:v>
                </c:pt>
                <c:pt idx="50">
                  <c:v>3235.7792991942979</c:v>
                </c:pt>
                <c:pt idx="51">
                  <c:v>3517.9392540840404</c:v>
                </c:pt>
                <c:pt idx="52">
                  <c:v>3505.6264666947463</c:v>
                </c:pt>
              </c:numCache>
            </c:numRef>
          </c:val>
          <c:extLst xmlns:c16r2="http://schemas.microsoft.com/office/drawing/2015/06/chart">
            <c:ext xmlns:c16="http://schemas.microsoft.com/office/drawing/2014/chart" uri="{C3380CC4-5D6E-409C-BE32-E72D297353CC}">
              <c16:uniqueId val="{00000003-91B7-4B7E-AA3F-DAEC1FB64478}"/>
            </c:ext>
          </c:extLst>
        </c:ser>
        <c:ser>
          <c:idx val="2"/>
          <c:order val="2"/>
          <c:tx>
            <c:strRef>
              <c:f>Sheet1!$D$1</c:f>
              <c:strCache>
                <c:ptCount val="1"/>
                <c:pt idx="0">
                  <c:v>Short-Term Investments</c:v>
                </c:pt>
              </c:strCache>
            </c:strRef>
          </c:tx>
          <c:spPr>
            <a:solidFill>
              <a:schemeClr val="accent5">
                <a:lumMod val="75000"/>
              </a:schemeClr>
            </a:solidFill>
            <a:ln w="38100">
              <a:noFill/>
            </a:ln>
            <a:effectLst/>
          </c:spPr>
          <c:cat>
            <c:strRef>
              <c:f>Sheet1!$A$2:$A$54</c:f>
              <c:strCache>
                <c:ptCount val="53"/>
                <c:pt idx="0">
                  <c:v>1969</c:v>
                </c:pt>
                <c:pt idx="1">
                  <c:v>1969</c:v>
                </c:pt>
                <c:pt idx="2">
                  <c:v>1970</c:v>
                </c:pt>
                <c:pt idx="3">
                  <c:v>1971</c:v>
                </c:pt>
                <c:pt idx="4">
                  <c:v>1972</c:v>
                </c:pt>
                <c:pt idx="5">
                  <c:v>1973</c:v>
                </c:pt>
                <c:pt idx="6">
                  <c:v>1974</c:v>
                </c:pt>
                <c:pt idx="7">
                  <c:v>1975</c:v>
                </c:pt>
                <c:pt idx="8">
                  <c:v>1976</c:v>
                </c:pt>
                <c:pt idx="9">
                  <c:v>1977</c:v>
                </c:pt>
                <c:pt idx="10">
                  <c:v>1978</c:v>
                </c:pt>
                <c:pt idx="11">
                  <c:v>1979</c:v>
                </c:pt>
                <c:pt idx="12">
                  <c:v>1980</c:v>
                </c:pt>
                <c:pt idx="13">
                  <c:v>1981</c:v>
                </c:pt>
                <c:pt idx="14">
                  <c:v>1982</c:v>
                </c:pt>
                <c:pt idx="15">
                  <c:v>1983</c:v>
                </c:pt>
                <c:pt idx="16">
                  <c:v>1984</c:v>
                </c:pt>
                <c:pt idx="17">
                  <c:v>1985</c:v>
                </c:pt>
                <c:pt idx="18">
                  <c:v>1986</c:v>
                </c:pt>
                <c:pt idx="19">
                  <c:v>1987</c:v>
                </c:pt>
                <c:pt idx="20">
                  <c:v>1988</c:v>
                </c:pt>
                <c:pt idx="21">
                  <c:v>1989</c:v>
                </c:pt>
                <c:pt idx="22">
                  <c:v>1990</c:v>
                </c:pt>
                <c:pt idx="23">
                  <c:v>1991</c:v>
                </c:pt>
                <c:pt idx="24">
                  <c:v>1992</c:v>
                </c:pt>
                <c:pt idx="25">
                  <c:v>1993</c:v>
                </c:pt>
                <c:pt idx="26">
                  <c:v>1994</c:v>
                </c:pt>
                <c:pt idx="27">
                  <c:v>1995</c:v>
                </c:pt>
                <c:pt idx="28">
                  <c:v>1996</c:v>
                </c:pt>
                <c:pt idx="29">
                  <c:v>1997</c:v>
                </c:pt>
                <c:pt idx="30">
                  <c:v>1998</c:v>
                </c:pt>
                <c:pt idx="31">
                  <c:v>1999</c:v>
                </c:pt>
                <c:pt idx="32">
                  <c:v>2000</c:v>
                </c:pt>
                <c:pt idx="33">
                  <c:v>2001</c:v>
                </c:pt>
                <c:pt idx="34">
                  <c:v>2002</c:v>
                </c:pt>
                <c:pt idx="35">
                  <c:v>2003</c:v>
                </c:pt>
                <c:pt idx="36">
                  <c:v>2004</c:v>
                </c:pt>
                <c:pt idx="37">
                  <c:v>2005</c:v>
                </c:pt>
                <c:pt idx="38">
                  <c:v>2006</c:v>
                </c:pt>
                <c:pt idx="39">
                  <c:v>2007</c:v>
                </c:pt>
                <c:pt idx="40">
                  <c:v>2008</c:v>
                </c:pt>
                <c:pt idx="41">
                  <c:v>2009</c:v>
                </c:pt>
                <c:pt idx="42">
                  <c:v>2010</c:v>
                </c:pt>
                <c:pt idx="43">
                  <c:v>2011</c:v>
                </c:pt>
                <c:pt idx="44">
                  <c:v>2012</c:v>
                </c:pt>
                <c:pt idx="45">
                  <c:v>2013</c:v>
                </c:pt>
                <c:pt idx="46">
                  <c:v>2014</c:v>
                </c:pt>
                <c:pt idx="47">
                  <c:v>2015</c:v>
                </c:pt>
                <c:pt idx="48">
                  <c:v>2016</c:v>
                </c:pt>
                <c:pt idx="49">
                  <c:v>2017</c:v>
                </c:pt>
                <c:pt idx="50">
                  <c:v>2018</c:v>
                </c:pt>
                <c:pt idx="51">
                  <c:v>2019</c:v>
                </c:pt>
                <c:pt idx="52">
                  <c:v>2020 YTD</c:v>
                </c:pt>
              </c:strCache>
            </c:strRef>
          </c:cat>
          <c:val>
            <c:numRef>
              <c:f>Sheet1!$D$2:$D$54</c:f>
              <c:numCache>
                <c:formatCode>_("$"* #,##0.00_);_("$"* \(#,##0.00\);_("$"* "-"??_);_(@_)</c:formatCode>
                <c:ptCount val="53"/>
                <c:pt idx="0">
                  <c:v>100</c:v>
                </c:pt>
                <c:pt idx="1">
                  <c:v>106.58380718408563</c:v>
                </c:pt>
                <c:pt idx="2">
                  <c:v>113.53836916448269</c:v>
                </c:pt>
                <c:pt idx="3">
                  <c:v>118.51830743748157</c:v>
                </c:pt>
                <c:pt idx="4">
                  <c:v>123.06935430166229</c:v>
                </c:pt>
                <c:pt idx="5">
                  <c:v>131.59844731322212</c:v>
                </c:pt>
                <c:pt idx="6">
                  <c:v>142.13034848689412</c:v>
                </c:pt>
                <c:pt idx="7">
                  <c:v>150.37901781332528</c:v>
                </c:pt>
                <c:pt idx="8">
                  <c:v>158.02205550470299</c:v>
                </c:pt>
                <c:pt idx="9">
                  <c:v>166.11311894679278</c:v>
                </c:pt>
                <c:pt idx="10">
                  <c:v>178.04140844452056</c:v>
                </c:pt>
                <c:pt idx="11">
                  <c:v>196.51539481886579</c:v>
                </c:pt>
                <c:pt idx="12">
                  <c:v>218.59490498727541</c:v>
                </c:pt>
                <c:pt idx="13">
                  <c:v>250.74772920520056</c:v>
                </c:pt>
                <c:pt idx="14">
                  <c:v>277.18427665086671</c:v>
                </c:pt>
                <c:pt idx="15">
                  <c:v>301.57184257312576</c:v>
                </c:pt>
                <c:pt idx="16">
                  <c:v>331.27482144762826</c:v>
                </c:pt>
                <c:pt idx="17">
                  <c:v>356.86015381898244</c:v>
                </c:pt>
                <c:pt idx="18">
                  <c:v>378.85142637557431</c:v>
                </c:pt>
                <c:pt idx="19">
                  <c:v>399.55791351804891</c:v>
                </c:pt>
                <c:pt idx="20">
                  <c:v>424.92107529163991</c:v>
                </c:pt>
                <c:pt idx="21">
                  <c:v>460.48878012677119</c:v>
                </c:pt>
                <c:pt idx="22">
                  <c:v>496.46893199397726</c:v>
                </c:pt>
                <c:pt idx="23">
                  <c:v>524.24771060523881</c:v>
                </c:pt>
                <c:pt idx="24">
                  <c:v>542.62944494322358</c:v>
                </c:pt>
                <c:pt idx="25">
                  <c:v>558.34912700894438</c:v>
                </c:pt>
                <c:pt idx="26">
                  <c:v>580.1440623046301</c:v>
                </c:pt>
                <c:pt idx="27">
                  <c:v>612.60572648373284</c:v>
                </c:pt>
                <c:pt idx="28">
                  <c:v>644.5045233068987</c:v>
                </c:pt>
                <c:pt idx="29">
                  <c:v>678.3767475326357</c:v>
                </c:pt>
                <c:pt idx="30">
                  <c:v>711.31808021586619</c:v>
                </c:pt>
                <c:pt idx="31">
                  <c:v>744.63512310230135</c:v>
                </c:pt>
                <c:pt idx="32">
                  <c:v>788.51813086732511</c:v>
                </c:pt>
                <c:pt idx="33">
                  <c:v>818.68490823691559</c:v>
                </c:pt>
                <c:pt idx="34">
                  <c:v>832.16606876524941</c:v>
                </c:pt>
                <c:pt idx="35">
                  <c:v>840.66620066647374</c:v>
                </c:pt>
                <c:pt idx="36">
                  <c:v>850.77574069728439</c:v>
                </c:pt>
                <c:pt idx="37">
                  <c:v>876.12490594737585</c:v>
                </c:pt>
                <c:pt idx="38">
                  <c:v>918.17552505724564</c:v>
                </c:pt>
                <c:pt idx="39">
                  <c:v>960.98302296043391</c:v>
                </c:pt>
                <c:pt idx="40">
                  <c:v>976.35050244746014</c:v>
                </c:pt>
                <c:pt idx="41">
                  <c:v>977.29523094801402</c:v>
                </c:pt>
                <c:pt idx="42">
                  <c:v>978.48231783462188</c:v>
                </c:pt>
                <c:pt idx="43">
                  <c:v>978.89139230228693</c:v>
                </c:pt>
                <c:pt idx="44">
                  <c:v>979.47594628538991</c:v>
                </c:pt>
                <c:pt idx="45">
                  <c:v>979.71006593834329</c:v>
                </c:pt>
                <c:pt idx="46">
                  <c:v>979.8696715947857</c:v>
                </c:pt>
                <c:pt idx="47">
                  <c:v>980.05487772412323</c:v>
                </c:pt>
                <c:pt idx="48">
                  <c:v>982.01431241469299</c:v>
                </c:pt>
                <c:pt idx="49">
                  <c:v>989.84225356494551</c:v>
                </c:pt>
                <c:pt idx="50">
                  <c:v>1007.7426023224514</c:v>
                </c:pt>
                <c:pt idx="51">
                  <c:v>1022.2540957958946</c:v>
                </c:pt>
                <c:pt idx="52">
                  <c:v>1024.9119564449638</c:v>
                </c:pt>
              </c:numCache>
            </c:numRef>
          </c:val>
          <c:extLst xmlns:c16r2="http://schemas.microsoft.com/office/drawing/2015/06/chart">
            <c:ext xmlns:c16="http://schemas.microsoft.com/office/drawing/2014/chart" uri="{C3380CC4-5D6E-409C-BE32-E72D297353CC}">
              <c16:uniqueId val="{00000004-91B7-4B7E-AA3F-DAEC1FB64478}"/>
            </c:ext>
          </c:extLst>
        </c:ser>
        <c:ser>
          <c:idx val="3"/>
          <c:order val="3"/>
          <c:tx>
            <c:strRef>
              <c:f>Sheet1!$E$1</c:f>
              <c:strCache>
                <c:ptCount val="1"/>
                <c:pt idx="0">
                  <c:v>Inflation</c:v>
                </c:pt>
              </c:strCache>
            </c:strRef>
          </c:tx>
          <c:spPr>
            <a:solidFill>
              <a:schemeClr val="accent3"/>
            </a:solidFill>
            <a:ln w="38100">
              <a:noFill/>
            </a:ln>
            <a:effectLst/>
          </c:spPr>
          <c:cat>
            <c:strRef>
              <c:f>Sheet1!$A$2:$A$54</c:f>
              <c:strCache>
                <c:ptCount val="53"/>
                <c:pt idx="0">
                  <c:v>1969</c:v>
                </c:pt>
                <c:pt idx="1">
                  <c:v>1969</c:v>
                </c:pt>
                <c:pt idx="2">
                  <c:v>1970</c:v>
                </c:pt>
                <c:pt idx="3">
                  <c:v>1971</c:v>
                </c:pt>
                <c:pt idx="4">
                  <c:v>1972</c:v>
                </c:pt>
                <c:pt idx="5">
                  <c:v>1973</c:v>
                </c:pt>
                <c:pt idx="6">
                  <c:v>1974</c:v>
                </c:pt>
                <c:pt idx="7">
                  <c:v>1975</c:v>
                </c:pt>
                <c:pt idx="8">
                  <c:v>1976</c:v>
                </c:pt>
                <c:pt idx="9">
                  <c:v>1977</c:v>
                </c:pt>
                <c:pt idx="10">
                  <c:v>1978</c:v>
                </c:pt>
                <c:pt idx="11">
                  <c:v>1979</c:v>
                </c:pt>
                <c:pt idx="12">
                  <c:v>1980</c:v>
                </c:pt>
                <c:pt idx="13">
                  <c:v>1981</c:v>
                </c:pt>
                <c:pt idx="14">
                  <c:v>1982</c:v>
                </c:pt>
                <c:pt idx="15">
                  <c:v>1983</c:v>
                </c:pt>
                <c:pt idx="16">
                  <c:v>1984</c:v>
                </c:pt>
                <c:pt idx="17">
                  <c:v>1985</c:v>
                </c:pt>
                <c:pt idx="18">
                  <c:v>1986</c:v>
                </c:pt>
                <c:pt idx="19">
                  <c:v>1987</c:v>
                </c:pt>
                <c:pt idx="20">
                  <c:v>1988</c:v>
                </c:pt>
                <c:pt idx="21">
                  <c:v>1989</c:v>
                </c:pt>
                <c:pt idx="22">
                  <c:v>1990</c:v>
                </c:pt>
                <c:pt idx="23">
                  <c:v>1991</c:v>
                </c:pt>
                <c:pt idx="24">
                  <c:v>1992</c:v>
                </c:pt>
                <c:pt idx="25">
                  <c:v>1993</c:v>
                </c:pt>
                <c:pt idx="26">
                  <c:v>1994</c:v>
                </c:pt>
                <c:pt idx="27">
                  <c:v>1995</c:v>
                </c:pt>
                <c:pt idx="28">
                  <c:v>1996</c:v>
                </c:pt>
                <c:pt idx="29">
                  <c:v>1997</c:v>
                </c:pt>
                <c:pt idx="30">
                  <c:v>1998</c:v>
                </c:pt>
                <c:pt idx="31">
                  <c:v>1999</c:v>
                </c:pt>
                <c:pt idx="32">
                  <c:v>2000</c:v>
                </c:pt>
                <c:pt idx="33">
                  <c:v>2001</c:v>
                </c:pt>
                <c:pt idx="34">
                  <c:v>2002</c:v>
                </c:pt>
                <c:pt idx="35">
                  <c:v>2003</c:v>
                </c:pt>
                <c:pt idx="36">
                  <c:v>2004</c:v>
                </c:pt>
                <c:pt idx="37">
                  <c:v>2005</c:v>
                </c:pt>
                <c:pt idx="38">
                  <c:v>2006</c:v>
                </c:pt>
                <c:pt idx="39">
                  <c:v>2007</c:v>
                </c:pt>
                <c:pt idx="40">
                  <c:v>2008</c:v>
                </c:pt>
                <c:pt idx="41">
                  <c:v>2009</c:v>
                </c:pt>
                <c:pt idx="42">
                  <c:v>2010</c:v>
                </c:pt>
                <c:pt idx="43">
                  <c:v>2011</c:v>
                </c:pt>
                <c:pt idx="44">
                  <c:v>2012</c:v>
                </c:pt>
                <c:pt idx="45">
                  <c:v>2013</c:v>
                </c:pt>
                <c:pt idx="46">
                  <c:v>2014</c:v>
                </c:pt>
                <c:pt idx="47">
                  <c:v>2015</c:v>
                </c:pt>
                <c:pt idx="48">
                  <c:v>2016</c:v>
                </c:pt>
                <c:pt idx="49">
                  <c:v>2017</c:v>
                </c:pt>
                <c:pt idx="50">
                  <c:v>2018</c:v>
                </c:pt>
                <c:pt idx="51">
                  <c:v>2019</c:v>
                </c:pt>
                <c:pt idx="52">
                  <c:v>2020 YTD</c:v>
                </c:pt>
              </c:strCache>
            </c:strRef>
          </c:cat>
          <c:val>
            <c:numRef>
              <c:f>Sheet1!$E$2:$E$54</c:f>
              <c:numCache>
                <c:formatCode>_("$"* #,##0.00_);_("$"* \(#,##0.00\);_("$"* "-"??_);_(@_)</c:formatCode>
                <c:ptCount val="53"/>
                <c:pt idx="0">
                  <c:v>100</c:v>
                </c:pt>
                <c:pt idx="1">
                  <c:v>106.1089958978914</c:v>
                </c:pt>
                <c:pt idx="2">
                  <c:v>111.93612263165538</c:v>
                </c:pt>
                <c:pt idx="3">
                  <c:v>115.69563877784786</c:v>
                </c:pt>
                <c:pt idx="4">
                  <c:v>119.64315374257943</c:v>
                </c:pt>
                <c:pt idx="5">
                  <c:v>130.16963636495765</c:v>
                </c:pt>
                <c:pt idx="6">
                  <c:v>146.05330624548807</c:v>
                </c:pt>
                <c:pt idx="7">
                  <c:v>156.29771856937668</c:v>
                </c:pt>
                <c:pt idx="8">
                  <c:v>163.81663831835081</c:v>
                </c:pt>
                <c:pt idx="9">
                  <c:v>174.90688547861396</c:v>
                </c:pt>
                <c:pt idx="10">
                  <c:v>190.69634092161402</c:v>
                </c:pt>
                <c:pt idx="11">
                  <c:v>216.07220895568409</c:v>
                </c:pt>
                <c:pt idx="12">
                  <c:v>242.85807144794202</c:v>
                </c:pt>
                <c:pt idx="13">
                  <c:v>264.56875423534888</c:v>
                </c:pt>
                <c:pt idx="14">
                  <c:v>274.81253397890958</c:v>
                </c:pt>
                <c:pt idx="15">
                  <c:v>285.24499491246712</c:v>
                </c:pt>
                <c:pt idx="16">
                  <c:v>296.52326712689069</c:v>
                </c:pt>
                <c:pt idx="17">
                  <c:v>307.70418985373249</c:v>
                </c:pt>
                <c:pt idx="18">
                  <c:v>311.18079933389424</c:v>
                </c:pt>
                <c:pt idx="19">
                  <c:v>324.90236901506626</c:v>
                </c:pt>
                <c:pt idx="20">
                  <c:v>339.2611154848351</c:v>
                </c:pt>
                <c:pt idx="21">
                  <c:v>355.02759558076025</c:v>
                </c:pt>
                <c:pt idx="22">
                  <c:v>376.70655594346022</c:v>
                </c:pt>
                <c:pt idx="23">
                  <c:v>388.24995577223649</c:v>
                </c:pt>
                <c:pt idx="24">
                  <c:v>399.51178354749493</c:v>
                </c:pt>
                <c:pt idx="25">
                  <c:v>410.49205673069071</c:v>
                </c:pt>
                <c:pt idx="26">
                  <c:v>421.47230315087279</c:v>
                </c:pt>
                <c:pt idx="27">
                  <c:v>432.17100143314013</c:v>
                </c:pt>
                <c:pt idx="28">
                  <c:v>446.52978010224382</c:v>
                </c:pt>
                <c:pt idx="29">
                  <c:v>454.13149087436301</c:v>
                </c:pt>
                <c:pt idx="30">
                  <c:v>461.45165166777281</c:v>
                </c:pt>
                <c:pt idx="31">
                  <c:v>473.83961399641362</c:v>
                </c:pt>
                <c:pt idx="32">
                  <c:v>489.88765666274901</c:v>
                </c:pt>
                <c:pt idx="33">
                  <c:v>497.4893575368074</c:v>
                </c:pt>
                <c:pt idx="34">
                  <c:v>509.31422842838964</c:v>
                </c:pt>
                <c:pt idx="35">
                  <c:v>518.88675313885199</c:v>
                </c:pt>
                <c:pt idx="36">
                  <c:v>535.77942645364828</c:v>
                </c:pt>
                <c:pt idx="37">
                  <c:v>554.07982640473233</c:v>
                </c:pt>
                <c:pt idx="38">
                  <c:v>568.15705238746182</c:v>
                </c:pt>
                <c:pt idx="39">
                  <c:v>591.34507871592928</c:v>
                </c:pt>
                <c:pt idx="40">
                  <c:v>591.88564978334523</c:v>
                </c:pt>
                <c:pt idx="41">
                  <c:v>609.5742430542515</c:v>
                </c:pt>
                <c:pt idx="42">
                  <c:v>618.69172238642147</c:v>
                </c:pt>
                <c:pt idx="43">
                  <c:v>637.01954980683354</c:v>
                </c:pt>
                <c:pt idx="44">
                  <c:v>648.11060159925876</c:v>
                </c:pt>
                <c:pt idx="45">
                  <c:v>657.87853837684304</c:v>
                </c:pt>
                <c:pt idx="46">
                  <c:v>662.85530862056385</c:v>
                </c:pt>
                <c:pt idx="47">
                  <c:v>667.69083367897667</c:v>
                </c:pt>
                <c:pt idx="48">
                  <c:v>681.54289354084096</c:v>
                </c:pt>
                <c:pt idx="49">
                  <c:v>696.31800433357591</c:v>
                </c:pt>
                <c:pt idx="50">
                  <c:v>711.41800347736296</c:v>
                </c:pt>
                <c:pt idx="51">
                  <c:v>771.39054117050466</c:v>
                </c:pt>
                <c:pt idx="52">
                  <c:v>737.60363546723659</c:v>
                </c:pt>
              </c:numCache>
            </c:numRef>
          </c:val>
          <c:extLst xmlns:c16r2="http://schemas.microsoft.com/office/drawing/2015/06/chart">
            <c:ext xmlns:c16="http://schemas.microsoft.com/office/drawing/2014/chart" uri="{C3380CC4-5D6E-409C-BE32-E72D297353CC}">
              <c16:uniqueId val="{00000005-91B7-4B7E-AA3F-DAEC1FB64478}"/>
            </c:ext>
          </c:extLst>
        </c:ser>
        <c:dLbls>
          <c:showLegendKey val="0"/>
          <c:showVal val="0"/>
          <c:showCatName val="0"/>
          <c:showSerName val="0"/>
          <c:showPercent val="0"/>
          <c:showBubbleSize val="0"/>
        </c:dLbls>
        <c:axId val="173290624"/>
        <c:axId val="173292160"/>
      </c:areaChart>
      <c:catAx>
        <c:axId val="173290624"/>
        <c:scaling>
          <c:orientation val="minMax"/>
        </c:scaling>
        <c:delete val="0"/>
        <c:axPos val="b"/>
        <c:numFmt formatCode="General" sourceLinked="1"/>
        <c:majorTickMark val="out"/>
        <c:minorTickMark val="none"/>
        <c:tickLblPos val="nextTo"/>
        <c:spPr>
          <a:solidFill>
            <a:schemeClr val="bg1">
              <a:lumMod val="95000"/>
            </a:schemeClr>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73292160"/>
        <c:crosses val="autoZero"/>
        <c:auto val="1"/>
        <c:lblAlgn val="ctr"/>
        <c:lblOffset val="100"/>
        <c:tickLblSkip val="5"/>
        <c:noMultiLvlLbl val="0"/>
      </c:catAx>
      <c:valAx>
        <c:axId val="173292160"/>
        <c:scaling>
          <c:orientation val="minMax"/>
          <c:max val="14000"/>
        </c:scaling>
        <c:delete val="0"/>
        <c:axPos val="l"/>
        <c:numFmt formatCode="&quot;$&quot;#,##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73290624"/>
        <c:crossesAt val="1"/>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en-GB" sz="1800" dirty="0">
                <a:solidFill>
                  <a:schemeClr val="accent1"/>
                </a:solidFill>
                <a:latin typeface="+mj-lt"/>
              </a:rPr>
              <a:t>Hypothetical growth of $10,000 invested in</a:t>
            </a:r>
            <a:r>
              <a:rPr lang="en-GB" sz="1800" baseline="0" dirty="0">
                <a:solidFill>
                  <a:schemeClr val="accent1"/>
                </a:solidFill>
                <a:latin typeface="+mj-lt"/>
              </a:rPr>
              <a:t> S&amp;P 500® Index</a:t>
            </a:r>
          </a:p>
        </c:rich>
      </c:tx>
      <c:layout>
        <c:manualLayout>
          <c:xMode val="edge"/>
          <c:yMode val="edge"/>
          <c:x val="1.4289807609188828E-2"/>
          <c:y val="0"/>
        </c:manualLayout>
      </c:layout>
      <c:overlay val="0"/>
      <c:spPr>
        <a:noFill/>
        <a:ln>
          <a:noFill/>
        </a:ln>
        <a:effectLst/>
      </c:spPr>
    </c:title>
    <c:autoTitleDeleted val="0"/>
    <c:plotArea>
      <c:layout>
        <c:manualLayout>
          <c:layoutTarget val="inner"/>
          <c:xMode val="edge"/>
          <c:yMode val="edge"/>
          <c:x val="2.3791438732553166E-2"/>
          <c:y val="0.26488856912725378"/>
          <c:w val="0.97496647263443026"/>
          <c:h val="0.64008154943934759"/>
        </c:manualLayout>
      </c:layout>
      <c:barChart>
        <c:barDir val="col"/>
        <c:grouping val="clustered"/>
        <c:varyColors val="0"/>
        <c:ser>
          <c:idx val="0"/>
          <c:order val="0"/>
          <c:tx>
            <c:strRef>
              <c:f>Sheet1!$B$1</c:f>
              <c:strCache>
                <c:ptCount val="1"/>
                <c:pt idx="0">
                  <c:v>$</c:v>
                </c:pt>
              </c:strCache>
            </c:strRef>
          </c:tx>
          <c:spPr>
            <a:solidFill>
              <a:schemeClr val="accent1"/>
            </a:solidFill>
            <a:ln>
              <a:noFill/>
            </a:ln>
            <a:effectLst/>
          </c:spPr>
          <c:invertIfNegative val="0"/>
          <c:dLbls>
            <c:numFmt formatCode="[$$-409]#,##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Invested All Days</c:v>
                </c:pt>
                <c:pt idx="1">
                  <c:v>Missing Best 5 Days</c:v>
                </c:pt>
                <c:pt idx="2">
                  <c:v>Missing Best 10 Days</c:v>
                </c:pt>
                <c:pt idx="3">
                  <c:v>Missing Best 30 Days</c:v>
                </c:pt>
                <c:pt idx="4">
                  <c:v>Missing Best 50 Days</c:v>
                </c:pt>
              </c:strCache>
            </c:strRef>
          </c:cat>
          <c:val>
            <c:numRef>
              <c:f>Sheet1!$B$2:$B$6</c:f>
              <c:numCache>
                <c:formatCode>#,##0</c:formatCode>
                <c:ptCount val="5"/>
                <c:pt idx="0">
                  <c:v>659515</c:v>
                </c:pt>
                <c:pt idx="1">
                  <c:v>426993</c:v>
                </c:pt>
                <c:pt idx="2">
                  <c:v>318036</c:v>
                </c:pt>
                <c:pt idx="3">
                  <c:v>125080</c:v>
                </c:pt>
                <c:pt idx="4">
                  <c:v>57382</c:v>
                </c:pt>
              </c:numCache>
            </c:numRef>
          </c:val>
          <c:extLst xmlns:c16r2="http://schemas.microsoft.com/office/drawing/2015/06/chart">
            <c:ext xmlns:c16="http://schemas.microsoft.com/office/drawing/2014/chart" uri="{C3380CC4-5D6E-409C-BE32-E72D297353CC}">
              <c16:uniqueId val="{00000000-21FF-4ECC-852B-D99E924A834A}"/>
            </c:ext>
          </c:extLst>
        </c:ser>
        <c:ser>
          <c:idx val="1"/>
          <c:order val="1"/>
          <c:tx>
            <c:strRef>
              <c:f>Sheet1!$C$1</c:f>
              <c:strCache>
                <c:ptCount val="1"/>
                <c:pt idx="0">
                  <c:v>Column1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Invested All Days</c:v>
                </c:pt>
                <c:pt idx="1">
                  <c:v>Missing Best 5 Days</c:v>
                </c:pt>
                <c:pt idx="2">
                  <c:v>Missing Best 10 Days</c:v>
                </c:pt>
                <c:pt idx="3">
                  <c:v>Missing Best 30 Days</c:v>
                </c:pt>
                <c:pt idx="4">
                  <c:v>Missing Best 50 Days</c:v>
                </c:pt>
              </c:strCache>
            </c:strRef>
          </c:cat>
          <c:val>
            <c:numRef>
              <c:f>Sheet1!$C$2:$C$6</c:f>
              <c:numCache>
                <c:formatCode>General</c:formatCode>
                <c:ptCount val="5"/>
              </c:numCache>
            </c:numRef>
          </c:val>
          <c:extLst xmlns:c16r2="http://schemas.microsoft.com/office/drawing/2015/06/chart">
            <c:ext xmlns:c16="http://schemas.microsoft.com/office/drawing/2014/chart" uri="{C3380CC4-5D6E-409C-BE32-E72D297353CC}">
              <c16:uniqueId val="{00000001-21FF-4ECC-852B-D99E924A834A}"/>
            </c:ext>
          </c:extLst>
        </c:ser>
        <c:ser>
          <c:idx val="2"/>
          <c:order val="2"/>
          <c:tx>
            <c:strRef>
              <c:f>Sheet1!$D$1</c:f>
              <c:strCache>
                <c:ptCount val="1"/>
                <c:pt idx="0">
                  <c:v>Column2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Invested All Days</c:v>
                </c:pt>
                <c:pt idx="1">
                  <c:v>Missing Best 5 Days</c:v>
                </c:pt>
                <c:pt idx="2">
                  <c:v>Missing Best 10 Days</c:v>
                </c:pt>
                <c:pt idx="3">
                  <c:v>Missing Best 30 Days</c:v>
                </c:pt>
                <c:pt idx="4">
                  <c:v>Missing Best 50 Days</c:v>
                </c:pt>
              </c:strCache>
            </c:strRef>
          </c:cat>
          <c:val>
            <c:numRef>
              <c:f>Sheet1!$D$2:$D$6</c:f>
              <c:numCache>
                <c:formatCode>General</c:formatCode>
                <c:ptCount val="5"/>
              </c:numCache>
            </c:numRef>
          </c:val>
          <c:extLst xmlns:c16r2="http://schemas.microsoft.com/office/drawing/2015/06/chart">
            <c:ext xmlns:c16="http://schemas.microsoft.com/office/drawing/2014/chart" uri="{C3380CC4-5D6E-409C-BE32-E72D297353CC}">
              <c16:uniqueId val="{00000002-21FF-4ECC-852B-D99E924A834A}"/>
            </c:ext>
          </c:extLst>
        </c:ser>
        <c:dLbls>
          <c:dLblPos val="outEnd"/>
          <c:showLegendKey val="0"/>
          <c:showVal val="1"/>
          <c:showCatName val="0"/>
          <c:showSerName val="0"/>
          <c:showPercent val="0"/>
          <c:showBubbleSize val="0"/>
        </c:dLbls>
        <c:gapWidth val="224"/>
        <c:overlap val="100"/>
        <c:axId val="171494784"/>
        <c:axId val="171521152"/>
      </c:barChart>
      <c:catAx>
        <c:axId val="171494784"/>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1521152"/>
        <c:crosses val="autoZero"/>
        <c:auto val="1"/>
        <c:lblAlgn val="ctr"/>
        <c:lblOffset val="100"/>
        <c:noMultiLvlLbl val="0"/>
      </c:catAx>
      <c:valAx>
        <c:axId val="171521152"/>
        <c:scaling>
          <c:orientation val="minMax"/>
        </c:scaling>
        <c:delete val="1"/>
        <c:axPos val="l"/>
        <c:majorGridlines>
          <c:spPr>
            <a:ln w="9525" cap="flat" cmpd="sng" algn="ctr">
              <a:solidFill>
                <a:schemeClr val="bg1">
                  <a:lumMod val="95000"/>
                </a:schemeClr>
              </a:solidFill>
              <a:round/>
            </a:ln>
            <a:effectLst/>
          </c:spPr>
        </c:majorGridlines>
        <c:numFmt formatCode="#,##0" sourceLinked="1"/>
        <c:majorTickMark val="none"/>
        <c:minorTickMark val="none"/>
        <c:tickLblPos val="nextTo"/>
        <c:crossAx val="1714947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4E227123-2CB7-C54E-82EF-CE2B4F4595EF}" type="datetimeFigureOut">
              <a:rPr lang="en-US" smtClean="0"/>
              <a:t>03/26/2020</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0E92D164-6E69-5949-903B-16426CF50482}" type="slidenum">
              <a:rPr lang="en-US" smtClean="0"/>
              <a:t>‹#›</a:t>
            </a:fld>
            <a:endParaRPr lang="en-US"/>
          </a:p>
        </p:txBody>
      </p:sp>
    </p:spTree>
    <p:extLst>
      <p:ext uri="{BB962C8B-B14F-4D97-AF65-F5344CB8AC3E}">
        <p14:creationId xmlns:p14="http://schemas.microsoft.com/office/powerpoint/2010/main" val="2531663170"/>
      </p:ext>
    </p:extLst>
  </p:cSld>
  <p:clrMap bg1="lt1" tx1="dk1" bg2="lt2" tx2="dk2" accent1="accent1" accent2="accent2" accent3="accent3" accent4="accent4" accent5="accent5" accent6="accent6" hlink="hlink" folHlink="folHlink"/>
  <p:notesStyle>
    <a:lvl1pPr marL="0" algn="l" defTabSz="806754" rtl="0" eaLnBrk="1" latinLnBrk="0" hangingPunct="1">
      <a:defRPr sz="1059" kern="1200">
        <a:solidFill>
          <a:schemeClr val="tx1"/>
        </a:solidFill>
        <a:latin typeface="+mn-lt"/>
        <a:ea typeface="+mn-ea"/>
        <a:cs typeface="+mn-cs"/>
      </a:defRPr>
    </a:lvl1pPr>
    <a:lvl2pPr marL="403378" algn="l" defTabSz="806754" rtl="0" eaLnBrk="1" latinLnBrk="0" hangingPunct="1">
      <a:defRPr sz="1059" kern="1200">
        <a:solidFill>
          <a:schemeClr val="tx1"/>
        </a:solidFill>
        <a:latin typeface="+mn-lt"/>
        <a:ea typeface="+mn-ea"/>
        <a:cs typeface="+mn-cs"/>
      </a:defRPr>
    </a:lvl2pPr>
    <a:lvl3pPr marL="806754" algn="l" defTabSz="806754" rtl="0" eaLnBrk="1" latinLnBrk="0" hangingPunct="1">
      <a:defRPr sz="1059" kern="1200">
        <a:solidFill>
          <a:schemeClr val="tx1"/>
        </a:solidFill>
        <a:latin typeface="+mn-lt"/>
        <a:ea typeface="+mn-ea"/>
        <a:cs typeface="+mn-cs"/>
      </a:defRPr>
    </a:lvl3pPr>
    <a:lvl4pPr marL="1210132" algn="l" defTabSz="806754" rtl="0" eaLnBrk="1" latinLnBrk="0" hangingPunct="1">
      <a:defRPr sz="1059" kern="1200">
        <a:solidFill>
          <a:schemeClr val="tx1"/>
        </a:solidFill>
        <a:latin typeface="+mn-lt"/>
        <a:ea typeface="+mn-ea"/>
        <a:cs typeface="+mn-cs"/>
      </a:defRPr>
    </a:lvl4pPr>
    <a:lvl5pPr marL="1613510" algn="l" defTabSz="806754" rtl="0" eaLnBrk="1" latinLnBrk="0" hangingPunct="1">
      <a:defRPr sz="1059" kern="1200">
        <a:solidFill>
          <a:schemeClr val="tx1"/>
        </a:solidFill>
        <a:latin typeface="+mn-lt"/>
        <a:ea typeface="+mn-ea"/>
        <a:cs typeface="+mn-cs"/>
      </a:defRPr>
    </a:lvl5pPr>
    <a:lvl6pPr marL="2016888" algn="l" defTabSz="806754" rtl="0" eaLnBrk="1" latinLnBrk="0" hangingPunct="1">
      <a:defRPr sz="1059" kern="1200">
        <a:solidFill>
          <a:schemeClr val="tx1"/>
        </a:solidFill>
        <a:latin typeface="+mn-lt"/>
        <a:ea typeface="+mn-ea"/>
        <a:cs typeface="+mn-cs"/>
      </a:defRPr>
    </a:lvl6pPr>
    <a:lvl7pPr marL="2420265" algn="l" defTabSz="806754" rtl="0" eaLnBrk="1" latinLnBrk="0" hangingPunct="1">
      <a:defRPr sz="1059" kern="1200">
        <a:solidFill>
          <a:schemeClr val="tx1"/>
        </a:solidFill>
        <a:latin typeface="+mn-lt"/>
        <a:ea typeface="+mn-ea"/>
        <a:cs typeface="+mn-cs"/>
      </a:defRPr>
    </a:lvl7pPr>
    <a:lvl8pPr marL="2823643" algn="l" defTabSz="806754" rtl="0" eaLnBrk="1" latinLnBrk="0" hangingPunct="1">
      <a:defRPr sz="1059" kern="1200">
        <a:solidFill>
          <a:schemeClr val="tx1"/>
        </a:solidFill>
        <a:latin typeface="+mn-lt"/>
        <a:ea typeface="+mn-ea"/>
        <a:cs typeface="+mn-cs"/>
      </a:defRPr>
    </a:lvl8pPr>
    <a:lvl9pPr marL="3227019" algn="l" defTabSz="806754" rtl="0" eaLnBrk="1" latinLnBrk="0" hangingPunct="1">
      <a:defRPr sz="105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92D164-6E69-5949-903B-16426CF50482}" type="slidenum">
              <a:rPr lang="en-US" smtClean="0"/>
              <a:t>1</a:t>
            </a:fld>
            <a:endParaRPr lang="en-US"/>
          </a:p>
        </p:txBody>
      </p:sp>
    </p:spTree>
    <p:extLst>
      <p:ext uri="{BB962C8B-B14F-4D97-AF65-F5344CB8AC3E}">
        <p14:creationId xmlns:p14="http://schemas.microsoft.com/office/powerpoint/2010/main" val="1975624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E92D164-6E69-5949-903B-16426CF50482}" type="slidenum">
              <a:rPr lang="en-US" smtClean="0"/>
              <a:t>5</a:t>
            </a:fld>
            <a:endParaRPr lang="en-US"/>
          </a:p>
        </p:txBody>
      </p:sp>
    </p:spTree>
    <p:extLst>
      <p:ext uri="{BB962C8B-B14F-4D97-AF65-F5344CB8AC3E}">
        <p14:creationId xmlns:p14="http://schemas.microsoft.com/office/powerpoint/2010/main" val="3941611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F56556-EB6B-4F71-B7FB-674EB308000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0140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92D164-6E69-5949-903B-16426CF50482}" type="slidenum">
              <a:rPr lang="en-US" smtClean="0"/>
              <a:t>9</a:t>
            </a:fld>
            <a:endParaRPr lang="en-US"/>
          </a:p>
        </p:txBody>
      </p:sp>
    </p:spTree>
    <p:extLst>
      <p:ext uri="{BB962C8B-B14F-4D97-AF65-F5344CB8AC3E}">
        <p14:creationId xmlns:p14="http://schemas.microsoft.com/office/powerpoint/2010/main" val="192210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E92D164-6E69-5949-903B-16426CF50482}" type="slidenum">
              <a:rPr lang="en-US" smtClean="0"/>
              <a:t>11</a:t>
            </a:fld>
            <a:endParaRPr lang="en-US"/>
          </a:p>
        </p:txBody>
      </p:sp>
    </p:spTree>
    <p:extLst>
      <p:ext uri="{BB962C8B-B14F-4D97-AF65-F5344CB8AC3E}">
        <p14:creationId xmlns:p14="http://schemas.microsoft.com/office/powerpoint/2010/main" val="909559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2 Headlines -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9ABDF3-B79D-7641-92C8-181EEDD5A8CE}"/>
              </a:ext>
            </a:extLst>
          </p:cNvPr>
          <p:cNvSpPr>
            <a:spLocks noGrp="1"/>
          </p:cNvSpPr>
          <p:nvPr>
            <p:ph type="title"/>
          </p:nvPr>
        </p:nvSpPr>
        <p:spPr>
          <a:xfrm>
            <a:off x="448237" y="1"/>
            <a:ext cx="11295529" cy="914868"/>
          </a:xfrm>
          <a:prstGeom prst="rect">
            <a:avLst/>
          </a:prstGeom>
        </p:spPr>
        <p:txBody>
          <a:bodyPr lIns="0" tIns="0" rIns="0" bIns="0">
            <a:normAutofit/>
          </a:bodyPr>
          <a:lstStyle>
            <a:lvl1pPr marL="0" algn="l" defTabSz="806846" rtl="0" eaLnBrk="1" latinLnBrk="0" hangingPunct="1">
              <a:lnSpc>
                <a:spcPts val="2293"/>
              </a:lnSpc>
              <a:defRPr lang="en-US" sz="2400" kern="1200" dirty="0">
                <a:solidFill>
                  <a:schemeClr val="tx1"/>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5" name="Footer Placeholder 4">
            <a:extLst>
              <a:ext uri="{FF2B5EF4-FFF2-40B4-BE49-F238E27FC236}">
                <a16:creationId xmlns:a16="http://schemas.microsoft.com/office/drawing/2014/main" xmlns="" id="{40CE4273-1BC9-094E-91EB-6249D7D6533D}"/>
              </a:ext>
            </a:extLst>
          </p:cNvPr>
          <p:cNvSpPr>
            <a:spLocks noGrp="1"/>
          </p:cNvSpPr>
          <p:nvPr>
            <p:ph type="ftr" sz="quarter" idx="11"/>
          </p:nvPr>
        </p:nvSpPr>
        <p:spPr/>
        <p:txBody>
          <a:bodyPr/>
          <a:lstStyle>
            <a:lvl1pPr>
              <a:defRPr sz="800">
                <a:solidFill>
                  <a:schemeClr val="bg1">
                    <a:lumMod val="50000"/>
                  </a:schemeClr>
                </a:solidFill>
              </a:defRPr>
            </a:lvl1pPr>
          </a:lstStyle>
          <a:p>
            <a:endParaRPr lang="en-US"/>
          </a:p>
        </p:txBody>
      </p:sp>
      <p:sp>
        <p:nvSpPr>
          <p:cNvPr id="6" name="Slide Number Placeholder 5">
            <a:extLst>
              <a:ext uri="{FF2B5EF4-FFF2-40B4-BE49-F238E27FC236}">
                <a16:creationId xmlns:a16="http://schemas.microsoft.com/office/drawing/2014/main" xmlns="" id="{F70C2203-B2C8-CE43-993C-749A69621713}"/>
              </a:ext>
            </a:extLst>
          </p:cNvPr>
          <p:cNvSpPr>
            <a:spLocks noGrp="1"/>
          </p:cNvSpPr>
          <p:nvPr>
            <p:ph type="sldNum" sz="quarter" idx="12"/>
          </p:nvPr>
        </p:nvSpPr>
        <p:spPr/>
        <p:txBody>
          <a:bodyPr/>
          <a:lstStyle>
            <a:lvl1pPr>
              <a:defRPr>
                <a:solidFill>
                  <a:schemeClr val="bg1">
                    <a:lumMod val="50000"/>
                  </a:schemeClr>
                </a:solidFill>
              </a:defRPr>
            </a:lvl1pPr>
          </a:lstStyle>
          <a:p>
            <a:fld id="{05BFBC55-CFB3-E64F-8BCC-34A4E1FBD227}" type="slidenum">
              <a:rPr lang="en-US" smtClean="0"/>
              <a:pPr/>
              <a:t>‹#›</a:t>
            </a:fld>
            <a:endParaRPr lang="en-US"/>
          </a:p>
        </p:txBody>
      </p:sp>
      <p:sp>
        <p:nvSpPr>
          <p:cNvPr id="7" name="Text Placeholder 7">
            <a:extLst>
              <a:ext uri="{FF2B5EF4-FFF2-40B4-BE49-F238E27FC236}">
                <a16:creationId xmlns:a16="http://schemas.microsoft.com/office/drawing/2014/main" xmlns="" id="{FA167A27-D5F1-4EF4-BCCB-16665C7F7463}"/>
              </a:ext>
            </a:extLst>
          </p:cNvPr>
          <p:cNvSpPr>
            <a:spLocks noGrp="1"/>
          </p:cNvSpPr>
          <p:nvPr>
            <p:ph type="body" sz="quarter" idx="13"/>
          </p:nvPr>
        </p:nvSpPr>
        <p:spPr>
          <a:xfrm>
            <a:off x="448237" y="924486"/>
            <a:ext cx="11295529" cy="589711"/>
          </a:xfrm>
        </p:spPr>
        <p:txBody>
          <a:bodyPr lIns="0">
            <a:normAutofit/>
          </a:bodyPr>
          <a:lstStyle>
            <a:lvl1pPr marL="0" indent="0">
              <a:buNone/>
              <a:defRPr sz="1600"/>
            </a:lvl1pPr>
            <a:lvl2pPr marL="457199" indent="0">
              <a:buNone/>
              <a:defRPr sz="1600"/>
            </a:lvl2pPr>
          </a:lstStyle>
          <a:p>
            <a:pPr lvl="0"/>
            <a:r>
              <a:rPr lang="en-US"/>
              <a:t>Click to edit Master text styles</a:t>
            </a:r>
          </a:p>
          <a:p>
            <a:pPr lvl="1"/>
            <a:endParaRPr lang="en-US"/>
          </a:p>
        </p:txBody>
      </p:sp>
    </p:spTree>
    <p:extLst>
      <p:ext uri="{BB962C8B-B14F-4D97-AF65-F5344CB8AC3E}">
        <p14:creationId xmlns:p14="http://schemas.microsoft.com/office/powerpoint/2010/main" val="2356890361"/>
      </p:ext>
    </p:extLst>
  </p:cSld>
  <p:clrMapOvr>
    <a:masterClrMapping/>
  </p:clrMapOvr>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w/ Image + Ic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252124E0-1916-4C46-A524-B0392C7E974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3575" b="13575"/>
          <a:stretch/>
        </p:blipFill>
        <p:spPr>
          <a:xfrm>
            <a:off x="1" y="-9430"/>
            <a:ext cx="12192000" cy="6867431"/>
          </a:xfrm>
          <a:prstGeom prst="rect">
            <a:avLst/>
          </a:prstGeom>
        </p:spPr>
      </p:pic>
      <p:sp>
        <p:nvSpPr>
          <p:cNvPr id="12" name="Freeform: Shape 11">
            <a:extLst>
              <a:ext uri="{FF2B5EF4-FFF2-40B4-BE49-F238E27FC236}">
                <a16:creationId xmlns:a16="http://schemas.microsoft.com/office/drawing/2014/main" xmlns="" id="{9FB4F385-7CDE-4085-9428-B097ABD05BEB}"/>
              </a:ext>
            </a:extLst>
          </p:cNvPr>
          <p:cNvSpPr/>
          <p:nvPr userDrawn="1"/>
        </p:nvSpPr>
        <p:spPr>
          <a:xfrm flipH="1" flipV="1">
            <a:off x="0" y="-23977"/>
            <a:ext cx="8128763" cy="6883981"/>
          </a:xfrm>
          <a:custGeom>
            <a:avLst/>
            <a:gdLst>
              <a:gd name="connsiteX0" fmla="*/ 430357 w 9212597"/>
              <a:gd name="connsiteY0" fmla="*/ 7801845 h 7801845"/>
              <a:gd name="connsiteX1" fmla="*/ 0 w 9212597"/>
              <a:gd name="connsiteY1" fmla="*/ 7779306 h 7801845"/>
              <a:gd name="connsiteX2" fmla="*/ 3165301 w 9212597"/>
              <a:gd name="connsiteY2" fmla="*/ 0 h 7801845"/>
              <a:gd name="connsiteX3" fmla="*/ 9212597 w 9212597"/>
              <a:gd name="connsiteY3" fmla="*/ 1750 h 7801845"/>
              <a:gd name="connsiteX4" fmla="*/ 9212597 w 9212597"/>
              <a:gd name="connsiteY4" fmla="*/ 2485354 h 7801845"/>
              <a:gd name="connsiteX5" fmla="*/ 7056801 w 9212597"/>
              <a:gd name="connsiteY5" fmla="*/ 7783617 h 780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12597" h="7801845">
                <a:moveTo>
                  <a:pt x="430357" y="7801845"/>
                </a:moveTo>
                <a:lnTo>
                  <a:pt x="0" y="7779306"/>
                </a:lnTo>
                <a:lnTo>
                  <a:pt x="3165301" y="0"/>
                </a:lnTo>
                <a:lnTo>
                  <a:pt x="9212597" y="1750"/>
                </a:lnTo>
                <a:lnTo>
                  <a:pt x="9212597" y="2485354"/>
                </a:lnTo>
                <a:lnTo>
                  <a:pt x="7056801" y="7783617"/>
                </a:lnTo>
                <a:close/>
              </a:path>
            </a:pathLst>
          </a:cu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401"/>
          </a:p>
        </p:txBody>
      </p:sp>
      <p:sp>
        <p:nvSpPr>
          <p:cNvPr id="2" name="Title 1">
            <a:extLst>
              <a:ext uri="{FF2B5EF4-FFF2-40B4-BE49-F238E27FC236}">
                <a16:creationId xmlns:a16="http://schemas.microsoft.com/office/drawing/2014/main" xmlns="" id="{E3275E17-7E4C-E948-A24F-08D9300E9B07}"/>
              </a:ext>
            </a:extLst>
          </p:cNvPr>
          <p:cNvSpPr>
            <a:spLocks noGrp="1"/>
          </p:cNvSpPr>
          <p:nvPr>
            <p:ph type="ctrTitle" hasCustomPrompt="1"/>
          </p:nvPr>
        </p:nvSpPr>
        <p:spPr>
          <a:xfrm>
            <a:off x="1497439" y="1817396"/>
            <a:ext cx="5403631" cy="896424"/>
          </a:xfrm>
        </p:spPr>
        <p:txBody>
          <a:bodyPr lIns="0" tIns="0" rIns="0" bIns="0" anchor="b">
            <a:noAutofit/>
          </a:bodyPr>
          <a:lstStyle>
            <a:lvl1pPr algn="l">
              <a:lnSpc>
                <a:spcPts val="3531"/>
              </a:lnSpc>
              <a:defRPr sz="3200" b="1">
                <a:solidFill>
                  <a:schemeClr val="bg1"/>
                </a:solidFill>
              </a:defRPr>
            </a:lvl1pPr>
          </a:lstStyle>
          <a:p>
            <a:r>
              <a:rPr lang="en-US"/>
              <a:t>Divider headlines</a:t>
            </a:r>
            <a:br>
              <a:rPr lang="en-US"/>
            </a:br>
            <a:r>
              <a:rPr lang="en-US"/>
              <a:t>should be two lines.</a:t>
            </a:r>
          </a:p>
        </p:txBody>
      </p:sp>
      <p:sp>
        <p:nvSpPr>
          <p:cNvPr id="3" name="Subtitle 2">
            <a:extLst>
              <a:ext uri="{FF2B5EF4-FFF2-40B4-BE49-F238E27FC236}">
                <a16:creationId xmlns:a16="http://schemas.microsoft.com/office/drawing/2014/main" xmlns="" id="{010E55C7-91D2-4641-B172-A89B7315F3BC}"/>
              </a:ext>
            </a:extLst>
          </p:cNvPr>
          <p:cNvSpPr>
            <a:spLocks noGrp="1"/>
          </p:cNvSpPr>
          <p:nvPr userDrawn="1">
            <p:ph type="subTitle" idx="1" hasCustomPrompt="1"/>
          </p:nvPr>
        </p:nvSpPr>
        <p:spPr>
          <a:xfrm>
            <a:off x="1497438" y="2892620"/>
            <a:ext cx="4822983" cy="410181"/>
          </a:xfrm>
        </p:spPr>
        <p:txBody>
          <a:bodyPr lIns="0" tIns="0" rIns="0" bIns="0" anchor="t">
            <a:noAutofit/>
          </a:bodyPr>
          <a:lstStyle>
            <a:lvl1pPr marL="0" indent="0" algn="l">
              <a:lnSpc>
                <a:spcPts val="1588"/>
              </a:lnSpc>
              <a:spcBef>
                <a:spcPts val="0"/>
              </a:spcBef>
              <a:buNone/>
              <a:defRPr sz="1600" baseline="0">
                <a:solidFill>
                  <a:schemeClr val="bg1"/>
                </a:solidFill>
                <a:latin typeface="+mj-lt"/>
              </a:defRPr>
            </a:lvl1pPr>
            <a:lvl2pPr marL="403423" indent="0" algn="ctr">
              <a:buNone/>
              <a:defRPr sz="1765"/>
            </a:lvl2pPr>
            <a:lvl3pPr marL="806846" indent="0" algn="ctr">
              <a:buNone/>
              <a:defRPr sz="1588"/>
            </a:lvl3pPr>
            <a:lvl4pPr marL="1210270" indent="0" algn="ctr">
              <a:buNone/>
              <a:defRPr sz="1412"/>
            </a:lvl4pPr>
            <a:lvl5pPr marL="1613693" indent="0" algn="ctr">
              <a:buNone/>
              <a:defRPr sz="1412"/>
            </a:lvl5pPr>
            <a:lvl6pPr marL="2017116" indent="0" algn="ctr">
              <a:buNone/>
              <a:defRPr sz="1412"/>
            </a:lvl6pPr>
            <a:lvl7pPr marL="2420539" indent="0" algn="ctr">
              <a:buNone/>
              <a:defRPr sz="1412"/>
            </a:lvl7pPr>
            <a:lvl8pPr marL="2823963" indent="0" algn="ctr">
              <a:buNone/>
              <a:defRPr sz="1412"/>
            </a:lvl8pPr>
            <a:lvl9pPr marL="3227386" indent="0" algn="ctr">
              <a:buNone/>
              <a:defRPr sz="1412"/>
            </a:lvl9pPr>
          </a:lstStyle>
          <a:p>
            <a:r>
              <a:rPr lang="en-US"/>
              <a:t>A subhead that supports the headline can be</a:t>
            </a:r>
            <a:br>
              <a:rPr lang="en-US"/>
            </a:br>
            <a:r>
              <a:rPr lang="en-US"/>
              <a:t>two lines as well but not more.</a:t>
            </a:r>
          </a:p>
        </p:txBody>
      </p:sp>
      <p:sp>
        <p:nvSpPr>
          <p:cNvPr id="6" name="Slide Number Placeholder 5">
            <a:extLst>
              <a:ext uri="{FF2B5EF4-FFF2-40B4-BE49-F238E27FC236}">
                <a16:creationId xmlns:a16="http://schemas.microsoft.com/office/drawing/2014/main" xmlns="" id="{DF63B756-A311-384A-8959-1560DD2D4653}"/>
              </a:ext>
            </a:extLst>
          </p:cNvPr>
          <p:cNvSpPr>
            <a:spLocks noGrp="1"/>
          </p:cNvSpPr>
          <p:nvPr userDrawn="1">
            <p:ph type="sldNum" sz="quarter" idx="12"/>
          </p:nvPr>
        </p:nvSpPr>
        <p:spPr/>
        <p:txBody>
          <a:bodyPr/>
          <a:lstStyle>
            <a:lvl1pPr>
              <a:defRPr>
                <a:solidFill>
                  <a:schemeClr val="bg1"/>
                </a:solidFill>
              </a:defRPr>
            </a:lvl1pPr>
          </a:lstStyle>
          <a:p>
            <a:fld id="{E1B8806A-D70A-514A-8614-015320222BAD}" type="slidenum">
              <a:rPr lang="en-US" smtClean="0"/>
              <a:pPr/>
              <a:t>‹#›</a:t>
            </a:fld>
            <a:endParaRPr lang="en-US"/>
          </a:p>
        </p:txBody>
      </p:sp>
    </p:spTree>
    <p:extLst>
      <p:ext uri="{BB962C8B-B14F-4D97-AF65-F5344CB8AC3E}">
        <p14:creationId xmlns:p14="http://schemas.microsoft.com/office/powerpoint/2010/main" val="370465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 Image Only">
    <p:spTree>
      <p:nvGrpSpPr>
        <p:cNvPr id="1" name=""/>
        <p:cNvGrpSpPr/>
        <p:nvPr/>
      </p:nvGrpSpPr>
      <p:grpSpPr>
        <a:xfrm>
          <a:off x="0" y="0"/>
          <a:ext cx="0" cy="0"/>
          <a:chOff x="0" y="0"/>
          <a:chExt cx="0" cy="0"/>
        </a:xfrm>
      </p:grpSpPr>
      <p:pic>
        <p:nvPicPr>
          <p:cNvPr id="7" name="Picture 6" descr="Two people standing in a kitchen&#10;&#10;Description automatically generated">
            <a:extLst>
              <a:ext uri="{FF2B5EF4-FFF2-40B4-BE49-F238E27FC236}">
                <a16:creationId xmlns:a16="http://schemas.microsoft.com/office/drawing/2014/main" xmlns="" id="{E5D8A923-DF1E-0745-9EC4-D1A1A32FA85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555" r="15568" b="22123"/>
          <a:stretch/>
        </p:blipFill>
        <p:spPr>
          <a:xfrm>
            <a:off x="1" y="-6198"/>
            <a:ext cx="12192000" cy="6864199"/>
          </a:xfrm>
          <a:prstGeom prst="rect">
            <a:avLst/>
          </a:prstGeom>
        </p:spPr>
      </p:pic>
      <p:sp>
        <p:nvSpPr>
          <p:cNvPr id="9" name="Freeform: Shape 8">
            <a:extLst>
              <a:ext uri="{FF2B5EF4-FFF2-40B4-BE49-F238E27FC236}">
                <a16:creationId xmlns:a16="http://schemas.microsoft.com/office/drawing/2014/main" xmlns="" id="{2D1D7669-69C0-4F3B-A73E-A4F46431DEA4}"/>
              </a:ext>
            </a:extLst>
          </p:cNvPr>
          <p:cNvSpPr/>
          <p:nvPr userDrawn="1"/>
        </p:nvSpPr>
        <p:spPr>
          <a:xfrm flipH="1" flipV="1">
            <a:off x="0" y="-23977"/>
            <a:ext cx="8128763" cy="6883981"/>
          </a:xfrm>
          <a:custGeom>
            <a:avLst/>
            <a:gdLst>
              <a:gd name="connsiteX0" fmla="*/ 430357 w 9212597"/>
              <a:gd name="connsiteY0" fmla="*/ 7801845 h 7801845"/>
              <a:gd name="connsiteX1" fmla="*/ 0 w 9212597"/>
              <a:gd name="connsiteY1" fmla="*/ 7779306 h 7801845"/>
              <a:gd name="connsiteX2" fmla="*/ 3165301 w 9212597"/>
              <a:gd name="connsiteY2" fmla="*/ 0 h 7801845"/>
              <a:gd name="connsiteX3" fmla="*/ 9212597 w 9212597"/>
              <a:gd name="connsiteY3" fmla="*/ 1750 h 7801845"/>
              <a:gd name="connsiteX4" fmla="*/ 9212597 w 9212597"/>
              <a:gd name="connsiteY4" fmla="*/ 2485354 h 7801845"/>
              <a:gd name="connsiteX5" fmla="*/ 7056801 w 9212597"/>
              <a:gd name="connsiteY5" fmla="*/ 7783617 h 780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12597" h="7801845">
                <a:moveTo>
                  <a:pt x="430357" y="7801845"/>
                </a:moveTo>
                <a:lnTo>
                  <a:pt x="0" y="7779306"/>
                </a:lnTo>
                <a:lnTo>
                  <a:pt x="3165301" y="0"/>
                </a:lnTo>
                <a:lnTo>
                  <a:pt x="9212597" y="1750"/>
                </a:lnTo>
                <a:lnTo>
                  <a:pt x="9212597" y="2485354"/>
                </a:lnTo>
                <a:lnTo>
                  <a:pt x="7056801" y="7783617"/>
                </a:lnTo>
                <a:close/>
              </a:path>
            </a:pathLst>
          </a:custGeom>
          <a:solidFill>
            <a:schemeClr val="accent5">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401"/>
          </a:p>
        </p:txBody>
      </p:sp>
      <p:sp>
        <p:nvSpPr>
          <p:cNvPr id="2" name="Title 1">
            <a:extLst>
              <a:ext uri="{FF2B5EF4-FFF2-40B4-BE49-F238E27FC236}">
                <a16:creationId xmlns:a16="http://schemas.microsoft.com/office/drawing/2014/main" xmlns="" id="{E3275E17-7E4C-E948-A24F-08D9300E9B07}"/>
              </a:ext>
            </a:extLst>
          </p:cNvPr>
          <p:cNvSpPr>
            <a:spLocks noGrp="1"/>
          </p:cNvSpPr>
          <p:nvPr>
            <p:ph type="ctrTitle" hasCustomPrompt="1"/>
          </p:nvPr>
        </p:nvSpPr>
        <p:spPr>
          <a:xfrm>
            <a:off x="1497439" y="1817396"/>
            <a:ext cx="5403632" cy="896424"/>
          </a:xfrm>
        </p:spPr>
        <p:txBody>
          <a:bodyPr lIns="0" tIns="0" rIns="0" bIns="0" anchor="b">
            <a:noAutofit/>
          </a:bodyPr>
          <a:lstStyle>
            <a:lvl1pPr algn="l">
              <a:lnSpc>
                <a:spcPts val="3531"/>
              </a:lnSpc>
              <a:defRPr sz="3200" b="1">
                <a:solidFill>
                  <a:schemeClr val="bg1"/>
                </a:solidFill>
              </a:defRPr>
            </a:lvl1pPr>
          </a:lstStyle>
          <a:p>
            <a:r>
              <a:rPr lang="en-US"/>
              <a:t>Divider headlines</a:t>
            </a:r>
            <a:br>
              <a:rPr lang="en-US"/>
            </a:br>
            <a:r>
              <a:rPr lang="en-US"/>
              <a:t>should be two lines.</a:t>
            </a:r>
          </a:p>
        </p:txBody>
      </p:sp>
      <p:sp>
        <p:nvSpPr>
          <p:cNvPr id="3" name="Subtitle 2">
            <a:extLst>
              <a:ext uri="{FF2B5EF4-FFF2-40B4-BE49-F238E27FC236}">
                <a16:creationId xmlns:a16="http://schemas.microsoft.com/office/drawing/2014/main" xmlns="" id="{010E55C7-91D2-4641-B172-A89B7315F3BC}"/>
              </a:ext>
            </a:extLst>
          </p:cNvPr>
          <p:cNvSpPr>
            <a:spLocks noGrp="1"/>
          </p:cNvSpPr>
          <p:nvPr userDrawn="1">
            <p:ph type="subTitle" idx="1" hasCustomPrompt="1"/>
          </p:nvPr>
        </p:nvSpPr>
        <p:spPr>
          <a:xfrm>
            <a:off x="1497438" y="2892620"/>
            <a:ext cx="4822983" cy="410181"/>
          </a:xfrm>
        </p:spPr>
        <p:txBody>
          <a:bodyPr lIns="0" tIns="0" rIns="0" bIns="0" anchor="t">
            <a:noAutofit/>
          </a:bodyPr>
          <a:lstStyle>
            <a:lvl1pPr marL="0" indent="0" algn="l">
              <a:lnSpc>
                <a:spcPts val="1588"/>
              </a:lnSpc>
              <a:spcBef>
                <a:spcPts val="0"/>
              </a:spcBef>
              <a:buNone/>
              <a:defRPr sz="1600" baseline="0">
                <a:solidFill>
                  <a:schemeClr val="bg1"/>
                </a:solidFill>
                <a:latin typeface="+mj-lt"/>
              </a:defRPr>
            </a:lvl1pPr>
            <a:lvl2pPr marL="403423" indent="0" algn="ctr">
              <a:buNone/>
              <a:defRPr sz="1765"/>
            </a:lvl2pPr>
            <a:lvl3pPr marL="806846" indent="0" algn="ctr">
              <a:buNone/>
              <a:defRPr sz="1588"/>
            </a:lvl3pPr>
            <a:lvl4pPr marL="1210270" indent="0" algn="ctr">
              <a:buNone/>
              <a:defRPr sz="1412"/>
            </a:lvl4pPr>
            <a:lvl5pPr marL="1613693" indent="0" algn="ctr">
              <a:buNone/>
              <a:defRPr sz="1412"/>
            </a:lvl5pPr>
            <a:lvl6pPr marL="2017116" indent="0" algn="ctr">
              <a:buNone/>
              <a:defRPr sz="1412"/>
            </a:lvl6pPr>
            <a:lvl7pPr marL="2420539" indent="0" algn="ctr">
              <a:buNone/>
              <a:defRPr sz="1412"/>
            </a:lvl7pPr>
            <a:lvl8pPr marL="2823963" indent="0" algn="ctr">
              <a:buNone/>
              <a:defRPr sz="1412"/>
            </a:lvl8pPr>
            <a:lvl9pPr marL="3227386" indent="0" algn="ctr">
              <a:buNone/>
              <a:defRPr sz="1412"/>
            </a:lvl9pPr>
          </a:lstStyle>
          <a:p>
            <a:r>
              <a:rPr lang="en-US"/>
              <a:t>A subhead that supports the headline can be</a:t>
            </a:r>
            <a:br>
              <a:rPr lang="en-US"/>
            </a:br>
            <a:r>
              <a:rPr lang="en-US"/>
              <a:t>two lines as well but not more.</a:t>
            </a:r>
          </a:p>
        </p:txBody>
      </p:sp>
      <p:sp>
        <p:nvSpPr>
          <p:cNvPr id="6" name="Slide Number Placeholder 5">
            <a:extLst>
              <a:ext uri="{FF2B5EF4-FFF2-40B4-BE49-F238E27FC236}">
                <a16:creationId xmlns:a16="http://schemas.microsoft.com/office/drawing/2014/main" xmlns="" id="{DF63B756-A311-384A-8959-1560DD2D4653}"/>
              </a:ext>
            </a:extLst>
          </p:cNvPr>
          <p:cNvSpPr>
            <a:spLocks noGrp="1"/>
          </p:cNvSpPr>
          <p:nvPr userDrawn="1">
            <p:ph type="sldNum" sz="quarter" idx="12"/>
          </p:nvPr>
        </p:nvSpPr>
        <p:spPr/>
        <p:txBody>
          <a:bodyPr/>
          <a:lstStyle>
            <a:lvl1pPr>
              <a:defRPr>
                <a:solidFill>
                  <a:schemeClr val="bg1"/>
                </a:solidFill>
              </a:defRPr>
            </a:lvl1pPr>
          </a:lstStyle>
          <a:p>
            <a:fld id="{E1B8806A-D70A-514A-8614-015320222BAD}" type="slidenum">
              <a:rPr lang="en-US" smtClean="0"/>
              <a:pPr/>
              <a:t>‹#›</a:t>
            </a:fld>
            <a:endParaRPr lang="en-US"/>
          </a:p>
        </p:txBody>
      </p:sp>
    </p:spTree>
    <p:extLst>
      <p:ext uri="{BB962C8B-B14F-4D97-AF65-F5344CB8AC3E}">
        <p14:creationId xmlns:p14="http://schemas.microsoft.com/office/powerpoint/2010/main" val="2920865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 Color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94558B09-552E-1241-A876-D4AA061AE57B}"/>
              </a:ext>
            </a:extLst>
          </p:cNvPr>
          <p:cNvSpPr/>
          <p:nvPr userDrawn="1"/>
        </p:nvSpPr>
        <p:spPr>
          <a:xfrm>
            <a:off x="0" y="-6198"/>
            <a:ext cx="12192000" cy="68641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7" name="Freeform: Shape 6">
            <a:extLst>
              <a:ext uri="{FF2B5EF4-FFF2-40B4-BE49-F238E27FC236}">
                <a16:creationId xmlns:a16="http://schemas.microsoft.com/office/drawing/2014/main" xmlns="" id="{28F9F74C-F498-422F-9B70-411ACB273A6F}"/>
              </a:ext>
            </a:extLst>
          </p:cNvPr>
          <p:cNvSpPr/>
          <p:nvPr userDrawn="1"/>
        </p:nvSpPr>
        <p:spPr>
          <a:xfrm flipH="1" flipV="1">
            <a:off x="0" y="-23977"/>
            <a:ext cx="8128763" cy="6883981"/>
          </a:xfrm>
          <a:custGeom>
            <a:avLst/>
            <a:gdLst>
              <a:gd name="connsiteX0" fmla="*/ 430357 w 9212597"/>
              <a:gd name="connsiteY0" fmla="*/ 7801845 h 7801845"/>
              <a:gd name="connsiteX1" fmla="*/ 0 w 9212597"/>
              <a:gd name="connsiteY1" fmla="*/ 7779306 h 7801845"/>
              <a:gd name="connsiteX2" fmla="*/ 3165301 w 9212597"/>
              <a:gd name="connsiteY2" fmla="*/ 0 h 7801845"/>
              <a:gd name="connsiteX3" fmla="*/ 9212597 w 9212597"/>
              <a:gd name="connsiteY3" fmla="*/ 1750 h 7801845"/>
              <a:gd name="connsiteX4" fmla="*/ 9212597 w 9212597"/>
              <a:gd name="connsiteY4" fmla="*/ 2485354 h 7801845"/>
              <a:gd name="connsiteX5" fmla="*/ 7056801 w 9212597"/>
              <a:gd name="connsiteY5" fmla="*/ 7783617 h 780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12597" h="7801845">
                <a:moveTo>
                  <a:pt x="430357" y="7801845"/>
                </a:moveTo>
                <a:lnTo>
                  <a:pt x="0" y="7779306"/>
                </a:lnTo>
                <a:lnTo>
                  <a:pt x="3165301" y="0"/>
                </a:lnTo>
                <a:lnTo>
                  <a:pt x="9212597" y="1750"/>
                </a:lnTo>
                <a:lnTo>
                  <a:pt x="9212597" y="2485354"/>
                </a:lnTo>
                <a:lnTo>
                  <a:pt x="7056801" y="7783617"/>
                </a:lnTo>
                <a:close/>
              </a:path>
            </a:pathLst>
          </a:cu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401"/>
          </a:p>
        </p:txBody>
      </p:sp>
      <p:sp>
        <p:nvSpPr>
          <p:cNvPr id="2" name="Title 1">
            <a:extLst>
              <a:ext uri="{FF2B5EF4-FFF2-40B4-BE49-F238E27FC236}">
                <a16:creationId xmlns:a16="http://schemas.microsoft.com/office/drawing/2014/main" xmlns="" id="{E3275E17-7E4C-E948-A24F-08D9300E9B07}"/>
              </a:ext>
            </a:extLst>
          </p:cNvPr>
          <p:cNvSpPr>
            <a:spLocks noGrp="1"/>
          </p:cNvSpPr>
          <p:nvPr>
            <p:ph type="ctrTitle" hasCustomPrompt="1"/>
          </p:nvPr>
        </p:nvSpPr>
        <p:spPr>
          <a:xfrm>
            <a:off x="1497436" y="1817396"/>
            <a:ext cx="5403635" cy="896424"/>
          </a:xfrm>
        </p:spPr>
        <p:txBody>
          <a:bodyPr lIns="0" tIns="0" rIns="0" bIns="0" anchor="b">
            <a:noAutofit/>
          </a:bodyPr>
          <a:lstStyle>
            <a:lvl1pPr algn="l">
              <a:lnSpc>
                <a:spcPts val="3531"/>
              </a:lnSpc>
              <a:defRPr sz="3200" b="1">
                <a:solidFill>
                  <a:schemeClr val="bg1"/>
                </a:solidFill>
              </a:defRPr>
            </a:lvl1pPr>
          </a:lstStyle>
          <a:p>
            <a:r>
              <a:rPr lang="en-US"/>
              <a:t>Divider headlines</a:t>
            </a:r>
            <a:br>
              <a:rPr lang="en-US"/>
            </a:br>
            <a:r>
              <a:rPr lang="en-US"/>
              <a:t>should be two lines.</a:t>
            </a:r>
          </a:p>
        </p:txBody>
      </p:sp>
      <p:sp>
        <p:nvSpPr>
          <p:cNvPr id="3" name="Subtitle 2">
            <a:extLst>
              <a:ext uri="{FF2B5EF4-FFF2-40B4-BE49-F238E27FC236}">
                <a16:creationId xmlns:a16="http://schemas.microsoft.com/office/drawing/2014/main" xmlns="" id="{010E55C7-91D2-4641-B172-A89B7315F3BC}"/>
              </a:ext>
            </a:extLst>
          </p:cNvPr>
          <p:cNvSpPr>
            <a:spLocks noGrp="1"/>
          </p:cNvSpPr>
          <p:nvPr userDrawn="1">
            <p:ph type="subTitle" idx="1" hasCustomPrompt="1"/>
          </p:nvPr>
        </p:nvSpPr>
        <p:spPr>
          <a:xfrm>
            <a:off x="1497438" y="2892620"/>
            <a:ext cx="4822983" cy="410181"/>
          </a:xfrm>
        </p:spPr>
        <p:txBody>
          <a:bodyPr lIns="0" tIns="0" rIns="0" bIns="0" anchor="t">
            <a:noAutofit/>
          </a:bodyPr>
          <a:lstStyle>
            <a:lvl1pPr marL="0" indent="0" algn="l">
              <a:lnSpc>
                <a:spcPts val="1588"/>
              </a:lnSpc>
              <a:spcBef>
                <a:spcPts val="0"/>
              </a:spcBef>
              <a:buNone/>
              <a:defRPr sz="1600" baseline="0">
                <a:solidFill>
                  <a:schemeClr val="bg1"/>
                </a:solidFill>
                <a:latin typeface="+mj-lt"/>
              </a:defRPr>
            </a:lvl1pPr>
            <a:lvl2pPr marL="403423" indent="0" algn="ctr">
              <a:buNone/>
              <a:defRPr sz="1765"/>
            </a:lvl2pPr>
            <a:lvl3pPr marL="806846" indent="0" algn="ctr">
              <a:buNone/>
              <a:defRPr sz="1588"/>
            </a:lvl3pPr>
            <a:lvl4pPr marL="1210270" indent="0" algn="ctr">
              <a:buNone/>
              <a:defRPr sz="1412"/>
            </a:lvl4pPr>
            <a:lvl5pPr marL="1613693" indent="0" algn="ctr">
              <a:buNone/>
              <a:defRPr sz="1412"/>
            </a:lvl5pPr>
            <a:lvl6pPr marL="2017116" indent="0" algn="ctr">
              <a:buNone/>
              <a:defRPr sz="1412"/>
            </a:lvl6pPr>
            <a:lvl7pPr marL="2420539" indent="0" algn="ctr">
              <a:buNone/>
              <a:defRPr sz="1412"/>
            </a:lvl7pPr>
            <a:lvl8pPr marL="2823963" indent="0" algn="ctr">
              <a:buNone/>
              <a:defRPr sz="1412"/>
            </a:lvl8pPr>
            <a:lvl9pPr marL="3227386" indent="0" algn="ctr">
              <a:buNone/>
              <a:defRPr sz="1412"/>
            </a:lvl9pPr>
          </a:lstStyle>
          <a:p>
            <a:r>
              <a:rPr lang="en-US"/>
              <a:t>A subhead that supports the headline can be</a:t>
            </a:r>
            <a:br>
              <a:rPr lang="en-US"/>
            </a:br>
            <a:r>
              <a:rPr lang="en-US"/>
              <a:t>two lines as well but not more.</a:t>
            </a:r>
          </a:p>
        </p:txBody>
      </p:sp>
      <p:sp>
        <p:nvSpPr>
          <p:cNvPr id="6" name="Slide Number Placeholder 5">
            <a:extLst>
              <a:ext uri="{FF2B5EF4-FFF2-40B4-BE49-F238E27FC236}">
                <a16:creationId xmlns:a16="http://schemas.microsoft.com/office/drawing/2014/main" xmlns="" id="{DF63B756-A311-384A-8959-1560DD2D4653}"/>
              </a:ext>
            </a:extLst>
          </p:cNvPr>
          <p:cNvSpPr>
            <a:spLocks noGrp="1"/>
          </p:cNvSpPr>
          <p:nvPr userDrawn="1">
            <p:ph type="sldNum" sz="quarter" idx="12"/>
          </p:nvPr>
        </p:nvSpPr>
        <p:spPr/>
        <p:txBody>
          <a:bodyPr/>
          <a:lstStyle>
            <a:lvl1pPr>
              <a:defRPr>
                <a:solidFill>
                  <a:schemeClr val="bg1"/>
                </a:solidFill>
              </a:defRPr>
            </a:lvl1pPr>
          </a:lstStyle>
          <a:p>
            <a:fld id="{E1B8806A-D70A-514A-8614-015320222BAD}" type="slidenum">
              <a:rPr lang="en-US" smtClean="0"/>
              <a:pPr/>
              <a:t>‹#›</a:t>
            </a:fld>
            <a:endParaRPr lang="en-US"/>
          </a:p>
        </p:txBody>
      </p:sp>
    </p:spTree>
    <p:extLst>
      <p:ext uri="{BB962C8B-B14F-4D97-AF65-F5344CB8AC3E}">
        <p14:creationId xmlns:p14="http://schemas.microsoft.com/office/powerpoint/2010/main" val="2703842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1FEA7D-243E-43FA-987B-2858DD66A7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9B5C7391-97A3-457F-B748-6263B1384762}"/>
              </a:ext>
            </a:extLst>
          </p:cNvPr>
          <p:cNvSpPr>
            <a:spLocks noGrp="1"/>
          </p:cNvSpPr>
          <p:nvPr>
            <p:ph idx="1"/>
          </p:nvPr>
        </p:nvSpPr>
        <p:spPr>
          <a:xfrm>
            <a:off x="547687" y="1841500"/>
            <a:ext cx="11095038" cy="4467225"/>
          </a:xfrm>
        </p:spPr>
        <p:txBody>
          <a:bodyPr/>
          <a:lstStyle>
            <a:lvl1pPr>
              <a:defRPr>
                <a:solidFill>
                  <a:schemeClr val="accent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0A1ED47-D66D-4D1E-9935-5D32F88FEC58}"/>
              </a:ext>
            </a:extLst>
          </p:cNvPr>
          <p:cNvSpPr>
            <a:spLocks noGrp="1"/>
          </p:cNvSpPr>
          <p:nvPr>
            <p:ph type="dt" sz="half" idx="10"/>
          </p:nvPr>
        </p:nvSpPr>
        <p:spPr>
          <a:xfrm>
            <a:off x="838200" y="6356350"/>
            <a:ext cx="2743200" cy="365125"/>
          </a:xfrm>
          <a:prstGeom prst="rect">
            <a:avLst/>
          </a:prstGeom>
        </p:spPr>
        <p:txBody>
          <a:bodyPr/>
          <a:lstStyle/>
          <a:p>
            <a:fld id="{BD644CB9-7ED9-472B-A45D-B4D889DDFCE3}" type="datetimeFigureOut">
              <a:rPr lang="en-GB" smtClean="0"/>
              <a:t>26/03/2020</a:t>
            </a:fld>
            <a:endParaRPr lang="en-GB"/>
          </a:p>
        </p:txBody>
      </p:sp>
      <p:sp>
        <p:nvSpPr>
          <p:cNvPr id="5" name="Footer Placeholder 4">
            <a:extLst>
              <a:ext uri="{FF2B5EF4-FFF2-40B4-BE49-F238E27FC236}">
                <a16:creationId xmlns:a16="http://schemas.microsoft.com/office/drawing/2014/main" xmlns="" id="{EC9BE02C-71A3-42A6-A7ED-D30D78AACA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A295448-A858-4D8C-AA10-59BF11D00493}"/>
              </a:ext>
            </a:extLst>
          </p:cNvPr>
          <p:cNvSpPr>
            <a:spLocks noGrp="1"/>
          </p:cNvSpPr>
          <p:nvPr>
            <p:ph type="sldNum" sz="quarter" idx="12"/>
          </p:nvPr>
        </p:nvSpPr>
        <p:spPr>
          <a:xfrm>
            <a:off x="10903688" y="6356350"/>
            <a:ext cx="739037" cy="365125"/>
          </a:xfrm>
        </p:spPr>
        <p:txBody>
          <a:bodyPr/>
          <a:lstStyle/>
          <a:p>
            <a:r>
              <a:rPr lang="en-GB"/>
              <a:t>| </a:t>
            </a:r>
            <a:fld id="{07D52FCA-29CA-41EA-8961-0BA8F5AEC1BA}" type="slidenum">
              <a:rPr lang="en-GB" smtClean="0"/>
              <a:pPr/>
              <a:t>‹#›</a:t>
            </a:fld>
            <a:endParaRPr lang="en-GB"/>
          </a:p>
        </p:txBody>
      </p:sp>
    </p:spTree>
    <p:extLst>
      <p:ext uri="{BB962C8B-B14F-4D97-AF65-F5344CB8AC3E}">
        <p14:creationId xmlns:p14="http://schemas.microsoft.com/office/powerpoint/2010/main" val="424324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1 Headlines -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9ABDF3-B79D-7641-92C8-181EEDD5A8CE}"/>
              </a:ext>
            </a:extLst>
          </p:cNvPr>
          <p:cNvSpPr>
            <a:spLocks noGrp="1"/>
          </p:cNvSpPr>
          <p:nvPr>
            <p:ph type="title"/>
          </p:nvPr>
        </p:nvSpPr>
        <p:spPr>
          <a:xfrm>
            <a:off x="448236" y="619170"/>
            <a:ext cx="10964141" cy="895028"/>
          </a:xfrm>
          <a:prstGeom prst="rect">
            <a:avLst/>
          </a:prstGeom>
        </p:spPr>
        <p:txBody>
          <a:bodyPr lIns="0" tIns="0" rIns="0" bIns="0" anchor="t">
            <a:normAutofit/>
          </a:bodyPr>
          <a:lstStyle>
            <a:lvl1pPr marL="0" algn="l" defTabSz="806846" rtl="0" eaLnBrk="1" latinLnBrk="0" hangingPunct="1">
              <a:lnSpc>
                <a:spcPts val="2293"/>
              </a:lnSpc>
              <a:defRPr lang="en-US" sz="2400" kern="1200" dirty="0">
                <a:solidFill>
                  <a:schemeClr val="tx1"/>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5" name="Footer Placeholder 4">
            <a:extLst>
              <a:ext uri="{FF2B5EF4-FFF2-40B4-BE49-F238E27FC236}">
                <a16:creationId xmlns:a16="http://schemas.microsoft.com/office/drawing/2014/main" xmlns="" id="{40CE4273-1BC9-094E-91EB-6249D7D6533D}"/>
              </a:ext>
            </a:extLst>
          </p:cNvPr>
          <p:cNvSpPr>
            <a:spLocks noGrp="1"/>
          </p:cNvSpPr>
          <p:nvPr>
            <p:ph type="ftr" sz="quarter" idx="11"/>
          </p:nvPr>
        </p:nvSpPr>
        <p:spPr/>
        <p:txBody>
          <a:bodyPr/>
          <a:lstStyle>
            <a:lvl1pPr>
              <a:defRPr sz="800">
                <a:solidFill>
                  <a:schemeClr val="bg1">
                    <a:lumMod val="50000"/>
                  </a:schemeClr>
                </a:solidFill>
              </a:defRPr>
            </a:lvl1pPr>
          </a:lstStyle>
          <a:p>
            <a:endParaRPr lang="en-US" dirty="0"/>
          </a:p>
        </p:txBody>
      </p:sp>
      <p:sp>
        <p:nvSpPr>
          <p:cNvPr id="6" name="Slide Number Placeholder 5">
            <a:extLst>
              <a:ext uri="{FF2B5EF4-FFF2-40B4-BE49-F238E27FC236}">
                <a16:creationId xmlns:a16="http://schemas.microsoft.com/office/drawing/2014/main" xmlns="" id="{F70C2203-B2C8-CE43-993C-749A69621713}"/>
              </a:ext>
            </a:extLst>
          </p:cNvPr>
          <p:cNvSpPr>
            <a:spLocks noGrp="1"/>
          </p:cNvSpPr>
          <p:nvPr>
            <p:ph type="sldNum" sz="quarter" idx="12"/>
          </p:nvPr>
        </p:nvSpPr>
        <p:spPr/>
        <p:txBody>
          <a:bodyPr/>
          <a:lstStyle>
            <a:lvl1pPr>
              <a:defRPr>
                <a:solidFill>
                  <a:schemeClr val="bg1">
                    <a:lumMod val="50000"/>
                  </a:schemeClr>
                </a:solidFill>
              </a:defRPr>
            </a:lvl1pPr>
          </a:lstStyle>
          <a:p>
            <a:fld id="{05BFBC55-CFB3-E64F-8BCC-34A4E1FBD227}" type="slidenum">
              <a:rPr lang="en-US" smtClean="0"/>
              <a:pPr/>
              <a:t>‹#›</a:t>
            </a:fld>
            <a:endParaRPr lang="en-US"/>
          </a:p>
        </p:txBody>
      </p:sp>
    </p:spTree>
    <p:extLst>
      <p:ext uri="{BB962C8B-B14F-4D97-AF65-F5344CB8AC3E}">
        <p14:creationId xmlns:p14="http://schemas.microsoft.com/office/powerpoint/2010/main" val="1441089678"/>
      </p:ext>
    </p:extLst>
  </p:cSld>
  <p:clrMapOvr>
    <a:masterClrMapping/>
  </p:clrMapOvr>
  <p:extLst>
    <p:ext uri="{DCECCB84-F9BA-43D5-87BE-67443E8EF086}">
      <p15:sldGuideLst xmlns:p15="http://schemas.microsoft.com/office/powerpoint/2012/main" xmlns=""/>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Headlines - Gray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9ABDF3-B79D-7641-92C8-181EEDD5A8CE}"/>
              </a:ext>
            </a:extLst>
          </p:cNvPr>
          <p:cNvSpPr>
            <a:spLocks noGrp="1"/>
          </p:cNvSpPr>
          <p:nvPr>
            <p:ph type="title"/>
          </p:nvPr>
        </p:nvSpPr>
        <p:spPr>
          <a:xfrm>
            <a:off x="448237" y="1"/>
            <a:ext cx="11295529" cy="914868"/>
          </a:xfrm>
          <a:prstGeom prst="rect">
            <a:avLst/>
          </a:prstGeom>
        </p:spPr>
        <p:txBody>
          <a:bodyPr lIns="0" tIns="0" rIns="0" bIns="0">
            <a:normAutofit/>
          </a:bodyPr>
          <a:lstStyle>
            <a:lvl1pPr marL="0" algn="l" defTabSz="806846" rtl="0" eaLnBrk="1" latinLnBrk="0" hangingPunct="1">
              <a:lnSpc>
                <a:spcPts val="2293"/>
              </a:lnSpc>
              <a:defRPr lang="en-US" sz="2400" kern="1200" dirty="0">
                <a:solidFill>
                  <a:schemeClr val="tx1"/>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5" name="Footer Placeholder 4">
            <a:extLst>
              <a:ext uri="{FF2B5EF4-FFF2-40B4-BE49-F238E27FC236}">
                <a16:creationId xmlns:a16="http://schemas.microsoft.com/office/drawing/2014/main" xmlns="" id="{40CE4273-1BC9-094E-91EB-6249D7D6533D}"/>
              </a:ext>
            </a:extLst>
          </p:cNvPr>
          <p:cNvSpPr>
            <a:spLocks noGrp="1"/>
          </p:cNvSpPr>
          <p:nvPr>
            <p:ph type="ftr" sz="quarter" idx="11"/>
          </p:nvPr>
        </p:nvSpPr>
        <p:spPr/>
        <p:txBody>
          <a:bodyPr/>
          <a:lstStyle>
            <a:lvl1pPr>
              <a:defRPr sz="800">
                <a:solidFill>
                  <a:schemeClr val="bg1">
                    <a:lumMod val="50000"/>
                  </a:schemeClr>
                </a:solidFill>
              </a:defRPr>
            </a:lvl1pPr>
          </a:lstStyle>
          <a:p>
            <a:endParaRPr lang="en-US"/>
          </a:p>
        </p:txBody>
      </p:sp>
      <p:sp>
        <p:nvSpPr>
          <p:cNvPr id="6" name="Slide Number Placeholder 5">
            <a:extLst>
              <a:ext uri="{FF2B5EF4-FFF2-40B4-BE49-F238E27FC236}">
                <a16:creationId xmlns:a16="http://schemas.microsoft.com/office/drawing/2014/main" xmlns="" id="{F70C2203-B2C8-CE43-993C-749A69621713}"/>
              </a:ext>
            </a:extLst>
          </p:cNvPr>
          <p:cNvSpPr>
            <a:spLocks noGrp="1"/>
          </p:cNvSpPr>
          <p:nvPr>
            <p:ph type="sldNum" sz="quarter" idx="12"/>
          </p:nvPr>
        </p:nvSpPr>
        <p:spPr/>
        <p:txBody>
          <a:bodyPr/>
          <a:lstStyle>
            <a:lvl1pPr>
              <a:defRPr>
                <a:solidFill>
                  <a:schemeClr val="bg1">
                    <a:lumMod val="50000"/>
                  </a:schemeClr>
                </a:solidFill>
              </a:defRPr>
            </a:lvl1pPr>
          </a:lstStyle>
          <a:p>
            <a:fld id="{05BFBC55-CFB3-E64F-8BCC-34A4E1FBD227}" type="slidenum">
              <a:rPr lang="en-US" smtClean="0"/>
              <a:pPr/>
              <a:t>‹#›</a:t>
            </a:fld>
            <a:endParaRPr lang="en-US"/>
          </a:p>
        </p:txBody>
      </p:sp>
      <p:sp>
        <p:nvSpPr>
          <p:cNvPr id="4" name="Rectangle 3">
            <a:extLst>
              <a:ext uri="{FF2B5EF4-FFF2-40B4-BE49-F238E27FC236}">
                <a16:creationId xmlns:a16="http://schemas.microsoft.com/office/drawing/2014/main" xmlns="" id="{96495E89-FAB6-4C52-A007-895B06556694}"/>
              </a:ext>
            </a:extLst>
          </p:cNvPr>
          <p:cNvSpPr/>
          <p:nvPr userDrawn="1"/>
        </p:nvSpPr>
        <p:spPr>
          <a:xfrm>
            <a:off x="0" y="1514198"/>
            <a:ext cx="12192000" cy="44193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8" name="Text Placeholder 7">
            <a:extLst>
              <a:ext uri="{FF2B5EF4-FFF2-40B4-BE49-F238E27FC236}">
                <a16:creationId xmlns:a16="http://schemas.microsoft.com/office/drawing/2014/main" xmlns="" id="{CB550505-5B21-43BD-93D9-D645D795B57B}"/>
              </a:ext>
            </a:extLst>
          </p:cNvPr>
          <p:cNvSpPr>
            <a:spLocks noGrp="1"/>
          </p:cNvSpPr>
          <p:nvPr>
            <p:ph type="body" sz="quarter" idx="13"/>
          </p:nvPr>
        </p:nvSpPr>
        <p:spPr>
          <a:xfrm>
            <a:off x="448237" y="924486"/>
            <a:ext cx="11295529" cy="589711"/>
          </a:xfrm>
        </p:spPr>
        <p:txBody>
          <a:bodyPr lIns="0">
            <a:normAutofit/>
          </a:bodyPr>
          <a:lstStyle>
            <a:lvl1pPr marL="0" indent="0">
              <a:buNone/>
              <a:defRPr sz="1600"/>
            </a:lvl1pPr>
            <a:lvl2pPr marL="457199" indent="0">
              <a:buNone/>
              <a:defRPr sz="1600"/>
            </a:lvl2pPr>
          </a:lstStyle>
          <a:p>
            <a:pPr lvl="0"/>
            <a:r>
              <a:rPr lang="en-US"/>
              <a:t>Click to edit Master text styles</a:t>
            </a:r>
          </a:p>
          <a:p>
            <a:pPr lvl="1"/>
            <a:endParaRPr lang="en-US"/>
          </a:p>
        </p:txBody>
      </p:sp>
    </p:spTree>
    <p:extLst>
      <p:ext uri="{BB962C8B-B14F-4D97-AF65-F5344CB8AC3E}">
        <p14:creationId xmlns:p14="http://schemas.microsoft.com/office/powerpoint/2010/main" val="3203657290"/>
      </p:ext>
    </p:extLst>
  </p:cSld>
  <p:clrMapOvr>
    <a:masterClrMapping/>
  </p:clrMapOvr>
  <p:extLst>
    <p:ext uri="{DCECCB84-F9BA-43D5-87BE-67443E8EF086}">
      <p15:sldGuideLst xmlns:p15="http://schemas.microsoft.com/office/powerpoint/2012/main" xmlns=""/>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Headlines - Gray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6495E89-FAB6-4C52-A007-895B06556694}"/>
              </a:ext>
            </a:extLst>
          </p:cNvPr>
          <p:cNvSpPr/>
          <p:nvPr userDrawn="1"/>
        </p:nvSpPr>
        <p:spPr>
          <a:xfrm>
            <a:off x="0" y="1"/>
            <a:ext cx="12192000" cy="15141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2" name="Title 1">
            <a:extLst>
              <a:ext uri="{FF2B5EF4-FFF2-40B4-BE49-F238E27FC236}">
                <a16:creationId xmlns:a16="http://schemas.microsoft.com/office/drawing/2014/main" xmlns="" id="{D49ABDF3-B79D-7641-92C8-181EEDD5A8CE}"/>
              </a:ext>
            </a:extLst>
          </p:cNvPr>
          <p:cNvSpPr>
            <a:spLocks noGrp="1"/>
          </p:cNvSpPr>
          <p:nvPr>
            <p:ph type="title"/>
          </p:nvPr>
        </p:nvSpPr>
        <p:spPr>
          <a:xfrm>
            <a:off x="448236" y="1"/>
            <a:ext cx="10964141" cy="914868"/>
          </a:xfrm>
          <a:prstGeom prst="rect">
            <a:avLst/>
          </a:prstGeom>
        </p:spPr>
        <p:txBody>
          <a:bodyPr lIns="0" tIns="0" rIns="0" bIns="0">
            <a:normAutofit/>
          </a:bodyPr>
          <a:lstStyle>
            <a:lvl1pPr marL="0" algn="l" defTabSz="806846" rtl="0" eaLnBrk="1" latinLnBrk="0" hangingPunct="1">
              <a:lnSpc>
                <a:spcPts val="2293"/>
              </a:lnSpc>
              <a:defRPr lang="en-US" sz="2400" kern="1200" dirty="0">
                <a:solidFill>
                  <a:schemeClr val="tx1"/>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5" name="Footer Placeholder 4">
            <a:extLst>
              <a:ext uri="{FF2B5EF4-FFF2-40B4-BE49-F238E27FC236}">
                <a16:creationId xmlns:a16="http://schemas.microsoft.com/office/drawing/2014/main" xmlns="" id="{40CE4273-1BC9-094E-91EB-6249D7D6533D}"/>
              </a:ext>
            </a:extLst>
          </p:cNvPr>
          <p:cNvSpPr>
            <a:spLocks noGrp="1"/>
          </p:cNvSpPr>
          <p:nvPr>
            <p:ph type="ftr" sz="quarter" idx="11"/>
          </p:nvPr>
        </p:nvSpPr>
        <p:spPr/>
        <p:txBody>
          <a:bodyPr/>
          <a:lstStyle>
            <a:lvl1pPr>
              <a:defRPr sz="800">
                <a:solidFill>
                  <a:schemeClr val="bg1">
                    <a:lumMod val="50000"/>
                  </a:schemeClr>
                </a:solidFill>
              </a:defRPr>
            </a:lvl1pPr>
          </a:lstStyle>
          <a:p>
            <a:endParaRPr lang="en-US"/>
          </a:p>
        </p:txBody>
      </p:sp>
      <p:sp>
        <p:nvSpPr>
          <p:cNvPr id="6" name="Slide Number Placeholder 5">
            <a:extLst>
              <a:ext uri="{FF2B5EF4-FFF2-40B4-BE49-F238E27FC236}">
                <a16:creationId xmlns:a16="http://schemas.microsoft.com/office/drawing/2014/main" xmlns="" id="{F70C2203-B2C8-CE43-993C-749A69621713}"/>
              </a:ext>
            </a:extLst>
          </p:cNvPr>
          <p:cNvSpPr>
            <a:spLocks noGrp="1"/>
          </p:cNvSpPr>
          <p:nvPr>
            <p:ph type="sldNum" sz="quarter" idx="12"/>
          </p:nvPr>
        </p:nvSpPr>
        <p:spPr/>
        <p:txBody>
          <a:bodyPr/>
          <a:lstStyle>
            <a:lvl1pPr>
              <a:defRPr>
                <a:solidFill>
                  <a:schemeClr val="bg1">
                    <a:lumMod val="50000"/>
                  </a:schemeClr>
                </a:solidFill>
              </a:defRPr>
            </a:lvl1pPr>
          </a:lstStyle>
          <a:p>
            <a:fld id="{05BFBC55-CFB3-E64F-8BCC-34A4E1FBD227}" type="slidenum">
              <a:rPr lang="en-US" smtClean="0"/>
              <a:pPr/>
              <a:t>‹#›</a:t>
            </a:fld>
            <a:endParaRPr lang="en-US"/>
          </a:p>
        </p:txBody>
      </p:sp>
      <p:sp>
        <p:nvSpPr>
          <p:cNvPr id="7" name="Text Placeholder 7">
            <a:extLst>
              <a:ext uri="{FF2B5EF4-FFF2-40B4-BE49-F238E27FC236}">
                <a16:creationId xmlns:a16="http://schemas.microsoft.com/office/drawing/2014/main" xmlns="" id="{E3AE5F31-A08E-4023-8FCE-EEE2BB87D0E2}"/>
              </a:ext>
            </a:extLst>
          </p:cNvPr>
          <p:cNvSpPr>
            <a:spLocks noGrp="1"/>
          </p:cNvSpPr>
          <p:nvPr>
            <p:ph type="body" sz="quarter" idx="13"/>
          </p:nvPr>
        </p:nvSpPr>
        <p:spPr>
          <a:xfrm>
            <a:off x="448238" y="924486"/>
            <a:ext cx="10964447" cy="589711"/>
          </a:xfrm>
        </p:spPr>
        <p:txBody>
          <a:bodyPr lIns="0">
            <a:normAutofit/>
          </a:bodyPr>
          <a:lstStyle>
            <a:lvl1pPr marL="0" indent="0">
              <a:buNone/>
              <a:defRPr sz="1600"/>
            </a:lvl1pPr>
            <a:lvl2pPr marL="457199" indent="0">
              <a:buNone/>
              <a:defRPr sz="1600"/>
            </a:lvl2pPr>
          </a:lstStyle>
          <a:p>
            <a:pPr lvl="0"/>
            <a:r>
              <a:rPr lang="en-US"/>
              <a:t>Click to edit Master text styles</a:t>
            </a:r>
          </a:p>
          <a:p>
            <a:pPr lvl="1"/>
            <a:endParaRPr lang="en-US"/>
          </a:p>
        </p:txBody>
      </p:sp>
    </p:spTree>
    <p:extLst>
      <p:ext uri="{BB962C8B-B14F-4D97-AF65-F5344CB8AC3E}">
        <p14:creationId xmlns:p14="http://schemas.microsoft.com/office/powerpoint/2010/main" val="25338577"/>
      </p:ext>
    </p:extLst>
  </p:cSld>
  <p:clrMapOvr>
    <a:masterClrMapping/>
  </p:clrMapOvr>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ic Title Slide w/ Image">
    <p:spTree>
      <p:nvGrpSpPr>
        <p:cNvPr id="1" name=""/>
        <p:cNvGrpSpPr/>
        <p:nvPr/>
      </p:nvGrpSpPr>
      <p:grpSpPr>
        <a:xfrm>
          <a:off x="0" y="0"/>
          <a:ext cx="0" cy="0"/>
          <a:chOff x="0" y="0"/>
          <a:chExt cx="0" cy="0"/>
        </a:xfrm>
      </p:grpSpPr>
      <p:pic>
        <p:nvPicPr>
          <p:cNvPr id="17" name="Picture 16" descr="A person sitting at a desk in front of a window&#10;&#10;Description automatically generated">
            <a:extLst>
              <a:ext uri="{FF2B5EF4-FFF2-40B4-BE49-F238E27FC236}">
                <a16:creationId xmlns:a16="http://schemas.microsoft.com/office/drawing/2014/main" xmlns="" id="{41190656-CCE0-E24D-9BB0-06F5D1BECA1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239" b="7239"/>
          <a:stretch/>
        </p:blipFill>
        <p:spPr>
          <a:xfrm>
            <a:off x="0" y="0"/>
            <a:ext cx="12192000" cy="6949440"/>
          </a:xfrm>
          <a:prstGeom prst="rect">
            <a:avLst/>
          </a:prstGeom>
        </p:spPr>
      </p:pic>
      <p:sp>
        <p:nvSpPr>
          <p:cNvPr id="19" name="Rectangle 18">
            <a:extLst>
              <a:ext uri="{FF2B5EF4-FFF2-40B4-BE49-F238E27FC236}">
                <a16:creationId xmlns:a16="http://schemas.microsoft.com/office/drawing/2014/main" xmlns="" id="{A0C484A9-6384-654E-87B2-755CE8601349}"/>
              </a:ext>
            </a:extLst>
          </p:cNvPr>
          <p:cNvSpPr/>
          <p:nvPr userDrawn="1"/>
        </p:nvSpPr>
        <p:spPr>
          <a:xfrm>
            <a:off x="0" y="0"/>
            <a:ext cx="12192000" cy="6949440"/>
          </a:xfrm>
          <a:prstGeom prst="rect">
            <a:avLst/>
          </a:prstGeom>
          <a:gradFill flip="none" rotWithShape="1">
            <a:gsLst>
              <a:gs pos="22000">
                <a:schemeClr val="tx1">
                  <a:alpha val="65000"/>
                </a:schemeClr>
              </a:gs>
              <a:gs pos="65000">
                <a:schemeClr val="tx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4172"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xmlns="" id="{D92CD854-F1AB-6140-B4B1-92C2B5B5DF91}"/>
              </a:ext>
            </a:extLst>
          </p:cNvPr>
          <p:cNvGrpSpPr/>
          <p:nvPr userDrawn="1"/>
        </p:nvGrpSpPr>
        <p:grpSpPr>
          <a:xfrm>
            <a:off x="1" y="6162423"/>
            <a:ext cx="9119551" cy="493875"/>
            <a:chOff x="1336966" y="83562"/>
            <a:chExt cx="8462678" cy="480135"/>
          </a:xfrm>
        </p:grpSpPr>
        <p:sp>
          <p:nvSpPr>
            <p:cNvPr id="13" name="Rectangle 12">
              <a:extLst>
                <a:ext uri="{FF2B5EF4-FFF2-40B4-BE49-F238E27FC236}">
                  <a16:creationId xmlns:a16="http://schemas.microsoft.com/office/drawing/2014/main" xmlns="" id="{8CD70D42-5664-AA44-95F5-A53269305F10}"/>
                </a:ext>
              </a:extLst>
            </p:cNvPr>
            <p:cNvSpPr/>
            <p:nvPr/>
          </p:nvSpPr>
          <p:spPr>
            <a:xfrm>
              <a:off x="1336966" y="203299"/>
              <a:ext cx="8318289" cy="246351"/>
            </a:xfrm>
            <a:prstGeom prst="rect">
              <a:avLst/>
            </a:prstGeom>
            <a:gradFill flip="none" rotWithShape="1">
              <a:gsLst>
                <a:gs pos="0">
                  <a:srgbClr val="298332"/>
                </a:gs>
                <a:gs pos="92000">
                  <a:srgbClr val="63B635"/>
                </a:gs>
              </a:gsLst>
              <a:lin ang="0" scaled="1"/>
              <a:tileRect/>
            </a:gradFill>
            <a:ln w="12700" cmpd="sng">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06" tIns="45705" rIns="91406" bIns="45705" rtlCol="0" anchor="ctr"/>
            <a:lstStyle/>
            <a:p>
              <a:pPr marL="0" marR="0" lvl="0" indent="0" algn="ctr" defTabSz="364172"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pic>
          <p:nvPicPr>
            <p:cNvPr id="14" name="Picture 13" descr="arrow.png">
              <a:extLst>
                <a:ext uri="{FF2B5EF4-FFF2-40B4-BE49-F238E27FC236}">
                  <a16:creationId xmlns:a16="http://schemas.microsoft.com/office/drawing/2014/main" xmlns="" id="{A3BAC053-4B93-8843-824F-63CD6B14A46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064" b="-1"/>
            <a:stretch/>
          </p:blipFill>
          <p:spPr>
            <a:xfrm>
              <a:off x="9279297" y="83562"/>
              <a:ext cx="520347" cy="480135"/>
            </a:xfrm>
            <a:prstGeom prst="rect">
              <a:avLst/>
            </a:prstGeom>
          </p:spPr>
        </p:pic>
      </p:grpSp>
      <p:sp>
        <p:nvSpPr>
          <p:cNvPr id="2" name="Title 1">
            <a:extLst>
              <a:ext uri="{FF2B5EF4-FFF2-40B4-BE49-F238E27FC236}">
                <a16:creationId xmlns:a16="http://schemas.microsoft.com/office/drawing/2014/main" xmlns="" id="{E3275E17-7E4C-E948-A24F-08D9300E9B07}"/>
              </a:ext>
            </a:extLst>
          </p:cNvPr>
          <p:cNvSpPr>
            <a:spLocks noGrp="1"/>
          </p:cNvSpPr>
          <p:nvPr>
            <p:ph type="ctrTitle" hasCustomPrompt="1"/>
          </p:nvPr>
        </p:nvSpPr>
        <p:spPr>
          <a:xfrm>
            <a:off x="448863" y="987404"/>
            <a:ext cx="9927079" cy="1977373"/>
          </a:xfrm>
        </p:spPr>
        <p:txBody>
          <a:bodyPr lIns="0" tIns="0" rIns="0" bIns="0" anchor="b">
            <a:noAutofit/>
          </a:bodyPr>
          <a:lstStyle>
            <a:lvl1pPr algn="l">
              <a:lnSpc>
                <a:spcPts val="5119"/>
              </a:lnSpc>
              <a:defRPr sz="5400">
                <a:solidFill>
                  <a:schemeClr val="bg1"/>
                </a:solidFill>
              </a:defRPr>
            </a:lvl1pPr>
          </a:lstStyle>
          <a:p>
            <a:r>
              <a:rPr lang="en-US"/>
              <a:t>Cover headline</a:t>
            </a:r>
            <a:br>
              <a:rPr lang="en-US"/>
            </a:br>
            <a:r>
              <a:rPr lang="en-US"/>
              <a:t>should be brief</a:t>
            </a:r>
          </a:p>
        </p:txBody>
      </p:sp>
      <p:sp>
        <p:nvSpPr>
          <p:cNvPr id="3" name="Subtitle 2">
            <a:extLst>
              <a:ext uri="{FF2B5EF4-FFF2-40B4-BE49-F238E27FC236}">
                <a16:creationId xmlns:a16="http://schemas.microsoft.com/office/drawing/2014/main" xmlns="" id="{010E55C7-91D2-4641-B172-A89B7315F3BC}"/>
              </a:ext>
            </a:extLst>
          </p:cNvPr>
          <p:cNvSpPr>
            <a:spLocks noGrp="1"/>
          </p:cNvSpPr>
          <p:nvPr>
            <p:ph type="subTitle" idx="1" hasCustomPrompt="1"/>
          </p:nvPr>
        </p:nvSpPr>
        <p:spPr>
          <a:xfrm>
            <a:off x="448863" y="2977684"/>
            <a:ext cx="9927079" cy="588981"/>
          </a:xfrm>
        </p:spPr>
        <p:txBody>
          <a:bodyPr lIns="0" tIns="0" rIns="0" bIns="0" anchor="t">
            <a:noAutofit/>
          </a:bodyPr>
          <a:lstStyle>
            <a:lvl1pPr marL="0" indent="0" algn="l">
              <a:lnSpc>
                <a:spcPts val="2293"/>
              </a:lnSpc>
              <a:spcBef>
                <a:spcPts val="0"/>
              </a:spcBef>
              <a:buNone/>
              <a:defRPr sz="2400">
                <a:solidFill>
                  <a:schemeClr val="bg1"/>
                </a:solidFill>
              </a:defRPr>
            </a:lvl1pPr>
            <a:lvl2pPr marL="403423" indent="0" algn="ctr">
              <a:buNone/>
              <a:defRPr sz="1765"/>
            </a:lvl2pPr>
            <a:lvl3pPr marL="806846" indent="0" algn="ctr">
              <a:buNone/>
              <a:defRPr sz="1588"/>
            </a:lvl3pPr>
            <a:lvl4pPr marL="1210270" indent="0" algn="ctr">
              <a:buNone/>
              <a:defRPr sz="1412"/>
            </a:lvl4pPr>
            <a:lvl5pPr marL="1613693" indent="0" algn="ctr">
              <a:buNone/>
              <a:defRPr sz="1412"/>
            </a:lvl5pPr>
            <a:lvl6pPr marL="2017116" indent="0" algn="ctr">
              <a:buNone/>
              <a:defRPr sz="1412"/>
            </a:lvl6pPr>
            <a:lvl7pPr marL="2420539" indent="0" algn="ctr">
              <a:buNone/>
              <a:defRPr sz="1412"/>
            </a:lvl7pPr>
            <a:lvl8pPr marL="2823963" indent="0" algn="ctr">
              <a:buNone/>
              <a:defRPr sz="1412"/>
            </a:lvl8pPr>
            <a:lvl9pPr marL="3227386" indent="0" algn="ctr">
              <a:buNone/>
              <a:defRPr sz="1412"/>
            </a:lvl9pPr>
          </a:lstStyle>
          <a:p>
            <a:r>
              <a:rPr lang="en-US"/>
              <a:t>A subhead that supports the headline</a:t>
            </a:r>
            <a:br>
              <a:rPr lang="en-US"/>
            </a:br>
            <a:r>
              <a:rPr lang="en-US"/>
              <a:t>can be two lines but not more.</a:t>
            </a:r>
          </a:p>
        </p:txBody>
      </p:sp>
      <p:sp>
        <p:nvSpPr>
          <p:cNvPr id="8" name="Content Placeholder 7">
            <a:extLst>
              <a:ext uri="{FF2B5EF4-FFF2-40B4-BE49-F238E27FC236}">
                <a16:creationId xmlns:a16="http://schemas.microsoft.com/office/drawing/2014/main" xmlns="" id="{92027668-6D7E-CE40-A459-93DD543027A1}"/>
              </a:ext>
            </a:extLst>
          </p:cNvPr>
          <p:cNvSpPr>
            <a:spLocks noGrp="1"/>
          </p:cNvSpPr>
          <p:nvPr>
            <p:ph sz="quarter" idx="13" hasCustomPrompt="1"/>
          </p:nvPr>
        </p:nvSpPr>
        <p:spPr>
          <a:xfrm>
            <a:off x="448863" y="451325"/>
            <a:ext cx="7546429" cy="253400"/>
          </a:xfrm>
        </p:spPr>
        <p:txBody>
          <a:bodyPr lIns="0" tIns="0" rIns="0" bIns="0" anchor="ctr">
            <a:noAutofit/>
          </a:bodyPr>
          <a:lstStyle>
            <a:lvl1pPr marL="0" indent="0">
              <a:buNone/>
              <a:defRPr sz="1400" b="0" cap="all" baseline="0">
                <a:solidFill>
                  <a:schemeClr val="bg1"/>
                </a:solidFill>
              </a:defRPr>
            </a:lvl1pPr>
          </a:lstStyle>
          <a:p>
            <a:pPr lvl="0"/>
            <a:r>
              <a:rPr lang="en-US"/>
              <a:t>Presented By: First name last name | month Day</a:t>
            </a:r>
          </a:p>
        </p:txBody>
      </p:sp>
      <p:pic>
        <p:nvPicPr>
          <p:cNvPr id="15" name="Picture 50" descr="Fid_Logo_Rev.png">
            <a:extLst>
              <a:ext uri="{FF2B5EF4-FFF2-40B4-BE49-F238E27FC236}">
                <a16:creationId xmlns:a16="http://schemas.microsoft.com/office/drawing/2014/main" xmlns="" id="{B491EDEB-0D8D-A047-BC51-6B1611ED14C2}"/>
              </a:ext>
            </a:extLst>
          </p:cNvPr>
          <p:cNvPicPr>
            <a:picLocks/>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9408302" y="6171103"/>
            <a:ext cx="1935279" cy="407117"/>
          </a:xfrm>
          <a:prstGeom prst="rect">
            <a:avLst/>
          </a:prstGeom>
          <a:noFill/>
          <a:ln>
            <a:noFill/>
          </a:ln>
          <a:effectLst>
            <a:outerShdw blurRad="596900" sx="125000" sy="125000" algn="ctr" rotWithShape="0">
              <a:prstClr val="black"/>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178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ic Title Page - Color Only">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85A1CB4A-BA8C-B84F-B8B7-6454FF003B47}"/>
              </a:ext>
            </a:extLst>
          </p:cNvPr>
          <p:cNvSpPr/>
          <p:nvPr userDrawn="1"/>
        </p:nvSpPr>
        <p:spPr>
          <a:xfrm>
            <a:off x="0" y="1"/>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27" name="Freeform 50">
            <a:extLst>
              <a:ext uri="{FF2B5EF4-FFF2-40B4-BE49-F238E27FC236}">
                <a16:creationId xmlns:a16="http://schemas.microsoft.com/office/drawing/2014/main" xmlns="" id="{0BFE5058-EC91-B84D-A3C9-BF75B5A72B71}"/>
              </a:ext>
            </a:extLst>
          </p:cNvPr>
          <p:cNvSpPr/>
          <p:nvPr userDrawn="1"/>
        </p:nvSpPr>
        <p:spPr>
          <a:xfrm>
            <a:off x="2" y="-6198"/>
            <a:ext cx="8355695" cy="6864199"/>
          </a:xfrm>
          <a:custGeom>
            <a:avLst/>
            <a:gdLst>
              <a:gd name="connsiteX0" fmla="*/ 0 w 6893448"/>
              <a:gd name="connsiteY0" fmla="*/ 0 h 7779426"/>
              <a:gd name="connsiteX1" fmla="*/ 1924239 w 6893448"/>
              <a:gd name="connsiteY1" fmla="*/ 0 h 7779426"/>
              <a:gd name="connsiteX2" fmla="*/ 2628900 w 6893448"/>
              <a:gd name="connsiteY2" fmla="*/ 0 h 7779426"/>
              <a:gd name="connsiteX3" fmla="*/ 6893448 w 6893448"/>
              <a:gd name="connsiteY3" fmla="*/ 0 h 7779426"/>
              <a:gd name="connsiteX4" fmla="*/ 3731292 w 6893448"/>
              <a:gd name="connsiteY4" fmla="*/ 7779426 h 7779426"/>
              <a:gd name="connsiteX5" fmla="*/ 2628900 w 6893448"/>
              <a:gd name="connsiteY5" fmla="*/ 7779426 h 7779426"/>
              <a:gd name="connsiteX6" fmla="*/ 0 w 6893448"/>
              <a:gd name="connsiteY6" fmla="*/ 7779426 h 7779426"/>
              <a:gd name="connsiteX7" fmla="*/ 0 w 6893448"/>
              <a:gd name="connsiteY7" fmla="*/ 2469375 h 7779426"/>
              <a:gd name="connsiteX8" fmla="*/ 1011042 w 6893448"/>
              <a:gd name="connsiteY8" fmla="*/ 3440 h 7779426"/>
              <a:gd name="connsiteX9" fmla="*/ 0 w 6893448"/>
              <a:gd name="connsiteY9" fmla="*/ 3440 h 777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93448" h="7779426">
                <a:moveTo>
                  <a:pt x="0" y="0"/>
                </a:moveTo>
                <a:lnTo>
                  <a:pt x="1924239" y="0"/>
                </a:lnTo>
                <a:lnTo>
                  <a:pt x="2628900" y="0"/>
                </a:lnTo>
                <a:lnTo>
                  <a:pt x="6893448" y="0"/>
                </a:lnTo>
                <a:lnTo>
                  <a:pt x="3731292" y="7779426"/>
                </a:lnTo>
                <a:lnTo>
                  <a:pt x="2628900" y="7779426"/>
                </a:lnTo>
                <a:lnTo>
                  <a:pt x="0" y="7779426"/>
                </a:lnTo>
                <a:lnTo>
                  <a:pt x="0" y="2469375"/>
                </a:lnTo>
                <a:lnTo>
                  <a:pt x="1011042" y="3440"/>
                </a:lnTo>
                <a:lnTo>
                  <a:pt x="0" y="3440"/>
                </a:lnTo>
                <a:close/>
              </a:path>
            </a:pathLst>
          </a:custGeom>
          <a:solidFill>
            <a:schemeClr val="accent4">
              <a:lumMod val="7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2" name="Title 1">
            <a:extLst>
              <a:ext uri="{FF2B5EF4-FFF2-40B4-BE49-F238E27FC236}">
                <a16:creationId xmlns:a16="http://schemas.microsoft.com/office/drawing/2014/main" xmlns="" id="{E3275E17-7E4C-E948-A24F-08D9300E9B07}"/>
              </a:ext>
            </a:extLst>
          </p:cNvPr>
          <p:cNvSpPr>
            <a:spLocks noGrp="1"/>
          </p:cNvSpPr>
          <p:nvPr>
            <p:ph type="ctrTitle" hasCustomPrompt="1"/>
          </p:nvPr>
        </p:nvSpPr>
        <p:spPr>
          <a:xfrm>
            <a:off x="448238" y="987298"/>
            <a:ext cx="9927079" cy="1977373"/>
          </a:xfrm>
        </p:spPr>
        <p:txBody>
          <a:bodyPr lIns="0" tIns="0" rIns="0" bIns="0" anchor="b">
            <a:noAutofit/>
          </a:bodyPr>
          <a:lstStyle>
            <a:lvl1pPr algn="l">
              <a:lnSpc>
                <a:spcPts val="5119"/>
              </a:lnSpc>
              <a:defRPr sz="5400">
                <a:solidFill>
                  <a:schemeClr val="bg1"/>
                </a:solidFill>
              </a:defRPr>
            </a:lvl1pPr>
          </a:lstStyle>
          <a:p>
            <a:r>
              <a:rPr lang="en-US"/>
              <a:t>Cover headline</a:t>
            </a:r>
            <a:br>
              <a:rPr lang="en-US"/>
            </a:br>
            <a:r>
              <a:rPr lang="en-US"/>
              <a:t>should be brief</a:t>
            </a:r>
          </a:p>
        </p:txBody>
      </p:sp>
      <p:sp>
        <p:nvSpPr>
          <p:cNvPr id="3" name="Subtitle 2">
            <a:extLst>
              <a:ext uri="{FF2B5EF4-FFF2-40B4-BE49-F238E27FC236}">
                <a16:creationId xmlns:a16="http://schemas.microsoft.com/office/drawing/2014/main" xmlns="" id="{010E55C7-91D2-4641-B172-A89B7315F3BC}"/>
              </a:ext>
            </a:extLst>
          </p:cNvPr>
          <p:cNvSpPr>
            <a:spLocks noGrp="1"/>
          </p:cNvSpPr>
          <p:nvPr>
            <p:ph type="subTitle" idx="1" hasCustomPrompt="1"/>
          </p:nvPr>
        </p:nvSpPr>
        <p:spPr>
          <a:xfrm>
            <a:off x="448237" y="2977131"/>
            <a:ext cx="9927079" cy="588981"/>
          </a:xfrm>
        </p:spPr>
        <p:txBody>
          <a:bodyPr lIns="0" tIns="0" rIns="0" bIns="0" anchor="t">
            <a:noAutofit/>
          </a:bodyPr>
          <a:lstStyle>
            <a:lvl1pPr marL="0" indent="0" algn="l">
              <a:lnSpc>
                <a:spcPts val="2293"/>
              </a:lnSpc>
              <a:spcBef>
                <a:spcPts val="0"/>
              </a:spcBef>
              <a:buNone/>
              <a:defRPr sz="2400">
                <a:solidFill>
                  <a:schemeClr val="bg1"/>
                </a:solidFill>
              </a:defRPr>
            </a:lvl1pPr>
            <a:lvl2pPr marL="403423" indent="0" algn="ctr">
              <a:buNone/>
              <a:defRPr sz="1765"/>
            </a:lvl2pPr>
            <a:lvl3pPr marL="806846" indent="0" algn="ctr">
              <a:buNone/>
              <a:defRPr sz="1588"/>
            </a:lvl3pPr>
            <a:lvl4pPr marL="1210270" indent="0" algn="ctr">
              <a:buNone/>
              <a:defRPr sz="1412"/>
            </a:lvl4pPr>
            <a:lvl5pPr marL="1613693" indent="0" algn="ctr">
              <a:buNone/>
              <a:defRPr sz="1412"/>
            </a:lvl5pPr>
            <a:lvl6pPr marL="2017116" indent="0" algn="ctr">
              <a:buNone/>
              <a:defRPr sz="1412"/>
            </a:lvl6pPr>
            <a:lvl7pPr marL="2420539" indent="0" algn="ctr">
              <a:buNone/>
              <a:defRPr sz="1412"/>
            </a:lvl7pPr>
            <a:lvl8pPr marL="2823963" indent="0" algn="ctr">
              <a:buNone/>
              <a:defRPr sz="1412"/>
            </a:lvl8pPr>
            <a:lvl9pPr marL="3227386" indent="0" algn="ctr">
              <a:buNone/>
              <a:defRPr sz="1412"/>
            </a:lvl9pPr>
          </a:lstStyle>
          <a:p>
            <a:r>
              <a:rPr lang="en-US"/>
              <a:t>A subhead that supports the headline</a:t>
            </a:r>
            <a:br>
              <a:rPr lang="en-US"/>
            </a:br>
            <a:r>
              <a:rPr lang="en-US"/>
              <a:t>can be two lines but not more.</a:t>
            </a:r>
          </a:p>
        </p:txBody>
      </p:sp>
      <p:sp>
        <p:nvSpPr>
          <p:cNvPr id="8" name="Content Placeholder 7">
            <a:extLst>
              <a:ext uri="{FF2B5EF4-FFF2-40B4-BE49-F238E27FC236}">
                <a16:creationId xmlns:a16="http://schemas.microsoft.com/office/drawing/2014/main" xmlns="" id="{92027668-6D7E-CE40-A459-93DD543027A1}"/>
              </a:ext>
            </a:extLst>
          </p:cNvPr>
          <p:cNvSpPr>
            <a:spLocks noGrp="1"/>
          </p:cNvSpPr>
          <p:nvPr>
            <p:ph sz="quarter" idx="13" hasCustomPrompt="1"/>
          </p:nvPr>
        </p:nvSpPr>
        <p:spPr>
          <a:xfrm>
            <a:off x="446480" y="453715"/>
            <a:ext cx="7546429" cy="253400"/>
          </a:xfrm>
        </p:spPr>
        <p:txBody>
          <a:bodyPr lIns="0" tIns="0" rIns="0" bIns="0" anchor="ctr">
            <a:noAutofit/>
          </a:bodyPr>
          <a:lstStyle>
            <a:lvl1pPr marL="0" indent="0">
              <a:buNone/>
              <a:defRPr sz="1400" b="0" cap="all" baseline="0">
                <a:solidFill>
                  <a:schemeClr val="bg1"/>
                </a:solidFill>
              </a:defRPr>
            </a:lvl1pPr>
          </a:lstStyle>
          <a:p>
            <a:pPr lvl="0"/>
            <a:r>
              <a:rPr lang="en-US"/>
              <a:t>Presented By: First name last name | month Day</a:t>
            </a:r>
          </a:p>
        </p:txBody>
      </p:sp>
      <p:grpSp>
        <p:nvGrpSpPr>
          <p:cNvPr id="11" name="Group 10">
            <a:extLst>
              <a:ext uri="{FF2B5EF4-FFF2-40B4-BE49-F238E27FC236}">
                <a16:creationId xmlns:a16="http://schemas.microsoft.com/office/drawing/2014/main" xmlns="" id="{7B5E7160-50EB-4500-9A39-C1561CDEEAD4}"/>
              </a:ext>
            </a:extLst>
          </p:cNvPr>
          <p:cNvGrpSpPr/>
          <p:nvPr userDrawn="1"/>
        </p:nvGrpSpPr>
        <p:grpSpPr>
          <a:xfrm>
            <a:off x="1" y="6162423"/>
            <a:ext cx="9119551" cy="493875"/>
            <a:chOff x="1336966" y="83562"/>
            <a:chExt cx="8462678" cy="480135"/>
          </a:xfrm>
        </p:grpSpPr>
        <p:sp>
          <p:nvSpPr>
            <p:cNvPr id="12" name="Rectangle 11">
              <a:extLst>
                <a:ext uri="{FF2B5EF4-FFF2-40B4-BE49-F238E27FC236}">
                  <a16:creationId xmlns:a16="http://schemas.microsoft.com/office/drawing/2014/main" xmlns="" id="{D90ADB40-08F3-4DDA-8E02-4AA9B3F11CA7}"/>
                </a:ext>
              </a:extLst>
            </p:cNvPr>
            <p:cNvSpPr/>
            <p:nvPr/>
          </p:nvSpPr>
          <p:spPr>
            <a:xfrm>
              <a:off x="1336966" y="203299"/>
              <a:ext cx="8318289" cy="246351"/>
            </a:xfrm>
            <a:prstGeom prst="rect">
              <a:avLst/>
            </a:prstGeom>
            <a:gradFill flip="none" rotWithShape="1">
              <a:gsLst>
                <a:gs pos="0">
                  <a:srgbClr val="298332"/>
                </a:gs>
                <a:gs pos="92000">
                  <a:srgbClr val="63B635"/>
                </a:gs>
              </a:gsLst>
              <a:lin ang="0" scaled="1"/>
              <a:tileRect/>
            </a:gradFill>
            <a:ln w="12700" cmpd="sng">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06" tIns="45705" rIns="91406" bIns="45705" rtlCol="0" anchor="ctr"/>
            <a:lstStyle/>
            <a:p>
              <a:pPr marL="0" marR="0" lvl="0" indent="0" algn="ctr" defTabSz="364172"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pic>
          <p:nvPicPr>
            <p:cNvPr id="13" name="Picture 12" descr="arrow.png">
              <a:extLst>
                <a:ext uri="{FF2B5EF4-FFF2-40B4-BE49-F238E27FC236}">
                  <a16:creationId xmlns:a16="http://schemas.microsoft.com/office/drawing/2014/main" xmlns="" id="{708671E5-93D9-4CD5-BC82-05BE59972EE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064" b="-1"/>
            <a:stretch/>
          </p:blipFill>
          <p:spPr>
            <a:xfrm>
              <a:off x="9279297" y="83562"/>
              <a:ext cx="520347" cy="480135"/>
            </a:xfrm>
            <a:prstGeom prst="rect">
              <a:avLst/>
            </a:prstGeom>
          </p:spPr>
        </p:pic>
      </p:grpSp>
      <p:pic>
        <p:nvPicPr>
          <p:cNvPr id="14" name="Picture 50" descr="Fid_Logo_Rev.png">
            <a:extLst>
              <a:ext uri="{FF2B5EF4-FFF2-40B4-BE49-F238E27FC236}">
                <a16:creationId xmlns:a16="http://schemas.microsoft.com/office/drawing/2014/main" xmlns="" id="{4A54904A-9D6A-4ED8-A4CF-CC99665D702B}"/>
              </a:ext>
            </a:extLst>
          </p:cNvPr>
          <p:cNvPicPr>
            <a:picLocks/>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9408302" y="6171103"/>
            <a:ext cx="1935279" cy="4071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840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ffering Level Title Page">
    <p:spTree>
      <p:nvGrpSpPr>
        <p:cNvPr id="1" name=""/>
        <p:cNvGrpSpPr/>
        <p:nvPr/>
      </p:nvGrpSpPr>
      <p:grpSpPr>
        <a:xfrm>
          <a:off x="0" y="0"/>
          <a:ext cx="0" cy="0"/>
          <a:chOff x="0" y="0"/>
          <a:chExt cx="0" cy="0"/>
        </a:xfrm>
      </p:grpSpPr>
      <p:pic>
        <p:nvPicPr>
          <p:cNvPr id="11" name="Picture 10" descr="A group of people sitting at a desk&#10;&#10;Description automatically generated">
            <a:extLst>
              <a:ext uri="{FF2B5EF4-FFF2-40B4-BE49-F238E27FC236}">
                <a16:creationId xmlns:a16="http://schemas.microsoft.com/office/drawing/2014/main" xmlns="" id="{4125CDB0-83BB-4155-A634-00144F7AE40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3547" b="13547"/>
          <a:stretch/>
        </p:blipFill>
        <p:spPr>
          <a:xfrm>
            <a:off x="2" y="1"/>
            <a:ext cx="12192001" cy="6875105"/>
          </a:xfrm>
          <a:prstGeom prst="rect">
            <a:avLst/>
          </a:prstGeom>
        </p:spPr>
      </p:pic>
      <p:sp>
        <p:nvSpPr>
          <p:cNvPr id="19" name="Rectangle 18">
            <a:extLst>
              <a:ext uri="{FF2B5EF4-FFF2-40B4-BE49-F238E27FC236}">
                <a16:creationId xmlns:a16="http://schemas.microsoft.com/office/drawing/2014/main" xmlns="" id="{A0C484A9-6384-654E-87B2-755CE8601349}"/>
              </a:ext>
            </a:extLst>
          </p:cNvPr>
          <p:cNvSpPr/>
          <p:nvPr userDrawn="1"/>
        </p:nvSpPr>
        <p:spPr>
          <a:xfrm>
            <a:off x="2" y="0"/>
            <a:ext cx="12191999" cy="6858000"/>
          </a:xfrm>
          <a:prstGeom prst="rect">
            <a:avLst/>
          </a:prstGeom>
          <a:gradFill flip="none" rotWithShape="1">
            <a:gsLst>
              <a:gs pos="22000">
                <a:schemeClr val="tx1">
                  <a:alpha val="65000"/>
                </a:schemeClr>
              </a:gs>
              <a:gs pos="65000">
                <a:schemeClr val="tx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88" noProof="0"/>
          </a:p>
        </p:txBody>
      </p:sp>
      <p:sp>
        <p:nvSpPr>
          <p:cNvPr id="8" name="Content Placeholder 7">
            <a:extLst>
              <a:ext uri="{FF2B5EF4-FFF2-40B4-BE49-F238E27FC236}">
                <a16:creationId xmlns:a16="http://schemas.microsoft.com/office/drawing/2014/main" xmlns="" id="{92027668-6D7E-CE40-A459-93DD543027A1}"/>
              </a:ext>
            </a:extLst>
          </p:cNvPr>
          <p:cNvSpPr>
            <a:spLocks noGrp="1"/>
          </p:cNvSpPr>
          <p:nvPr>
            <p:ph sz="quarter" idx="13" hasCustomPrompt="1"/>
          </p:nvPr>
        </p:nvSpPr>
        <p:spPr>
          <a:xfrm>
            <a:off x="448863" y="450560"/>
            <a:ext cx="7546429" cy="253400"/>
          </a:xfrm>
        </p:spPr>
        <p:txBody>
          <a:bodyPr lIns="0" tIns="0" rIns="0" bIns="0" anchor="ctr">
            <a:noAutofit/>
          </a:bodyPr>
          <a:lstStyle>
            <a:lvl1pPr marL="0" indent="0">
              <a:buNone/>
              <a:defRPr sz="1400" b="0" cap="all" baseline="0">
                <a:solidFill>
                  <a:schemeClr val="bg1"/>
                </a:solidFill>
              </a:defRPr>
            </a:lvl1pPr>
          </a:lstStyle>
          <a:p>
            <a:pPr lvl="0"/>
            <a:r>
              <a:rPr lang="en-US"/>
              <a:t>Presented By: First name last name | month Day</a:t>
            </a:r>
          </a:p>
        </p:txBody>
      </p:sp>
      <p:sp>
        <p:nvSpPr>
          <p:cNvPr id="18" name="Title 1">
            <a:extLst>
              <a:ext uri="{FF2B5EF4-FFF2-40B4-BE49-F238E27FC236}">
                <a16:creationId xmlns:a16="http://schemas.microsoft.com/office/drawing/2014/main" xmlns="" id="{934E624F-33F8-4813-A231-7423A95231E3}"/>
              </a:ext>
            </a:extLst>
          </p:cNvPr>
          <p:cNvSpPr>
            <a:spLocks noGrp="1"/>
          </p:cNvSpPr>
          <p:nvPr>
            <p:ph type="ctrTitle" hasCustomPrompt="1"/>
          </p:nvPr>
        </p:nvSpPr>
        <p:spPr>
          <a:xfrm>
            <a:off x="447567" y="1720280"/>
            <a:ext cx="7546429" cy="594985"/>
          </a:xfrm>
        </p:spPr>
        <p:txBody>
          <a:bodyPr lIns="0" tIns="0" rIns="0" bIns="0" anchor="t">
            <a:noAutofit/>
          </a:bodyPr>
          <a:lstStyle>
            <a:lvl1pPr algn="l">
              <a:lnSpc>
                <a:spcPts val="5119"/>
              </a:lnSpc>
              <a:defRPr sz="3000">
                <a:solidFill>
                  <a:schemeClr val="bg1"/>
                </a:solidFill>
              </a:defRPr>
            </a:lvl1pPr>
          </a:lstStyle>
          <a:p>
            <a:r>
              <a:rPr lang="en-US"/>
              <a:t>Focus on what matters.</a:t>
            </a:r>
          </a:p>
        </p:txBody>
      </p:sp>
      <p:sp>
        <p:nvSpPr>
          <p:cNvPr id="4" name="TextBox 3">
            <a:extLst>
              <a:ext uri="{FF2B5EF4-FFF2-40B4-BE49-F238E27FC236}">
                <a16:creationId xmlns:a16="http://schemas.microsoft.com/office/drawing/2014/main" xmlns="" id="{03B9BA8C-4170-4CF5-B99E-C0011DF7FB6B}"/>
              </a:ext>
            </a:extLst>
          </p:cNvPr>
          <p:cNvSpPr txBox="1"/>
          <p:nvPr userDrawn="1"/>
        </p:nvSpPr>
        <p:spPr>
          <a:xfrm>
            <a:off x="361422" y="1329321"/>
            <a:ext cx="2653100" cy="369332"/>
          </a:xfrm>
          <a:prstGeom prst="rect">
            <a:avLst/>
          </a:prstGeom>
          <a:noFill/>
        </p:spPr>
        <p:txBody>
          <a:bodyPr wrap="square" rtlCol="0">
            <a:spAutoFit/>
          </a:bodyPr>
          <a:lstStyle/>
          <a:p>
            <a:pPr marL="0" algn="l" defTabSz="806846" rtl="0" eaLnBrk="1" latinLnBrk="0" hangingPunct="1">
              <a:spcAft>
                <a:spcPts val="3177"/>
              </a:spcAft>
            </a:pPr>
            <a:r>
              <a:rPr lang="en-US" sz="1800" kern="1200">
                <a:solidFill>
                  <a:schemeClr val="bg1"/>
                </a:solidFill>
                <a:latin typeface="+mn-lt"/>
                <a:ea typeface="+mn-ea"/>
                <a:cs typeface="+mn-cs"/>
              </a:rPr>
              <a:t>FIDELITY WORKS</a:t>
            </a:r>
          </a:p>
        </p:txBody>
      </p:sp>
      <p:sp>
        <p:nvSpPr>
          <p:cNvPr id="9" name="Text Placeholder 8">
            <a:extLst>
              <a:ext uri="{FF2B5EF4-FFF2-40B4-BE49-F238E27FC236}">
                <a16:creationId xmlns:a16="http://schemas.microsoft.com/office/drawing/2014/main" xmlns="" id="{980D74EB-3EEA-4943-B733-BCDD9F84AEB6}"/>
              </a:ext>
            </a:extLst>
          </p:cNvPr>
          <p:cNvSpPr>
            <a:spLocks noGrp="1"/>
          </p:cNvSpPr>
          <p:nvPr>
            <p:ph type="body" sz="quarter" idx="14"/>
          </p:nvPr>
        </p:nvSpPr>
        <p:spPr>
          <a:xfrm>
            <a:off x="448235" y="2315265"/>
            <a:ext cx="7544955" cy="1864379"/>
          </a:xfrm>
        </p:spPr>
        <p:txBody>
          <a:bodyPr lIns="0">
            <a:normAutofit/>
          </a:bodyPr>
          <a:lstStyle>
            <a:lvl1pPr marL="0" indent="0">
              <a:buNone/>
              <a:defRPr sz="1800">
                <a:solidFill>
                  <a:schemeClr val="bg1"/>
                </a:solidFill>
              </a:defRPr>
            </a:lvl1pPr>
            <a:lvl2pPr marL="457199" indent="0">
              <a:buNone/>
              <a:defRPr sz="1765"/>
            </a:lvl2pPr>
            <a:lvl3pPr marL="914400" indent="0">
              <a:buNone/>
              <a:defRPr sz="1765"/>
            </a:lvl3pPr>
            <a:lvl4pPr marL="1371599" indent="0">
              <a:buNone/>
              <a:defRPr sz="1765"/>
            </a:lvl4pPr>
            <a:lvl5pPr marL="1828798" indent="0">
              <a:buNone/>
              <a:defRPr sz="1765"/>
            </a:lvl5pPr>
          </a:lstStyle>
          <a:p>
            <a:pPr lvl="0"/>
            <a:r>
              <a:rPr lang="en-US"/>
              <a:t>Click to edit Master text styles</a:t>
            </a:r>
          </a:p>
        </p:txBody>
      </p:sp>
      <p:grpSp>
        <p:nvGrpSpPr>
          <p:cNvPr id="16" name="Group 15">
            <a:extLst>
              <a:ext uri="{FF2B5EF4-FFF2-40B4-BE49-F238E27FC236}">
                <a16:creationId xmlns:a16="http://schemas.microsoft.com/office/drawing/2014/main" xmlns="" id="{BE7218BB-AACA-4F53-BA8C-776C9881BADA}"/>
              </a:ext>
            </a:extLst>
          </p:cNvPr>
          <p:cNvGrpSpPr/>
          <p:nvPr userDrawn="1"/>
        </p:nvGrpSpPr>
        <p:grpSpPr>
          <a:xfrm>
            <a:off x="1" y="6162423"/>
            <a:ext cx="9119551" cy="493875"/>
            <a:chOff x="1336966" y="83562"/>
            <a:chExt cx="8462678" cy="480135"/>
          </a:xfrm>
        </p:grpSpPr>
        <p:sp>
          <p:nvSpPr>
            <p:cNvPr id="17" name="Rectangle 16">
              <a:extLst>
                <a:ext uri="{FF2B5EF4-FFF2-40B4-BE49-F238E27FC236}">
                  <a16:creationId xmlns:a16="http://schemas.microsoft.com/office/drawing/2014/main" xmlns="" id="{3029CAE7-E44F-4973-97F2-A40A52EE2932}"/>
                </a:ext>
              </a:extLst>
            </p:cNvPr>
            <p:cNvSpPr/>
            <p:nvPr/>
          </p:nvSpPr>
          <p:spPr>
            <a:xfrm>
              <a:off x="1336966" y="203299"/>
              <a:ext cx="8318289" cy="246351"/>
            </a:xfrm>
            <a:prstGeom prst="rect">
              <a:avLst/>
            </a:prstGeom>
            <a:gradFill flip="none" rotWithShape="1">
              <a:gsLst>
                <a:gs pos="0">
                  <a:srgbClr val="298332"/>
                </a:gs>
                <a:gs pos="92000">
                  <a:srgbClr val="63B635"/>
                </a:gs>
              </a:gsLst>
              <a:lin ang="0" scaled="1"/>
              <a:tileRect/>
            </a:gradFill>
            <a:ln w="12700" cmpd="sng">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06" tIns="45705" rIns="91406" bIns="45705" rtlCol="0" anchor="ctr"/>
            <a:lstStyle/>
            <a:p>
              <a:pPr marL="0" marR="0" lvl="0" indent="0" algn="ctr" defTabSz="364172"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pic>
          <p:nvPicPr>
            <p:cNvPr id="20" name="Picture 19" descr="arrow.png">
              <a:extLst>
                <a:ext uri="{FF2B5EF4-FFF2-40B4-BE49-F238E27FC236}">
                  <a16:creationId xmlns:a16="http://schemas.microsoft.com/office/drawing/2014/main" xmlns="" id="{5A8278EB-29A8-46D9-8956-7A6ECE514E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064" b="-1"/>
            <a:stretch/>
          </p:blipFill>
          <p:spPr>
            <a:xfrm>
              <a:off x="9279297" y="83562"/>
              <a:ext cx="520347" cy="480135"/>
            </a:xfrm>
            <a:prstGeom prst="rect">
              <a:avLst/>
            </a:prstGeom>
          </p:spPr>
        </p:pic>
      </p:grpSp>
      <p:pic>
        <p:nvPicPr>
          <p:cNvPr id="21" name="Picture 50" descr="Fid_Logo_Rev.png">
            <a:extLst>
              <a:ext uri="{FF2B5EF4-FFF2-40B4-BE49-F238E27FC236}">
                <a16:creationId xmlns:a16="http://schemas.microsoft.com/office/drawing/2014/main" xmlns="" id="{ED32BD80-0717-48B7-B2CF-572D5C5D121E}"/>
              </a:ext>
            </a:extLst>
          </p:cNvPr>
          <p:cNvPicPr>
            <a:picLocks/>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9408302" y="6171103"/>
            <a:ext cx="1935279" cy="407117"/>
          </a:xfrm>
          <a:prstGeom prst="rect">
            <a:avLst/>
          </a:prstGeom>
          <a:noFill/>
          <a:ln>
            <a:noFill/>
          </a:ln>
          <a:effectLst>
            <a:outerShdw blurRad="596900" sx="125000" sy="125000" algn="ctr" rotWithShape="0">
              <a:prstClr val="black"/>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198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oduct Level Title Page - W/ Image">
    <p:spTree>
      <p:nvGrpSpPr>
        <p:cNvPr id="1" name=""/>
        <p:cNvGrpSpPr/>
        <p:nvPr/>
      </p:nvGrpSpPr>
      <p:grpSpPr>
        <a:xfrm>
          <a:off x="0" y="0"/>
          <a:ext cx="0" cy="0"/>
          <a:chOff x="0" y="0"/>
          <a:chExt cx="0" cy="0"/>
        </a:xfrm>
      </p:grpSpPr>
      <p:pic>
        <p:nvPicPr>
          <p:cNvPr id="10" name="Picture 9" descr="A group of people sitting at a table&#10;&#10;Description automatically generated">
            <a:extLst>
              <a:ext uri="{FF2B5EF4-FFF2-40B4-BE49-F238E27FC236}">
                <a16:creationId xmlns:a16="http://schemas.microsoft.com/office/drawing/2014/main" xmlns="" id="{E8782F6E-B0A1-4834-A93E-666B70DE491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0694" t="2120" r="1" b="2761"/>
          <a:stretch/>
        </p:blipFill>
        <p:spPr>
          <a:xfrm>
            <a:off x="2" y="2"/>
            <a:ext cx="12203393" cy="6867316"/>
          </a:xfrm>
          <a:prstGeom prst="rect">
            <a:avLst/>
          </a:prstGeom>
        </p:spPr>
      </p:pic>
      <p:sp>
        <p:nvSpPr>
          <p:cNvPr id="30" name="Freeform 17">
            <a:extLst>
              <a:ext uri="{FF2B5EF4-FFF2-40B4-BE49-F238E27FC236}">
                <a16:creationId xmlns:a16="http://schemas.microsoft.com/office/drawing/2014/main" xmlns="" id="{173AD459-7747-4DA2-AB46-9ABF5AA00B3A}"/>
              </a:ext>
            </a:extLst>
          </p:cNvPr>
          <p:cNvSpPr/>
          <p:nvPr userDrawn="1"/>
        </p:nvSpPr>
        <p:spPr>
          <a:xfrm flipH="1" flipV="1">
            <a:off x="-19508" y="-27438"/>
            <a:ext cx="9726435" cy="6887441"/>
          </a:xfrm>
          <a:custGeom>
            <a:avLst/>
            <a:gdLst>
              <a:gd name="connsiteX0" fmla="*/ 7408759 w 7408759"/>
              <a:gd name="connsiteY0" fmla="*/ 7763196 h 7763196"/>
              <a:gd name="connsiteX1" fmla="*/ 7128539 w 7408759"/>
              <a:gd name="connsiteY1" fmla="*/ 7763196 h 7763196"/>
              <a:gd name="connsiteX2" fmla="*/ 280220 w 7408759"/>
              <a:gd name="connsiteY2" fmla="*/ 7763196 h 7763196"/>
              <a:gd name="connsiteX3" fmla="*/ 0 w 7408759"/>
              <a:gd name="connsiteY3" fmla="*/ 7763196 h 7763196"/>
              <a:gd name="connsiteX4" fmla="*/ 3157429 w 7408759"/>
              <a:gd name="connsiteY4" fmla="*/ 0 h 7763196"/>
              <a:gd name="connsiteX5" fmla="*/ 3437649 w 7408759"/>
              <a:gd name="connsiteY5" fmla="*/ 0 h 7763196"/>
              <a:gd name="connsiteX6" fmla="*/ 4526759 w 7408759"/>
              <a:gd name="connsiteY6" fmla="*/ 0 h 7763196"/>
              <a:gd name="connsiteX7" fmla="*/ 4806979 w 7408759"/>
              <a:gd name="connsiteY7" fmla="*/ 0 h 7763196"/>
              <a:gd name="connsiteX8" fmla="*/ 7128539 w 7408759"/>
              <a:gd name="connsiteY8" fmla="*/ 0 h 7763196"/>
              <a:gd name="connsiteX9" fmla="*/ 7408759 w 7408759"/>
              <a:gd name="connsiteY9" fmla="*/ 0 h 7763196"/>
              <a:gd name="connsiteX0" fmla="*/ 7408759 w 7408759"/>
              <a:gd name="connsiteY0" fmla="*/ 7763196 h 7763196"/>
              <a:gd name="connsiteX1" fmla="*/ 7128539 w 7408759"/>
              <a:gd name="connsiteY1" fmla="*/ 7763196 h 7763196"/>
              <a:gd name="connsiteX2" fmla="*/ 1167726 w 7408759"/>
              <a:gd name="connsiteY2" fmla="*/ 7751907 h 7763196"/>
              <a:gd name="connsiteX3" fmla="*/ 0 w 7408759"/>
              <a:gd name="connsiteY3" fmla="*/ 7763196 h 7763196"/>
              <a:gd name="connsiteX4" fmla="*/ 3157429 w 7408759"/>
              <a:gd name="connsiteY4" fmla="*/ 0 h 7763196"/>
              <a:gd name="connsiteX5" fmla="*/ 3437649 w 7408759"/>
              <a:gd name="connsiteY5" fmla="*/ 0 h 7763196"/>
              <a:gd name="connsiteX6" fmla="*/ 4526759 w 7408759"/>
              <a:gd name="connsiteY6" fmla="*/ 0 h 7763196"/>
              <a:gd name="connsiteX7" fmla="*/ 4806979 w 7408759"/>
              <a:gd name="connsiteY7" fmla="*/ 0 h 7763196"/>
              <a:gd name="connsiteX8" fmla="*/ 7128539 w 7408759"/>
              <a:gd name="connsiteY8" fmla="*/ 0 h 7763196"/>
              <a:gd name="connsiteX9" fmla="*/ 7408759 w 7408759"/>
              <a:gd name="connsiteY9" fmla="*/ 0 h 7763196"/>
              <a:gd name="connsiteX10" fmla="*/ 7408759 w 7408759"/>
              <a:gd name="connsiteY10" fmla="*/ 7763196 h 7763196"/>
              <a:gd name="connsiteX0" fmla="*/ 6554123 w 6554123"/>
              <a:gd name="connsiteY0" fmla="*/ 7763196 h 7763196"/>
              <a:gd name="connsiteX1" fmla="*/ 6273903 w 6554123"/>
              <a:gd name="connsiteY1" fmla="*/ 7763196 h 7763196"/>
              <a:gd name="connsiteX2" fmla="*/ 313090 w 6554123"/>
              <a:gd name="connsiteY2" fmla="*/ 7751907 h 7763196"/>
              <a:gd name="connsiteX3" fmla="*/ 0 w 6554123"/>
              <a:gd name="connsiteY3" fmla="*/ 7763196 h 7763196"/>
              <a:gd name="connsiteX4" fmla="*/ 2302793 w 6554123"/>
              <a:gd name="connsiteY4" fmla="*/ 0 h 7763196"/>
              <a:gd name="connsiteX5" fmla="*/ 2583013 w 6554123"/>
              <a:gd name="connsiteY5" fmla="*/ 0 h 7763196"/>
              <a:gd name="connsiteX6" fmla="*/ 3672123 w 6554123"/>
              <a:gd name="connsiteY6" fmla="*/ 0 h 7763196"/>
              <a:gd name="connsiteX7" fmla="*/ 3952343 w 6554123"/>
              <a:gd name="connsiteY7" fmla="*/ 0 h 7763196"/>
              <a:gd name="connsiteX8" fmla="*/ 6273903 w 6554123"/>
              <a:gd name="connsiteY8" fmla="*/ 0 h 7763196"/>
              <a:gd name="connsiteX9" fmla="*/ 6554123 w 6554123"/>
              <a:gd name="connsiteY9" fmla="*/ 0 h 7763196"/>
              <a:gd name="connsiteX10" fmla="*/ 6554123 w 6554123"/>
              <a:gd name="connsiteY10" fmla="*/ 7763196 h 7763196"/>
              <a:gd name="connsiteX0" fmla="*/ 6554123 w 6554123"/>
              <a:gd name="connsiteY0" fmla="*/ 7763196 h 7785734"/>
              <a:gd name="connsiteX1" fmla="*/ 6273903 w 6554123"/>
              <a:gd name="connsiteY1" fmla="*/ 7763196 h 7785734"/>
              <a:gd name="connsiteX2" fmla="*/ 313090 w 6554123"/>
              <a:gd name="connsiteY2" fmla="*/ 7785734 h 7785734"/>
              <a:gd name="connsiteX3" fmla="*/ 0 w 6554123"/>
              <a:gd name="connsiteY3" fmla="*/ 7763196 h 7785734"/>
              <a:gd name="connsiteX4" fmla="*/ 2302793 w 6554123"/>
              <a:gd name="connsiteY4" fmla="*/ 0 h 7785734"/>
              <a:gd name="connsiteX5" fmla="*/ 2583013 w 6554123"/>
              <a:gd name="connsiteY5" fmla="*/ 0 h 7785734"/>
              <a:gd name="connsiteX6" fmla="*/ 3672123 w 6554123"/>
              <a:gd name="connsiteY6" fmla="*/ 0 h 7785734"/>
              <a:gd name="connsiteX7" fmla="*/ 3952343 w 6554123"/>
              <a:gd name="connsiteY7" fmla="*/ 0 h 7785734"/>
              <a:gd name="connsiteX8" fmla="*/ 6273903 w 6554123"/>
              <a:gd name="connsiteY8" fmla="*/ 0 h 7785734"/>
              <a:gd name="connsiteX9" fmla="*/ 6554123 w 6554123"/>
              <a:gd name="connsiteY9" fmla="*/ 0 h 7785734"/>
              <a:gd name="connsiteX10" fmla="*/ 6554123 w 6554123"/>
              <a:gd name="connsiteY10" fmla="*/ 7763196 h 7785734"/>
              <a:gd name="connsiteX0" fmla="*/ 8019572 w 8019572"/>
              <a:gd name="connsiteY0" fmla="*/ 7789654 h 7789654"/>
              <a:gd name="connsiteX1" fmla="*/ 6273903 w 8019572"/>
              <a:gd name="connsiteY1" fmla="*/ 7763196 h 7789654"/>
              <a:gd name="connsiteX2" fmla="*/ 313090 w 8019572"/>
              <a:gd name="connsiteY2" fmla="*/ 7785734 h 7789654"/>
              <a:gd name="connsiteX3" fmla="*/ 0 w 8019572"/>
              <a:gd name="connsiteY3" fmla="*/ 7763196 h 7789654"/>
              <a:gd name="connsiteX4" fmla="*/ 2302793 w 8019572"/>
              <a:gd name="connsiteY4" fmla="*/ 0 h 7789654"/>
              <a:gd name="connsiteX5" fmla="*/ 2583013 w 8019572"/>
              <a:gd name="connsiteY5" fmla="*/ 0 h 7789654"/>
              <a:gd name="connsiteX6" fmla="*/ 3672123 w 8019572"/>
              <a:gd name="connsiteY6" fmla="*/ 0 h 7789654"/>
              <a:gd name="connsiteX7" fmla="*/ 3952343 w 8019572"/>
              <a:gd name="connsiteY7" fmla="*/ 0 h 7789654"/>
              <a:gd name="connsiteX8" fmla="*/ 6273903 w 8019572"/>
              <a:gd name="connsiteY8" fmla="*/ 0 h 7789654"/>
              <a:gd name="connsiteX9" fmla="*/ 6554123 w 8019572"/>
              <a:gd name="connsiteY9" fmla="*/ 0 h 7789654"/>
              <a:gd name="connsiteX10" fmla="*/ 8019572 w 8019572"/>
              <a:gd name="connsiteY10" fmla="*/ 7789654 h 7789654"/>
              <a:gd name="connsiteX0" fmla="*/ 8019572 w 8019572"/>
              <a:gd name="connsiteY0" fmla="*/ 7802882 h 7802882"/>
              <a:gd name="connsiteX1" fmla="*/ 6273903 w 8019572"/>
              <a:gd name="connsiteY1" fmla="*/ 7776424 h 7802882"/>
              <a:gd name="connsiteX2" fmla="*/ 313090 w 8019572"/>
              <a:gd name="connsiteY2" fmla="*/ 7798962 h 7802882"/>
              <a:gd name="connsiteX3" fmla="*/ 0 w 8019572"/>
              <a:gd name="connsiteY3" fmla="*/ 7776424 h 7802882"/>
              <a:gd name="connsiteX4" fmla="*/ 2302793 w 8019572"/>
              <a:gd name="connsiteY4" fmla="*/ 13228 h 7802882"/>
              <a:gd name="connsiteX5" fmla="*/ 2583013 w 8019572"/>
              <a:gd name="connsiteY5" fmla="*/ 13228 h 7802882"/>
              <a:gd name="connsiteX6" fmla="*/ 3672123 w 8019572"/>
              <a:gd name="connsiteY6" fmla="*/ 13228 h 7802882"/>
              <a:gd name="connsiteX7" fmla="*/ 3952343 w 8019572"/>
              <a:gd name="connsiteY7" fmla="*/ 13228 h 7802882"/>
              <a:gd name="connsiteX8" fmla="*/ 6273903 w 8019572"/>
              <a:gd name="connsiteY8" fmla="*/ 13228 h 7802882"/>
              <a:gd name="connsiteX9" fmla="*/ 8009930 w 8019572"/>
              <a:gd name="connsiteY9" fmla="*/ 0 h 7802882"/>
              <a:gd name="connsiteX10" fmla="*/ 8019572 w 8019572"/>
              <a:gd name="connsiteY10" fmla="*/ 7802882 h 7802882"/>
              <a:gd name="connsiteX0" fmla="*/ 8019572 w 8019572"/>
              <a:gd name="connsiteY0" fmla="*/ 7812899 h 7812899"/>
              <a:gd name="connsiteX1" fmla="*/ 6273903 w 8019572"/>
              <a:gd name="connsiteY1" fmla="*/ 7786441 h 7812899"/>
              <a:gd name="connsiteX2" fmla="*/ 313090 w 8019572"/>
              <a:gd name="connsiteY2" fmla="*/ 7808979 h 7812899"/>
              <a:gd name="connsiteX3" fmla="*/ 0 w 8019572"/>
              <a:gd name="connsiteY3" fmla="*/ 7786441 h 7812899"/>
              <a:gd name="connsiteX4" fmla="*/ 2308430 w 8019572"/>
              <a:gd name="connsiteY4" fmla="*/ 0 h 7812899"/>
              <a:gd name="connsiteX5" fmla="*/ 2583013 w 8019572"/>
              <a:gd name="connsiteY5" fmla="*/ 23245 h 7812899"/>
              <a:gd name="connsiteX6" fmla="*/ 3672123 w 8019572"/>
              <a:gd name="connsiteY6" fmla="*/ 23245 h 7812899"/>
              <a:gd name="connsiteX7" fmla="*/ 3952343 w 8019572"/>
              <a:gd name="connsiteY7" fmla="*/ 23245 h 7812899"/>
              <a:gd name="connsiteX8" fmla="*/ 6273903 w 8019572"/>
              <a:gd name="connsiteY8" fmla="*/ 23245 h 7812899"/>
              <a:gd name="connsiteX9" fmla="*/ 8009930 w 8019572"/>
              <a:gd name="connsiteY9" fmla="*/ 10017 h 7812899"/>
              <a:gd name="connsiteX10" fmla="*/ 8019572 w 8019572"/>
              <a:gd name="connsiteY10" fmla="*/ 7812899 h 7812899"/>
              <a:gd name="connsiteX0" fmla="*/ 8019572 w 8019572"/>
              <a:gd name="connsiteY0" fmla="*/ 7812899 h 7812899"/>
              <a:gd name="connsiteX1" fmla="*/ 6273903 w 8019572"/>
              <a:gd name="connsiteY1" fmla="*/ 7786441 h 7812899"/>
              <a:gd name="connsiteX2" fmla="*/ 313090 w 8019572"/>
              <a:gd name="connsiteY2" fmla="*/ 7808979 h 7812899"/>
              <a:gd name="connsiteX3" fmla="*/ 0 w 8019572"/>
              <a:gd name="connsiteY3" fmla="*/ 7786441 h 7812899"/>
              <a:gd name="connsiteX4" fmla="*/ 2308430 w 8019572"/>
              <a:gd name="connsiteY4" fmla="*/ 0 h 7812899"/>
              <a:gd name="connsiteX5" fmla="*/ 3672123 w 8019572"/>
              <a:gd name="connsiteY5" fmla="*/ 23245 h 7812899"/>
              <a:gd name="connsiteX6" fmla="*/ 3952343 w 8019572"/>
              <a:gd name="connsiteY6" fmla="*/ 23245 h 7812899"/>
              <a:gd name="connsiteX7" fmla="*/ 6273903 w 8019572"/>
              <a:gd name="connsiteY7" fmla="*/ 23245 h 7812899"/>
              <a:gd name="connsiteX8" fmla="*/ 8009930 w 8019572"/>
              <a:gd name="connsiteY8" fmla="*/ 10017 h 7812899"/>
              <a:gd name="connsiteX9" fmla="*/ 8019572 w 8019572"/>
              <a:gd name="connsiteY9" fmla="*/ 7812899 h 7812899"/>
              <a:gd name="connsiteX0" fmla="*/ 8019572 w 8019572"/>
              <a:gd name="connsiteY0" fmla="*/ 7812899 h 7812899"/>
              <a:gd name="connsiteX1" fmla="*/ 6273903 w 8019572"/>
              <a:gd name="connsiteY1" fmla="*/ 7786441 h 7812899"/>
              <a:gd name="connsiteX2" fmla="*/ 313090 w 8019572"/>
              <a:gd name="connsiteY2" fmla="*/ 7808979 h 7812899"/>
              <a:gd name="connsiteX3" fmla="*/ 0 w 8019572"/>
              <a:gd name="connsiteY3" fmla="*/ 7786441 h 7812899"/>
              <a:gd name="connsiteX4" fmla="*/ 2308430 w 8019572"/>
              <a:gd name="connsiteY4" fmla="*/ 0 h 7812899"/>
              <a:gd name="connsiteX5" fmla="*/ 3952343 w 8019572"/>
              <a:gd name="connsiteY5" fmla="*/ 23245 h 7812899"/>
              <a:gd name="connsiteX6" fmla="*/ 6273903 w 8019572"/>
              <a:gd name="connsiteY6" fmla="*/ 23245 h 7812899"/>
              <a:gd name="connsiteX7" fmla="*/ 8009930 w 8019572"/>
              <a:gd name="connsiteY7" fmla="*/ 10017 h 7812899"/>
              <a:gd name="connsiteX8" fmla="*/ 8019572 w 8019572"/>
              <a:gd name="connsiteY8" fmla="*/ 7812899 h 7812899"/>
              <a:gd name="connsiteX0" fmla="*/ 8019572 w 8019572"/>
              <a:gd name="connsiteY0" fmla="*/ 7812899 h 7812899"/>
              <a:gd name="connsiteX1" fmla="*/ 6273903 w 8019572"/>
              <a:gd name="connsiteY1" fmla="*/ 7786441 h 7812899"/>
              <a:gd name="connsiteX2" fmla="*/ 313090 w 8019572"/>
              <a:gd name="connsiteY2" fmla="*/ 7808979 h 7812899"/>
              <a:gd name="connsiteX3" fmla="*/ 0 w 8019572"/>
              <a:gd name="connsiteY3" fmla="*/ 7786441 h 7812899"/>
              <a:gd name="connsiteX4" fmla="*/ 2308430 w 8019572"/>
              <a:gd name="connsiteY4" fmla="*/ 0 h 7812899"/>
              <a:gd name="connsiteX5" fmla="*/ 6273903 w 8019572"/>
              <a:gd name="connsiteY5" fmla="*/ 23245 h 7812899"/>
              <a:gd name="connsiteX6" fmla="*/ 8009930 w 8019572"/>
              <a:gd name="connsiteY6" fmla="*/ 10017 h 7812899"/>
              <a:gd name="connsiteX7" fmla="*/ 8019572 w 8019572"/>
              <a:gd name="connsiteY7" fmla="*/ 7812899 h 7812899"/>
              <a:gd name="connsiteX0" fmla="*/ 8019572 w 8019572"/>
              <a:gd name="connsiteY0" fmla="*/ 7805151 h 7805151"/>
              <a:gd name="connsiteX1" fmla="*/ 6273903 w 8019572"/>
              <a:gd name="connsiteY1" fmla="*/ 7778693 h 7805151"/>
              <a:gd name="connsiteX2" fmla="*/ 313090 w 8019572"/>
              <a:gd name="connsiteY2" fmla="*/ 7801231 h 7805151"/>
              <a:gd name="connsiteX3" fmla="*/ 0 w 8019572"/>
              <a:gd name="connsiteY3" fmla="*/ 7778693 h 7805151"/>
              <a:gd name="connsiteX4" fmla="*/ 2302793 w 8019572"/>
              <a:gd name="connsiteY4" fmla="*/ 0 h 7805151"/>
              <a:gd name="connsiteX5" fmla="*/ 6273903 w 8019572"/>
              <a:gd name="connsiteY5" fmla="*/ 15497 h 7805151"/>
              <a:gd name="connsiteX6" fmla="*/ 8009930 w 8019572"/>
              <a:gd name="connsiteY6" fmla="*/ 2269 h 7805151"/>
              <a:gd name="connsiteX7" fmla="*/ 8019572 w 8019572"/>
              <a:gd name="connsiteY7" fmla="*/ 7805151 h 7805151"/>
              <a:gd name="connsiteX0" fmla="*/ 8019572 w 8019572"/>
              <a:gd name="connsiteY0" fmla="*/ 7805151 h 7805151"/>
              <a:gd name="connsiteX1" fmla="*/ 6273903 w 8019572"/>
              <a:gd name="connsiteY1" fmla="*/ 7778693 h 7805151"/>
              <a:gd name="connsiteX2" fmla="*/ 313090 w 8019572"/>
              <a:gd name="connsiteY2" fmla="*/ 7801231 h 7805151"/>
              <a:gd name="connsiteX3" fmla="*/ 0 w 8019572"/>
              <a:gd name="connsiteY3" fmla="*/ 7778693 h 7805151"/>
              <a:gd name="connsiteX4" fmla="*/ 2302793 w 8019572"/>
              <a:gd name="connsiteY4" fmla="*/ 0 h 7805151"/>
              <a:gd name="connsiteX5" fmla="*/ 8009930 w 8019572"/>
              <a:gd name="connsiteY5" fmla="*/ 2269 h 7805151"/>
              <a:gd name="connsiteX6" fmla="*/ 8019572 w 8019572"/>
              <a:gd name="connsiteY6" fmla="*/ 7805151 h 7805151"/>
              <a:gd name="connsiteX0" fmla="*/ 8019572 w 8019572"/>
              <a:gd name="connsiteY0" fmla="*/ 7805151 h 7805151"/>
              <a:gd name="connsiteX1" fmla="*/ 6273903 w 8019572"/>
              <a:gd name="connsiteY1" fmla="*/ 7778693 h 7805151"/>
              <a:gd name="connsiteX2" fmla="*/ 313090 w 8019572"/>
              <a:gd name="connsiteY2" fmla="*/ 7801231 h 7805151"/>
              <a:gd name="connsiteX3" fmla="*/ 0 w 8019572"/>
              <a:gd name="connsiteY3" fmla="*/ 7778693 h 7805151"/>
              <a:gd name="connsiteX4" fmla="*/ 2302793 w 8019572"/>
              <a:gd name="connsiteY4" fmla="*/ 0 h 7805151"/>
              <a:gd name="connsiteX5" fmla="*/ 8009930 w 8019572"/>
              <a:gd name="connsiteY5" fmla="*/ 2269 h 7805151"/>
              <a:gd name="connsiteX6" fmla="*/ 8019572 w 8019572"/>
              <a:gd name="connsiteY6" fmla="*/ 7805151 h 780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19572" h="7805151">
                <a:moveTo>
                  <a:pt x="8019572" y="7805151"/>
                </a:moveTo>
                <a:lnTo>
                  <a:pt x="6273903" y="7778693"/>
                </a:lnTo>
                <a:lnTo>
                  <a:pt x="313090" y="7801231"/>
                </a:lnTo>
                <a:lnTo>
                  <a:pt x="0" y="7778693"/>
                </a:lnTo>
                <a:lnTo>
                  <a:pt x="2302793" y="0"/>
                </a:lnTo>
                <a:lnTo>
                  <a:pt x="8009930" y="2269"/>
                </a:lnTo>
                <a:lnTo>
                  <a:pt x="8019572" y="78051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88"/>
          </a:p>
        </p:txBody>
      </p:sp>
      <p:pic>
        <p:nvPicPr>
          <p:cNvPr id="21" name="Picture 20">
            <a:extLst>
              <a:ext uri="{FF2B5EF4-FFF2-40B4-BE49-F238E27FC236}">
                <a16:creationId xmlns:a16="http://schemas.microsoft.com/office/drawing/2014/main" xmlns="" id="{B628D9E6-BB54-4F31-8E40-23C4F2011276}"/>
              </a:ext>
            </a:extLst>
          </p:cNvPr>
          <p:cNvPicPr>
            <a:picLocks noChangeAspect="1"/>
          </p:cNvPicPr>
          <p:nvPr userDrawn="1"/>
        </p:nvPicPr>
        <p:blipFill>
          <a:blip r:embed="rId3"/>
          <a:stretch>
            <a:fillRect/>
          </a:stretch>
        </p:blipFill>
        <p:spPr>
          <a:xfrm>
            <a:off x="6518147" y="4217949"/>
            <a:ext cx="751235" cy="760647"/>
          </a:xfrm>
          <a:prstGeom prst="rect">
            <a:avLst/>
          </a:prstGeom>
        </p:spPr>
      </p:pic>
      <p:sp>
        <p:nvSpPr>
          <p:cNvPr id="8" name="Content Placeholder 7">
            <a:extLst>
              <a:ext uri="{FF2B5EF4-FFF2-40B4-BE49-F238E27FC236}">
                <a16:creationId xmlns:a16="http://schemas.microsoft.com/office/drawing/2014/main" xmlns="" id="{92027668-6D7E-CE40-A459-93DD543027A1}"/>
              </a:ext>
            </a:extLst>
          </p:cNvPr>
          <p:cNvSpPr>
            <a:spLocks noGrp="1"/>
          </p:cNvSpPr>
          <p:nvPr>
            <p:ph sz="quarter" idx="13" hasCustomPrompt="1"/>
          </p:nvPr>
        </p:nvSpPr>
        <p:spPr>
          <a:xfrm>
            <a:off x="449547" y="457248"/>
            <a:ext cx="7546429" cy="253400"/>
          </a:xfrm>
        </p:spPr>
        <p:txBody>
          <a:bodyPr lIns="0" tIns="0" rIns="0" bIns="0" anchor="ctr">
            <a:noAutofit/>
          </a:bodyPr>
          <a:lstStyle>
            <a:lvl1pPr marL="0" indent="0">
              <a:buNone/>
              <a:defRPr sz="1400" b="0" cap="all" baseline="0">
                <a:solidFill>
                  <a:schemeClr val="bg1"/>
                </a:solidFill>
              </a:defRPr>
            </a:lvl1pPr>
          </a:lstStyle>
          <a:p>
            <a:pPr lvl="0"/>
            <a:r>
              <a:rPr lang="en-US"/>
              <a:t>Presented By: First name last name | month Day</a:t>
            </a:r>
          </a:p>
        </p:txBody>
      </p:sp>
      <p:sp>
        <p:nvSpPr>
          <p:cNvPr id="23" name="Title 1">
            <a:extLst>
              <a:ext uri="{FF2B5EF4-FFF2-40B4-BE49-F238E27FC236}">
                <a16:creationId xmlns:a16="http://schemas.microsoft.com/office/drawing/2014/main" xmlns="" id="{B5C43C34-04E5-40CE-A5FF-AA4FD6C605DA}"/>
              </a:ext>
            </a:extLst>
          </p:cNvPr>
          <p:cNvSpPr>
            <a:spLocks noGrp="1"/>
          </p:cNvSpPr>
          <p:nvPr>
            <p:ph type="ctrTitle" hasCustomPrompt="1"/>
          </p:nvPr>
        </p:nvSpPr>
        <p:spPr>
          <a:xfrm>
            <a:off x="449548" y="1943073"/>
            <a:ext cx="6215697" cy="1296211"/>
          </a:xfrm>
        </p:spPr>
        <p:txBody>
          <a:bodyPr lIns="0" tIns="0" rIns="0" bIns="0" anchor="t">
            <a:noAutofit/>
          </a:bodyPr>
          <a:lstStyle>
            <a:lvl1pPr algn="l">
              <a:lnSpc>
                <a:spcPct val="90000"/>
              </a:lnSpc>
              <a:defRPr sz="2800">
                <a:solidFill>
                  <a:schemeClr val="bg1"/>
                </a:solidFill>
              </a:defRPr>
            </a:lvl1pPr>
          </a:lstStyle>
          <a:p>
            <a:r>
              <a:rPr lang="en-US"/>
              <a:t>Solving the student loan problem </a:t>
            </a:r>
            <a:br>
              <a:rPr lang="en-US"/>
            </a:br>
            <a:r>
              <a:rPr lang="en-US"/>
              <a:t>while helping you meet your </a:t>
            </a:r>
            <a:br>
              <a:rPr lang="en-US"/>
            </a:br>
            <a:r>
              <a:rPr lang="en-US"/>
              <a:t>workforce management goals</a:t>
            </a:r>
          </a:p>
        </p:txBody>
      </p:sp>
      <p:sp>
        <p:nvSpPr>
          <p:cNvPr id="2" name="TextBox 1">
            <a:extLst>
              <a:ext uri="{FF2B5EF4-FFF2-40B4-BE49-F238E27FC236}">
                <a16:creationId xmlns:a16="http://schemas.microsoft.com/office/drawing/2014/main" xmlns="" id="{594458A4-B0A9-4321-A308-EF84D4742195}"/>
              </a:ext>
            </a:extLst>
          </p:cNvPr>
          <p:cNvSpPr txBox="1"/>
          <p:nvPr userDrawn="1"/>
        </p:nvSpPr>
        <p:spPr>
          <a:xfrm>
            <a:off x="449548" y="1321642"/>
            <a:ext cx="6215697" cy="369332"/>
          </a:xfrm>
          <a:prstGeom prst="rect">
            <a:avLst/>
          </a:prstGeom>
          <a:noFill/>
        </p:spPr>
        <p:txBody>
          <a:bodyPr wrap="square" lIns="0" rtlCol="0">
            <a:spAutoFit/>
          </a:bodyPr>
          <a:lstStyle/>
          <a:p>
            <a:pPr marL="0" marR="0" lvl="0" indent="0" algn="l" defTabSz="806846" rtl="0" eaLnBrk="1" fontAlgn="auto" latinLnBrk="0" hangingPunct="1">
              <a:lnSpc>
                <a:spcPct val="100000"/>
              </a:lnSpc>
              <a:spcBef>
                <a:spcPts val="0"/>
              </a:spcBef>
              <a:spcAft>
                <a:spcPts val="0"/>
              </a:spcAft>
              <a:buClrTx/>
              <a:buSzTx/>
              <a:buFontTx/>
              <a:buNone/>
              <a:tabLst/>
              <a:defRPr/>
            </a:pPr>
            <a:r>
              <a:rPr lang="en-US" sz="1800">
                <a:solidFill>
                  <a:schemeClr val="bg1"/>
                </a:solidFill>
              </a:rPr>
              <a:t>Student Debt</a:t>
            </a:r>
          </a:p>
        </p:txBody>
      </p:sp>
      <p:grpSp>
        <p:nvGrpSpPr>
          <p:cNvPr id="16" name="Group 15">
            <a:extLst>
              <a:ext uri="{FF2B5EF4-FFF2-40B4-BE49-F238E27FC236}">
                <a16:creationId xmlns:a16="http://schemas.microsoft.com/office/drawing/2014/main" xmlns="" id="{592B2A45-BBA9-4660-AC84-097DF43D3152}"/>
              </a:ext>
            </a:extLst>
          </p:cNvPr>
          <p:cNvGrpSpPr/>
          <p:nvPr userDrawn="1"/>
        </p:nvGrpSpPr>
        <p:grpSpPr>
          <a:xfrm>
            <a:off x="1" y="6162423"/>
            <a:ext cx="9119551" cy="493875"/>
            <a:chOff x="1336966" y="83562"/>
            <a:chExt cx="8462678" cy="480135"/>
          </a:xfrm>
        </p:grpSpPr>
        <p:sp>
          <p:nvSpPr>
            <p:cNvPr id="19" name="Rectangle 18">
              <a:extLst>
                <a:ext uri="{FF2B5EF4-FFF2-40B4-BE49-F238E27FC236}">
                  <a16:creationId xmlns:a16="http://schemas.microsoft.com/office/drawing/2014/main" xmlns="" id="{AEB9A639-AAEE-4D9C-9E0F-177D9A0DA8D2}"/>
                </a:ext>
              </a:extLst>
            </p:cNvPr>
            <p:cNvSpPr/>
            <p:nvPr/>
          </p:nvSpPr>
          <p:spPr>
            <a:xfrm>
              <a:off x="1336966" y="203299"/>
              <a:ext cx="8318289" cy="246351"/>
            </a:xfrm>
            <a:prstGeom prst="rect">
              <a:avLst/>
            </a:prstGeom>
            <a:gradFill flip="none" rotWithShape="1">
              <a:gsLst>
                <a:gs pos="0">
                  <a:srgbClr val="298332"/>
                </a:gs>
                <a:gs pos="92000">
                  <a:srgbClr val="63B635"/>
                </a:gs>
              </a:gsLst>
              <a:lin ang="0" scaled="1"/>
              <a:tileRect/>
            </a:gradFill>
            <a:ln w="12700" cmpd="sng">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06" tIns="45705" rIns="91406" bIns="45705" rtlCol="0" anchor="ctr"/>
            <a:lstStyle/>
            <a:p>
              <a:pPr marL="0" marR="0" lvl="0" indent="0" algn="ctr" defTabSz="364172"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pic>
          <p:nvPicPr>
            <p:cNvPr id="20" name="Picture 19" descr="arrow.png">
              <a:extLst>
                <a:ext uri="{FF2B5EF4-FFF2-40B4-BE49-F238E27FC236}">
                  <a16:creationId xmlns:a16="http://schemas.microsoft.com/office/drawing/2014/main" xmlns="" id="{59AA161B-5413-4081-8BC2-E048FEC6F59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064" b="-1"/>
            <a:stretch/>
          </p:blipFill>
          <p:spPr>
            <a:xfrm>
              <a:off x="9279297" y="83562"/>
              <a:ext cx="520347" cy="480135"/>
            </a:xfrm>
            <a:prstGeom prst="rect">
              <a:avLst/>
            </a:prstGeom>
          </p:spPr>
        </p:pic>
      </p:grpSp>
      <p:pic>
        <p:nvPicPr>
          <p:cNvPr id="24" name="Picture 50" descr="Fid_Logo_Rev.png">
            <a:extLst>
              <a:ext uri="{FF2B5EF4-FFF2-40B4-BE49-F238E27FC236}">
                <a16:creationId xmlns:a16="http://schemas.microsoft.com/office/drawing/2014/main" xmlns="" id="{26C8F724-E366-4C88-8B95-AEE505CEE759}"/>
              </a:ext>
            </a:extLst>
          </p:cNvPr>
          <p:cNvPicPr>
            <a:picLocks/>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9408302" y="6171103"/>
            <a:ext cx="1935279" cy="407117"/>
          </a:xfrm>
          <a:prstGeom prst="rect">
            <a:avLst/>
          </a:prstGeom>
          <a:noFill/>
          <a:ln>
            <a:noFill/>
          </a:ln>
          <a:effectLst>
            <a:outerShdw blurRad="596900" sx="125000" sy="125000" algn="ctr" rotWithShape="0">
              <a:prstClr val="black"/>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17">
            <a:extLst>
              <a:ext uri="{FF2B5EF4-FFF2-40B4-BE49-F238E27FC236}">
                <a16:creationId xmlns:a16="http://schemas.microsoft.com/office/drawing/2014/main" xmlns="" id="{B14ABCA6-1B75-4AD8-BA2E-CF9CE4E5E0C4}"/>
              </a:ext>
            </a:extLst>
          </p:cNvPr>
          <p:cNvSpPr/>
          <p:nvPr userDrawn="1"/>
        </p:nvSpPr>
        <p:spPr>
          <a:xfrm>
            <a:off x="5628299" y="3325758"/>
            <a:ext cx="2530931" cy="2545029"/>
          </a:xfrm>
          <a:prstGeom prst="ellipse">
            <a:avLst/>
          </a:prstGeom>
          <a:noFill/>
          <a:ln>
            <a:solidFill>
              <a:schemeClr val="accent5">
                <a:alpha val="6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22" name="Oval 21">
            <a:extLst>
              <a:ext uri="{FF2B5EF4-FFF2-40B4-BE49-F238E27FC236}">
                <a16:creationId xmlns:a16="http://schemas.microsoft.com/office/drawing/2014/main" xmlns="" id="{781D8651-5F63-4FE0-A67F-7AFE42E7D2A2}"/>
              </a:ext>
            </a:extLst>
          </p:cNvPr>
          <p:cNvSpPr/>
          <p:nvPr userDrawn="1"/>
        </p:nvSpPr>
        <p:spPr>
          <a:xfrm>
            <a:off x="5791554" y="3489922"/>
            <a:ext cx="2204423" cy="2216703"/>
          </a:xfrm>
          <a:prstGeom prst="ellipse">
            <a:avLst/>
          </a:prstGeom>
          <a:solidFill>
            <a:schemeClr val="accent5">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Tree>
    <p:extLst>
      <p:ext uri="{BB962C8B-B14F-4D97-AF65-F5344CB8AC3E}">
        <p14:creationId xmlns:p14="http://schemas.microsoft.com/office/powerpoint/2010/main" val="286178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roduct Level Title Page - Color Only">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1BAEAAEB-D210-4A27-B8E8-ED1CB23A3E3E}"/>
              </a:ext>
            </a:extLst>
          </p:cNvPr>
          <p:cNvSpPr/>
          <p:nvPr userDrawn="1"/>
        </p:nvSpPr>
        <p:spPr>
          <a:xfrm>
            <a:off x="5030198" y="0"/>
            <a:ext cx="7161804"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22" name="Freeform 17">
            <a:extLst>
              <a:ext uri="{FF2B5EF4-FFF2-40B4-BE49-F238E27FC236}">
                <a16:creationId xmlns:a16="http://schemas.microsoft.com/office/drawing/2014/main" xmlns="" id="{8302EC97-021C-42DD-8E8C-47E18C94F7A3}"/>
              </a:ext>
            </a:extLst>
          </p:cNvPr>
          <p:cNvSpPr/>
          <p:nvPr userDrawn="1"/>
        </p:nvSpPr>
        <p:spPr>
          <a:xfrm flipH="1" flipV="1">
            <a:off x="-19508" y="-27438"/>
            <a:ext cx="9726435" cy="6887441"/>
          </a:xfrm>
          <a:custGeom>
            <a:avLst/>
            <a:gdLst>
              <a:gd name="connsiteX0" fmla="*/ 7408759 w 7408759"/>
              <a:gd name="connsiteY0" fmla="*/ 7763196 h 7763196"/>
              <a:gd name="connsiteX1" fmla="*/ 7128539 w 7408759"/>
              <a:gd name="connsiteY1" fmla="*/ 7763196 h 7763196"/>
              <a:gd name="connsiteX2" fmla="*/ 280220 w 7408759"/>
              <a:gd name="connsiteY2" fmla="*/ 7763196 h 7763196"/>
              <a:gd name="connsiteX3" fmla="*/ 0 w 7408759"/>
              <a:gd name="connsiteY3" fmla="*/ 7763196 h 7763196"/>
              <a:gd name="connsiteX4" fmla="*/ 3157429 w 7408759"/>
              <a:gd name="connsiteY4" fmla="*/ 0 h 7763196"/>
              <a:gd name="connsiteX5" fmla="*/ 3437649 w 7408759"/>
              <a:gd name="connsiteY5" fmla="*/ 0 h 7763196"/>
              <a:gd name="connsiteX6" fmla="*/ 4526759 w 7408759"/>
              <a:gd name="connsiteY6" fmla="*/ 0 h 7763196"/>
              <a:gd name="connsiteX7" fmla="*/ 4806979 w 7408759"/>
              <a:gd name="connsiteY7" fmla="*/ 0 h 7763196"/>
              <a:gd name="connsiteX8" fmla="*/ 7128539 w 7408759"/>
              <a:gd name="connsiteY8" fmla="*/ 0 h 7763196"/>
              <a:gd name="connsiteX9" fmla="*/ 7408759 w 7408759"/>
              <a:gd name="connsiteY9" fmla="*/ 0 h 7763196"/>
              <a:gd name="connsiteX0" fmla="*/ 7408759 w 7408759"/>
              <a:gd name="connsiteY0" fmla="*/ 7763196 h 7763196"/>
              <a:gd name="connsiteX1" fmla="*/ 7128539 w 7408759"/>
              <a:gd name="connsiteY1" fmla="*/ 7763196 h 7763196"/>
              <a:gd name="connsiteX2" fmla="*/ 1167726 w 7408759"/>
              <a:gd name="connsiteY2" fmla="*/ 7751907 h 7763196"/>
              <a:gd name="connsiteX3" fmla="*/ 0 w 7408759"/>
              <a:gd name="connsiteY3" fmla="*/ 7763196 h 7763196"/>
              <a:gd name="connsiteX4" fmla="*/ 3157429 w 7408759"/>
              <a:gd name="connsiteY4" fmla="*/ 0 h 7763196"/>
              <a:gd name="connsiteX5" fmla="*/ 3437649 w 7408759"/>
              <a:gd name="connsiteY5" fmla="*/ 0 h 7763196"/>
              <a:gd name="connsiteX6" fmla="*/ 4526759 w 7408759"/>
              <a:gd name="connsiteY6" fmla="*/ 0 h 7763196"/>
              <a:gd name="connsiteX7" fmla="*/ 4806979 w 7408759"/>
              <a:gd name="connsiteY7" fmla="*/ 0 h 7763196"/>
              <a:gd name="connsiteX8" fmla="*/ 7128539 w 7408759"/>
              <a:gd name="connsiteY8" fmla="*/ 0 h 7763196"/>
              <a:gd name="connsiteX9" fmla="*/ 7408759 w 7408759"/>
              <a:gd name="connsiteY9" fmla="*/ 0 h 7763196"/>
              <a:gd name="connsiteX10" fmla="*/ 7408759 w 7408759"/>
              <a:gd name="connsiteY10" fmla="*/ 7763196 h 7763196"/>
              <a:gd name="connsiteX0" fmla="*/ 6554123 w 6554123"/>
              <a:gd name="connsiteY0" fmla="*/ 7763196 h 7763196"/>
              <a:gd name="connsiteX1" fmla="*/ 6273903 w 6554123"/>
              <a:gd name="connsiteY1" fmla="*/ 7763196 h 7763196"/>
              <a:gd name="connsiteX2" fmla="*/ 313090 w 6554123"/>
              <a:gd name="connsiteY2" fmla="*/ 7751907 h 7763196"/>
              <a:gd name="connsiteX3" fmla="*/ 0 w 6554123"/>
              <a:gd name="connsiteY3" fmla="*/ 7763196 h 7763196"/>
              <a:gd name="connsiteX4" fmla="*/ 2302793 w 6554123"/>
              <a:gd name="connsiteY4" fmla="*/ 0 h 7763196"/>
              <a:gd name="connsiteX5" fmla="*/ 2583013 w 6554123"/>
              <a:gd name="connsiteY5" fmla="*/ 0 h 7763196"/>
              <a:gd name="connsiteX6" fmla="*/ 3672123 w 6554123"/>
              <a:gd name="connsiteY6" fmla="*/ 0 h 7763196"/>
              <a:gd name="connsiteX7" fmla="*/ 3952343 w 6554123"/>
              <a:gd name="connsiteY7" fmla="*/ 0 h 7763196"/>
              <a:gd name="connsiteX8" fmla="*/ 6273903 w 6554123"/>
              <a:gd name="connsiteY8" fmla="*/ 0 h 7763196"/>
              <a:gd name="connsiteX9" fmla="*/ 6554123 w 6554123"/>
              <a:gd name="connsiteY9" fmla="*/ 0 h 7763196"/>
              <a:gd name="connsiteX10" fmla="*/ 6554123 w 6554123"/>
              <a:gd name="connsiteY10" fmla="*/ 7763196 h 7763196"/>
              <a:gd name="connsiteX0" fmla="*/ 6554123 w 6554123"/>
              <a:gd name="connsiteY0" fmla="*/ 7763196 h 7785734"/>
              <a:gd name="connsiteX1" fmla="*/ 6273903 w 6554123"/>
              <a:gd name="connsiteY1" fmla="*/ 7763196 h 7785734"/>
              <a:gd name="connsiteX2" fmla="*/ 313090 w 6554123"/>
              <a:gd name="connsiteY2" fmla="*/ 7785734 h 7785734"/>
              <a:gd name="connsiteX3" fmla="*/ 0 w 6554123"/>
              <a:gd name="connsiteY3" fmla="*/ 7763196 h 7785734"/>
              <a:gd name="connsiteX4" fmla="*/ 2302793 w 6554123"/>
              <a:gd name="connsiteY4" fmla="*/ 0 h 7785734"/>
              <a:gd name="connsiteX5" fmla="*/ 2583013 w 6554123"/>
              <a:gd name="connsiteY5" fmla="*/ 0 h 7785734"/>
              <a:gd name="connsiteX6" fmla="*/ 3672123 w 6554123"/>
              <a:gd name="connsiteY6" fmla="*/ 0 h 7785734"/>
              <a:gd name="connsiteX7" fmla="*/ 3952343 w 6554123"/>
              <a:gd name="connsiteY7" fmla="*/ 0 h 7785734"/>
              <a:gd name="connsiteX8" fmla="*/ 6273903 w 6554123"/>
              <a:gd name="connsiteY8" fmla="*/ 0 h 7785734"/>
              <a:gd name="connsiteX9" fmla="*/ 6554123 w 6554123"/>
              <a:gd name="connsiteY9" fmla="*/ 0 h 7785734"/>
              <a:gd name="connsiteX10" fmla="*/ 6554123 w 6554123"/>
              <a:gd name="connsiteY10" fmla="*/ 7763196 h 7785734"/>
              <a:gd name="connsiteX0" fmla="*/ 8019572 w 8019572"/>
              <a:gd name="connsiteY0" fmla="*/ 7789654 h 7789654"/>
              <a:gd name="connsiteX1" fmla="*/ 6273903 w 8019572"/>
              <a:gd name="connsiteY1" fmla="*/ 7763196 h 7789654"/>
              <a:gd name="connsiteX2" fmla="*/ 313090 w 8019572"/>
              <a:gd name="connsiteY2" fmla="*/ 7785734 h 7789654"/>
              <a:gd name="connsiteX3" fmla="*/ 0 w 8019572"/>
              <a:gd name="connsiteY3" fmla="*/ 7763196 h 7789654"/>
              <a:gd name="connsiteX4" fmla="*/ 2302793 w 8019572"/>
              <a:gd name="connsiteY4" fmla="*/ 0 h 7789654"/>
              <a:gd name="connsiteX5" fmla="*/ 2583013 w 8019572"/>
              <a:gd name="connsiteY5" fmla="*/ 0 h 7789654"/>
              <a:gd name="connsiteX6" fmla="*/ 3672123 w 8019572"/>
              <a:gd name="connsiteY6" fmla="*/ 0 h 7789654"/>
              <a:gd name="connsiteX7" fmla="*/ 3952343 w 8019572"/>
              <a:gd name="connsiteY7" fmla="*/ 0 h 7789654"/>
              <a:gd name="connsiteX8" fmla="*/ 6273903 w 8019572"/>
              <a:gd name="connsiteY8" fmla="*/ 0 h 7789654"/>
              <a:gd name="connsiteX9" fmla="*/ 6554123 w 8019572"/>
              <a:gd name="connsiteY9" fmla="*/ 0 h 7789654"/>
              <a:gd name="connsiteX10" fmla="*/ 8019572 w 8019572"/>
              <a:gd name="connsiteY10" fmla="*/ 7789654 h 7789654"/>
              <a:gd name="connsiteX0" fmla="*/ 8019572 w 8019572"/>
              <a:gd name="connsiteY0" fmla="*/ 7802882 h 7802882"/>
              <a:gd name="connsiteX1" fmla="*/ 6273903 w 8019572"/>
              <a:gd name="connsiteY1" fmla="*/ 7776424 h 7802882"/>
              <a:gd name="connsiteX2" fmla="*/ 313090 w 8019572"/>
              <a:gd name="connsiteY2" fmla="*/ 7798962 h 7802882"/>
              <a:gd name="connsiteX3" fmla="*/ 0 w 8019572"/>
              <a:gd name="connsiteY3" fmla="*/ 7776424 h 7802882"/>
              <a:gd name="connsiteX4" fmla="*/ 2302793 w 8019572"/>
              <a:gd name="connsiteY4" fmla="*/ 13228 h 7802882"/>
              <a:gd name="connsiteX5" fmla="*/ 2583013 w 8019572"/>
              <a:gd name="connsiteY5" fmla="*/ 13228 h 7802882"/>
              <a:gd name="connsiteX6" fmla="*/ 3672123 w 8019572"/>
              <a:gd name="connsiteY6" fmla="*/ 13228 h 7802882"/>
              <a:gd name="connsiteX7" fmla="*/ 3952343 w 8019572"/>
              <a:gd name="connsiteY7" fmla="*/ 13228 h 7802882"/>
              <a:gd name="connsiteX8" fmla="*/ 6273903 w 8019572"/>
              <a:gd name="connsiteY8" fmla="*/ 13228 h 7802882"/>
              <a:gd name="connsiteX9" fmla="*/ 8009930 w 8019572"/>
              <a:gd name="connsiteY9" fmla="*/ 0 h 7802882"/>
              <a:gd name="connsiteX10" fmla="*/ 8019572 w 8019572"/>
              <a:gd name="connsiteY10" fmla="*/ 7802882 h 7802882"/>
              <a:gd name="connsiteX0" fmla="*/ 8019572 w 8019572"/>
              <a:gd name="connsiteY0" fmla="*/ 7812899 h 7812899"/>
              <a:gd name="connsiteX1" fmla="*/ 6273903 w 8019572"/>
              <a:gd name="connsiteY1" fmla="*/ 7786441 h 7812899"/>
              <a:gd name="connsiteX2" fmla="*/ 313090 w 8019572"/>
              <a:gd name="connsiteY2" fmla="*/ 7808979 h 7812899"/>
              <a:gd name="connsiteX3" fmla="*/ 0 w 8019572"/>
              <a:gd name="connsiteY3" fmla="*/ 7786441 h 7812899"/>
              <a:gd name="connsiteX4" fmla="*/ 2308430 w 8019572"/>
              <a:gd name="connsiteY4" fmla="*/ 0 h 7812899"/>
              <a:gd name="connsiteX5" fmla="*/ 2583013 w 8019572"/>
              <a:gd name="connsiteY5" fmla="*/ 23245 h 7812899"/>
              <a:gd name="connsiteX6" fmla="*/ 3672123 w 8019572"/>
              <a:gd name="connsiteY6" fmla="*/ 23245 h 7812899"/>
              <a:gd name="connsiteX7" fmla="*/ 3952343 w 8019572"/>
              <a:gd name="connsiteY7" fmla="*/ 23245 h 7812899"/>
              <a:gd name="connsiteX8" fmla="*/ 6273903 w 8019572"/>
              <a:gd name="connsiteY8" fmla="*/ 23245 h 7812899"/>
              <a:gd name="connsiteX9" fmla="*/ 8009930 w 8019572"/>
              <a:gd name="connsiteY9" fmla="*/ 10017 h 7812899"/>
              <a:gd name="connsiteX10" fmla="*/ 8019572 w 8019572"/>
              <a:gd name="connsiteY10" fmla="*/ 7812899 h 7812899"/>
              <a:gd name="connsiteX0" fmla="*/ 8019572 w 8019572"/>
              <a:gd name="connsiteY0" fmla="*/ 7812899 h 7812899"/>
              <a:gd name="connsiteX1" fmla="*/ 6273903 w 8019572"/>
              <a:gd name="connsiteY1" fmla="*/ 7786441 h 7812899"/>
              <a:gd name="connsiteX2" fmla="*/ 313090 w 8019572"/>
              <a:gd name="connsiteY2" fmla="*/ 7808979 h 7812899"/>
              <a:gd name="connsiteX3" fmla="*/ 0 w 8019572"/>
              <a:gd name="connsiteY3" fmla="*/ 7786441 h 7812899"/>
              <a:gd name="connsiteX4" fmla="*/ 2308430 w 8019572"/>
              <a:gd name="connsiteY4" fmla="*/ 0 h 7812899"/>
              <a:gd name="connsiteX5" fmla="*/ 3672123 w 8019572"/>
              <a:gd name="connsiteY5" fmla="*/ 23245 h 7812899"/>
              <a:gd name="connsiteX6" fmla="*/ 3952343 w 8019572"/>
              <a:gd name="connsiteY6" fmla="*/ 23245 h 7812899"/>
              <a:gd name="connsiteX7" fmla="*/ 6273903 w 8019572"/>
              <a:gd name="connsiteY7" fmla="*/ 23245 h 7812899"/>
              <a:gd name="connsiteX8" fmla="*/ 8009930 w 8019572"/>
              <a:gd name="connsiteY8" fmla="*/ 10017 h 7812899"/>
              <a:gd name="connsiteX9" fmla="*/ 8019572 w 8019572"/>
              <a:gd name="connsiteY9" fmla="*/ 7812899 h 7812899"/>
              <a:gd name="connsiteX0" fmla="*/ 8019572 w 8019572"/>
              <a:gd name="connsiteY0" fmla="*/ 7812899 h 7812899"/>
              <a:gd name="connsiteX1" fmla="*/ 6273903 w 8019572"/>
              <a:gd name="connsiteY1" fmla="*/ 7786441 h 7812899"/>
              <a:gd name="connsiteX2" fmla="*/ 313090 w 8019572"/>
              <a:gd name="connsiteY2" fmla="*/ 7808979 h 7812899"/>
              <a:gd name="connsiteX3" fmla="*/ 0 w 8019572"/>
              <a:gd name="connsiteY3" fmla="*/ 7786441 h 7812899"/>
              <a:gd name="connsiteX4" fmla="*/ 2308430 w 8019572"/>
              <a:gd name="connsiteY4" fmla="*/ 0 h 7812899"/>
              <a:gd name="connsiteX5" fmla="*/ 3952343 w 8019572"/>
              <a:gd name="connsiteY5" fmla="*/ 23245 h 7812899"/>
              <a:gd name="connsiteX6" fmla="*/ 6273903 w 8019572"/>
              <a:gd name="connsiteY6" fmla="*/ 23245 h 7812899"/>
              <a:gd name="connsiteX7" fmla="*/ 8009930 w 8019572"/>
              <a:gd name="connsiteY7" fmla="*/ 10017 h 7812899"/>
              <a:gd name="connsiteX8" fmla="*/ 8019572 w 8019572"/>
              <a:gd name="connsiteY8" fmla="*/ 7812899 h 7812899"/>
              <a:gd name="connsiteX0" fmla="*/ 8019572 w 8019572"/>
              <a:gd name="connsiteY0" fmla="*/ 7812899 h 7812899"/>
              <a:gd name="connsiteX1" fmla="*/ 6273903 w 8019572"/>
              <a:gd name="connsiteY1" fmla="*/ 7786441 h 7812899"/>
              <a:gd name="connsiteX2" fmla="*/ 313090 w 8019572"/>
              <a:gd name="connsiteY2" fmla="*/ 7808979 h 7812899"/>
              <a:gd name="connsiteX3" fmla="*/ 0 w 8019572"/>
              <a:gd name="connsiteY3" fmla="*/ 7786441 h 7812899"/>
              <a:gd name="connsiteX4" fmla="*/ 2308430 w 8019572"/>
              <a:gd name="connsiteY4" fmla="*/ 0 h 7812899"/>
              <a:gd name="connsiteX5" fmla="*/ 6273903 w 8019572"/>
              <a:gd name="connsiteY5" fmla="*/ 23245 h 7812899"/>
              <a:gd name="connsiteX6" fmla="*/ 8009930 w 8019572"/>
              <a:gd name="connsiteY6" fmla="*/ 10017 h 7812899"/>
              <a:gd name="connsiteX7" fmla="*/ 8019572 w 8019572"/>
              <a:gd name="connsiteY7" fmla="*/ 7812899 h 7812899"/>
              <a:gd name="connsiteX0" fmla="*/ 8019572 w 8019572"/>
              <a:gd name="connsiteY0" fmla="*/ 7805151 h 7805151"/>
              <a:gd name="connsiteX1" fmla="*/ 6273903 w 8019572"/>
              <a:gd name="connsiteY1" fmla="*/ 7778693 h 7805151"/>
              <a:gd name="connsiteX2" fmla="*/ 313090 w 8019572"/>
              <a:gd name="connsiteY2" fmla="*/ 7801231 h 7805151"/>
              <a:gd name="connsiteX3" fmla="*/ 0 w 8019572"/>
              <a:gd name="connsiteY3" fmla="*/ 7778693 h 7805151"/>
              <a:gd name="connsiteX4" fmla="*/ 2302793 w 8019572"/>
              <a:gd name="connsiteY4" fmla="*/ 0 h 7805151"/>
              <a:gd name="connsiteX5" fmla="*/ 6273903 w 8019572"/>
              <a:gd name="connsiteY5" fmla="*/ 15497 h 7805151"/>
              <a:gd name="connsiteX6" fmla="*/ 8009930 w 8019572"/>
              <a:gd name="connsiteY6" fmla="*/ 2269 h 7805151"/>
              <a:gd name="connsiteX7" fmla="*/ 8019572 w 8019572"/>
              <a:gd name="connsiteY7" fmla="*/ 7805151 h 7805151"/>
              <a:gd name="connsiteX0" fmla="*/ 8019572 w 8019572"/>
              <a:gd name="connsiteY0" fmla="*/ 7805151 h 7805151"/>
              <a:gd name="connsiteX1" fmla="*/ 6273903 w 8019572"/>
              <a:gd name="connsiteY1" fmla="*/ 7778693 h 7805151"/>
              <a:gd name="connsiteX2" fmla="*/ 313090 w 8019572"/>
              <a:gd name="connsiteY2" fmla="*/ 7801231 h 7805151"/>
              <a:gd name="connsiteX3" fmla="*/ 0 w 8019572"/>
              <a:gd name="connsiteY3" fmla="*/ 7778693 h 7805151"/>
              <a:gd name="connsiteX4" fmla="*/ 2302793 w 8019572"/>
              <a:gd name="connsiteY4" fmla="*/ 0 h 7805151"/>
              <a:gd name="connsiteX5" fmla="*/ 8009930 w 8019572"/>
              <a:gd name="connsiteY5" fmla="*/ 2269 h 7805151"/>
              <a:gd name="connsiteX6" fmla="*/ 8019572 w 8019572"/>
              <a:gd name="connsiteY6" fmla="*/ 7805151 h 7805151"/>
              <a:gd name="connsiteX0" fmla="*/ 8019572 w 8019572"/>
              <a:gd name="connsiteY0" fmla="*/ 7805151 h 7805151"/>
              <a:gd name="connsiteX1" fmla="*/ 6273903 w 8019572"/>
              <a:gd name="connsiteY1" fmla="*/ 7778693 h 7805151"/>
              <a:gd name="connsiteX2" fmla="*/ 313090 w 8019572"/>
              <a:gd name="connsiteY2" fmla="*/ 7801231 h 7805151"/>
              <a:gd name="connsiteX3" fmla="*/ 0 w 8019572"/>
              <a:gd name="connsiteY3" fmla="*/ 7778693 h 7805151"/>
              <a:gd name="connsiteX4" fmla="*/ 2302793 w 8019572"/>
              <a:gd name="connsiteY4" fmla="*/ 0 h 7805151"/>
              <a:gd name="connsiteX5" fmla="*/ 8009930 w 8019572"/>
              <a:gd name="connsiteY5" fmla="*/ 2269 h 7805151"/>
              <a:gd name="connsiteX6" fmla="*/ 8019572 w 8019572"/>
              <a:gd name="connsiteY6" fmla="*/ 7805151 h 780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19572" h="7805151">
                <a:moveTo>
                  <a:pt x="8019572" y="7805151"/>
                </a:moveTo>
                <a:lnTo>
                  <a:pt x="6273903" y="7778693"/>
                </a:lnTo>
                <a:lnTo>
                  <a:pt x="313090" y="7801231"/>
                </a:lnTo>
                <a:lnTo>
                  <a:pt x="0" y="7778693"/>
                </a:lnTo>
                <a:lnTo>
                  <a:pt x="2302793" y="0"/>
                </a:lnTo>
                <a:lnTo>
                  <a:pt x="8009930" y="2269"/>
                </a:lnTo>
                <a:lnTo>
                  <a:pt x="8019572" y="780515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88"/>
          </a:p>
        </p:txBody>
      </p:sp>
      <p:pic>
        <p:nvPicPr>
          <p:cNvPr id="23" name="Picture 22" descr="A close up of a logo&#10;&#10;Description automatically generated">
            <a:extLst>
              <a:ext uri="{FF2B5EF4-FFF2-40B4-BE49-F238E27FC236}">
                <a16:creationId xmlns:a16="http://schemas.microsoft.com/office/drawing/2014/main" xmlns="" id="{75AE13B4-B5C3-441D-93EA-26D70FB61EA4}"/>
              </a:ext>
            </a:extLst>
          </p:cNvPr>
          <p:cNvPicPr>
            <a:picLocks noChangeAspect="1"/>
          </p:cNvPicPr>
          <p:nvPr userDrawn="1"/>
        </p:nvPicPr>
        <p:blipFill>
          <a:blip r:embed="rId2">
            <a:alphaModFix amt="15000"/>
          </a:blip>
          <a:stretch>
            <a:fillRect/>
          </a:stretch>
        </p:blipFill>
        <p:spPr>
          <a:xfrm>
            <a:off x="5518249" y="808370"/>
            <a:ext cx="6244815" cy="6244815"/>
          </a:xfrm>
          <a:prstGeom prst="rect">
            <a:avLst/>
          </a:prstGeom>
        </p:spPr>
      </p:pic>
      <p:sp>
        <p:nvSpPr>
          <p:cNvPr id="8" name="Content Placeholder 7">
            <a:extLst>
              <a:ext uri="{FF2B5EF4-FFF2-40B4-BE49-F238E27FC236}">
                <a16:creationId xmlns:a16="http://schemas.microsoft.com/office/drawing/2014/main" xmlns="" id="{92027668-6D7E-CE40-A459-93DD543027A1}"/>
              </a:ext>
            </a:extLst>
          </p:cNvPr>
          <p:cNvSpPr>
            <a:spLocks noGrp="1"/>
          </p:cNvSpPr>
          <p:nvPr>
            <p:ph sz="quarter" idx="13" hasCustomPrompt="1"/>
          </p:nvPr>
        </p:nvSpPr>
        <p:spPr>
          <a:xfrm>
            <a:off x="450470" y="455889"/>
            <a:ext cx="7546429" cy="253400"/>
          </a:xfrm>
        </p:spPr>
        <p:txBody>
          <a:bodyPr lIns="0" tIns="0" rIns="0" bIns="0" anchor="ctr">
            <a:noAutofit/>
          </a:bodyPr>
          <a:lstStyle>
            <a:lvl1pPr marL="0" indent="0">
              <a:buNone/>
              <a:defRPr sz="1400" b="0" cap="all" baseline="0">
                <a:solidFill>
                  <a:schemeClr val="bg1"/>
                </a:solidFill>
              </a:defRPr>
            </a:lvl1pPr>
          </a:lstStyle>
          <a:p>
            <a:pPr lvl="0"/>
            <a:r>
              <a:rPr lang="en-US"/>
              <a:t>Presented By: First name last name | month Day</a:t>
            </a:r>
          </a:p>
        </p:txBody>
      </p:sp>
      <p:sp>
        <p:nvSpPr>
          <p:cNvPr id="25" name="Title 1">
            <a:extLst>
              <a:ext uri="{FF2B5EF4-FFF2-40B4-BE49-F238E27FC236}">
                <a16:creationId xmlns:a16="http://schemas.microsoft.com/office/drawing/2014/main" xmlns="" id="{A91FAB57-C059-4088-8B0B-1189085BEEC2}"/>
              </a:ext>
            </a:extLst>
          </p:cNvPr>
          <p:cNvSpPr>
            <a:spLocks noGrp="1"/>
          </p:cNvSpPr>
          <p:nvPr>
            <p:ph type="ctrTitle" hasCustomPrompt="1"/>
          </p:nvPr>
        </p:nvSpPr>
        <p:spPr>
          <a:xfrm>
            <a:off x="450470" y="1970513"/>
            <a:ext cx="7294375" cy="1458487"/>
          </a:xfrm>
        </p:spPr>
        <p:txBody>
          <a:bodyPr lIns="0" tIns="0" rIns="0" bIns="0" anchor="t">
            <a:noAutofit/>
          </a:bodyPr>
          <a:lstStyle>
            <a:lvl1pPr algn="l">
              <a:lnSpc>
                <a:spcPts val="3733"/>
              </a:lnSpc>
              <a:defRPr sz="2800">
                <a:solidFill>
                  <a:schemeClr val="bg1"/>
                </a:solidFill>
              </a:defRPr>
            </a:lvl1pPr>
          </a:lstStyle>
          <a:p>
            <a:pPr>
              <a:lnSpc>
                <a:spcPts val="2800"/>
              </a:lnSpc>
            </a:pPr>
            <a:r>
              <a:rPr lang="en-US" sz="2471">
                <a:solidFill>
                  <a:schemeClr val="bg1"/>
                </a:solidFill>
              </a:rPr>
              <a:t>Providing employees with a better way </a:t>
            </a:r>
            <a:br>
              <a:rPr lang="en-US" sz="2471">
                <a:solidFill>
                  <a:schemeClr val="bg1"/>
                </a:solidFill>
              </a:rPr>
            </a:br>
            <a:r>
              <a:rPr lang="en-US" sz="2471">
                <a:solidFill>
                  <a:schemeClr val="bg1"/>
                </a:solidFill>
              </a:rPr>
              <a:t>to engage, connect and give, while </a:t>
            </a:r>
            <a:br>
              <a:rPr lang="en-US" sz="2471">
                <a:solidFill>
                  <a:schemeClr val="bg1"/>
                </a:solidFill>
              </a:rPr>
            </a:br>
            <a:r>
              <a:rPr lang="en-US" sz="2471">
                <a:solidFill>
                  <a:schemeClr val="bg1"/>
                </a:solidFill>
              </a:rPr>
              <a:t>streamlining administration</a:t>
            </a:r>
          </a:p>
        </p:txBody>
      </p:sp>
      <p:sp>
        <p:nvSpPr>
          <p:cNvPr id="26" name="TextBox 25">
            <a:extLst>
              <a:ext uri="{FF2B5EF4-FFF2-40B4-BE49-F238E27FC236}">
                <a16:creationId xmlns:a16="http://schemas.microsoft.com/office/drawing/2014/main" xmlns="" id="{1586B614-5B61-48A0-BE10-F2D2131CD532}"/>
              </a:ext>
            </a:extLst>
          </p:cNvPr>
          <p:cNvSpPr txBox="1"/>
          <p:nvPr userDrawn="1"/>
        </p:nvSpPr>
        <p:spPr>
          <a:xfrm>
            <a:off x="457444" y="1321642"/>
            <a:ext cx="6215697" cy="369332"/>
          </a:xfrm>
          <a:prstGeom prst="rect">
            <a:avLst/>
          </a:prstGeom>
          <a:noFill/>
        </p:spPr>
        <p:txBody>
          <a:bodyPr wrap="square" lIns="0" rtlCol="0">
            <a:spAutoFit/>
          </a:bodyPr>
          <a:lstStyle/>
          <a:p>
            <a:pPr>
              <a:spcAft>
                <a:spcPts val="883"/>
              </a:spcAft>
            </a:pPr>
            <a:r>
              <a:rPr lang="en-US" sz="1800">
                <a:solidFill>
                  <a:schemeClr val="bg1"/>
                </a:solidFill>
              </a:rPr>
              <a:t>Workplace Giving</a:t>
            </a:r>
          </a:p>
        </p:txBody>
      </p:sp>
      <p:grpSp>
        <p:nvGrpSpPr>
          <p:cNvPr id="17" name="Group 16">
            <a:extLst>
              <a:ext uri="{FF2B5EF4-FFF2-40B4-BE49-F238E27FC236}">
                <a16:creationId xmlns:a16="http://schemas.microsoft.com/office/drawing/2014/main" xmlns="" id="{C8B4E72E-D0A6-435A-A454-6D600CA2C85D}"/>
              </a:ext>
            </a:extLst>
          </p:cNvPr>
          <p:cNvGrpSpPr/>
          <p:nvPr userDrawn="1"/>
        </p:nvGrpSpPr>
        <p:grpSpPr>
          <a:xfrm>
            <a:off x="1" y="6162423"/>
            <a:ext cx="9119551" cy="493875"/>
            <a:chOff x="1336966" y="83562"/>
            <a:chExt cx="8462678" cy="480135"/>
          </a:xfrm>
        </p:grpSpPr>
        <p:sp>
          <p:nvSpPr>
            <p:cNvPr id="18" name="Rectangle 17">
              <a:extLst>
                <a:ext uri="{FF2B5EF4-FFF2-40B4-BE49-F238E27FC236}">
                  <a16:creationId xmlns:a16="http://schemas.microsoft.com/office/drawing/2014/main" xmlns="" id="{252473D1-BD8E-4152-9C95-4450E16C1CC8}"/>
                </a:ext>
              </a:extLst>
            </p:cNvPr>
            <p:cNvSpPr/>
            <p:nvPr/>
          </p:nvSpPr>
          <p:spPr>
            <a:xfrm>
              <a:off x="1336966" y="203299"/>
              <a:ext cx="8318289" cy="246351"/>
            </a:xfrm>
            <a:prstGeom prst="rect">
              <a:avLst/>
            </a:prstGeom>
            <a:gradFill flip="none" rotWithShape="1">
              <a:gsLst>
                <a:gs pos="0">
                  <a:srgbClr val="298332"/>
                </a:gs>
                <a:gs pos="92000">
                  <a:srgbClr val="63B635"/>
                </a:gs>
              </a:gsLst>
              <a:lin ang="0" scaled="1"/>
              <a:tileRect/>
            </a:gradFill>
            <a:ln w="12700" cmpd="sng">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06" tIns="45705" rIns="91406" bIns="45705" rtlCol="0" anchor="ctr"/>
            <a:lstStyle/>
            <a:p>
              <a:pPr marL="0" marR="0" lvl="0" indent="0" algn="ctr" defTabSz="364172"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pic>
          <p:nvPicPr>
            <p:cNvPr id="20" name="Picture 19" descr="arrow.png">
              <a:extLst>
                <a:ext uri="{FF2B5EF4-FFF2-40B4-BE49-F238E27FC236}">
                  <a16:creationId xmlns:a16="http://schemas.microsoft.com/office/drawing/2014/main" xmlns="" id="{02235CF9-9AEA-46CC-B5E4-D32ED1C21BD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064" b="-1"/>
            <a:stretch/>
          </p:blipFill>
          <p:spPr>
            <a:xfrm>
              <a:off x="9279297" y="83562"/>
              <a:ext cx="520347" cy="480135"/>
            </a:xfrm>
            <a:prstGeom prst="rect">
              <a:avLst/>
            </a:prstGeom>
          </p:spPr>
        </p:pic>
      </p:grpSp>
      <p:pic>
        <p:nvPicPr>
          <p:cNvPr id="21" name="Picture 50" descr="Fid_Logo_Rev.png">
            <a:extLst>
              <a:ext uri="{FF2B5EF4-FFF2-40B4-BE49-F238E27FC236}">
                <a16:creationId xmlns:a16="http://schemas.microsoft.com/office/drawing/2014/main" xmlns="" id="{CAC2B083-1E63-4C22-B39C-CEE701846F6E}"/>
              </a:ext>
            </a:extLst>
          </p:cNvPr>
          <p:cNvPicPr>
            <a:picLocks/>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9408302" y="6171103"/>
            <a:ext cx="1935279" cy="407117"/>
          </a:xfrm>
          <a:prstGeom prst="rect">
            <a:avLst/>
          </a:prstGeom>
          <a:noFill/>
          <a:ln>
            <a:noFill/>
          </a:ln>
          <a:effectLst>
            <a:outerShdw blurRad="596900" sx="125000" sy="125000" algn="ctr" rotWithShape="0">
              <a:prstClr val="black"/>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436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1E290CE-09B6-DC48-89C3-DD31229A72E5}"/>
              </a:ext>
            </a:extLst>
          </p:cNvPr>
          <p:cNvSpPr>
            <a:spLocks noGrp="1"/>
          </p:cNvSpPr>
          <p:nvPr>
            <p:ph type="title"/>
          </p:nvPr>
        </p:nvSpPr>
        <p:spPr>
          <a:xfrm>
            <a:off x="838200" y="365128"/>
            <a:ext cx="10515600" cy="1325563"/>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xmlns="" id="{19202B07-3C25-E04A-BD02-764A2B02897E}"/>
              </a:ext>
            </a:extLst>
          </p:cNvPr>
          <p:cNvSpPr>
            <a:spLocks noGrp="1"/>
          </p:cNvSpPr>
          <p:nvPr>
            <p:ph type="body" idx="1"/>
          </p:nvPr>
        </p:nvSpPr>
        <p:spPr>
          <a:xfrm>
            <a:off x="838200" y="1757368"/>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xmlns="" id="{5361BFFB-4270-6341-AE05-DA9BEB27C69F}"/>
              </a:ext>
            </a:extLst>
          </p:cNvPr>
          <p:cNvSpPr>
            <a:spLocks noGrp="1"/>
          </p:cNvSpPr>
          <p:nvPr>
            <p:ph type="ftr" sz="quarter" idx="3"/>
          </p:nvPr>
        </p:nvSpPr>
        <p:spPr>
          <a:xfrm>
            <a:off x="916789" y="6360110"/>
            <a:ext cx="8940339" cy="365125"/>
          </a:xfrm>
          <a:prstGeom prst="rect">
            <a:avLst/>
          </a:prstGeom>
        </p:spPr>
        <p:txBody>
          <a:bodyPr vert="horz" lIns="0" tIns="0" rIns="0" bIns="0" rtlCol="0" anchor="b" anchorCtr="0"/>
          <a:lstStyle>
            <a:lvl1pPr algn="l">
              <a:lnSpc>
                <a:spcPts val="795"/>
              </a:lnSpc>
              <a:defRPr sz="707">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42897490-E12C-B74E-851A-CDAECB4A2A43}"/>
              </a:ext>
            </a:extLst>
          </p:cNvPr>
          <p:cNvSpPr>
            <a:spLocks noGrp="1"/>
          </p:cNvSpPr>
          <p:nvPr>
            <p:ph type="sldNum" sz="quarter" idx="4"/>
          </p:nvPr>
        </p:nvSpPr>
        <p:spPr>
          <a:xfrm>
            <a:off x="1" y="6492876"/>
            <a:ext cx="558763" cy="365125"/>
          </a:xfrm>
          <a:prstGeom prst="rect">
            <a:avLst/>
          </a:prstGeom>
        </p:spPr>
        <p:txBody>
          <a:bodyPr vert="horz" lIns="91440" tIns="45720" rIns="91440" bIns="45720" rtlCol="0" anchor="ctr"/>
          <a:lstStyle>
            <a:lvl1pPr algn="r">
              <a:defRPr sz="883">
                <a:solidFill>
                  <a:schemeClr val="tx1">
                    <a:tint val="75000"/>
                  </a:schemeClr>
                </a:solidFill>
              </a:defRPr>
            </a:lvl1pPr>
          </a:lstStyle>
          <a:p>
            <a:fld id="{05BFBC55-CFB3-E64F-8BCC-34A4E1FBD227}" type="slidenum">
              <a:rPr lang="en-US" smtClean="0"/>
              <a:pPr/>
              <a:t>‹#›</a:t>
            </a:fld>
            <a:endParaRPr lang="en-US"/>
          </a:p>
        </p:txBody>
      </p:sp>
    </p:spTree>
    <p:extLst>
      <p:ext uri="{BB962C8B-B14F-4D97-AF65-F5344CB8AC3E}">
        <p14:creationId xmlns:p14="http://schemas.microsoft.com/office/powerpoint/2010/main" val="829515686"/>
      </p:ext>
    </p:extLst>
  </p:cSld>
  <p:clrMap bg1="lt1" tx1="dk1" bg2="lt2" tx2="dk2" accent1="accent1" accent2="accent2" accent3="accent3" accent4="accent4" accent5="accent5" accent6="accent6" hlink="hlink" folHlink="folHlink"/>
  <p:sldLayoutIdLst>
    <p:sldLayoutId id="2147483662" r:id="rId1"/>
    <p:sldLayoutId id="2147483675" r:id="rId2"/>
    <p:sldLayoutId id="2147483668" r:id="rId3"/>
    <p:sldLayoutId id="2147483669" r:id="rId4"/>
    <p:sldLayoutId id="2147483676" r:id="rId5"/>
    <p:sldLayoutId id="2147483677" r:id="rId6"/>
    <p:sldLayoutId id="2147483682" r:id="rId7"/>
    <p:sldLayoutId id="2147483683" r:id="rId8"/>
    <p:sldLayoutId id="2147483684" r:id="rId9"/>
    <p:sldLayoutId id="2147483678" r:id="rId10"/>
    <p:sldLayoutId id="2147483679" r:id="rId11"/>
    <p:sldLayoutId id="2147483680" r:id="rId12"/>
    <p:sldLayoutId id="2147483697" r:id="rId13"/>
  </p:sldLayoutIdLst>
  <p:hf hdr="0" dt="0"/>
  <p:txStyles>
    <p:titleStyle>
      <a:lvl1pPr algn="l" defTabSz="914400" rtl="0" eaLnBrk="1" latinLnBrk="0" hangingPunct="1">
        <a:lnSpc>
          <a:spcPct val="90000"/>
        </a:lnSpc>
        <a:spcBef>
          <a:spcPct val="0"/>
        </a:spcBef>
        <a:buNone/>
        <a:defRPr sz="2119"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588" kern="1200">
          <a:solidFill>
            <a:schemeClr val="tx1"/>
          </a:solidFill>
          <a:latin typeface="+mn-lt"/>
          <a:ea typeface="+mn-ea"/>
          <a:cs typeface="+mn-cs"/>
        </a:defRPr>
      </a:lvl1pPr>
      <a:lvl2pPr marL="685799" indent="-228600" algn="l" defTabSz="914400" rtl="0" eaLnBrk="1" latinLnBrk="0" hangingPunct="1">
        <a:lnSpc>
          <a:spcPct val="90000"/>
        </a:lnSpc>
        <a:spcBef>
          <a:spcPts val="500"/>
        </a:spcBef>
        <a:buFont typeface="Arial" panose="020B0604020202020204" pitchFamily="34" charset="0"/>
        <a:buChar char="•"/>
        <a:defRPr sz="1412" kern="1200">
          <a:solidFill>
            <a:schemeClr val="tx1"/>
          </a:solidFill>
          <a:latin typeface="+mn-lt"/>
          <a:ea typeface="+mn-ea"/>
          <a:cs typeface="+mn-cs"/>
        </a:defRPr>
      </a:lvl2pPr>
      <a:lvl3pPr marL="1142998" indent="-228600" algn="l" defTabSz="914400" rtl="0" eaLnBrk="1" latinLnBrk="0" hangingPunct="1">
        <a:lnSpc>
          <a:spcPct val="90000"/>
        </a:lnSpc>
        <a:spcBef>
          <a:spcPts val="500"/>
        </a:spcBef>
        <a:buFont typeface="Arial" panose="020B0604020202020204" pitchFamily="34" charset="0"/>
        <a:buChar char="•"/>
        <a:defRPr sz="1235" kern="1200">
          <a:solidFill>
            <a:schemeClr val="tx1"/>
          </a:solidFill>
          <a:latin typeface="+mn-lt"/>
          <a:ea typeface="+mn-ea"/>
          <a:cs typeface="+mn-cs"/>
        </a:defRPr>
      </a:lvl3pPr>
      <a:lvl4pPr marL="1600199" indent="-228600" algn="l" defTabSz="914400" rtl="0" eaLnBrk="1" latinLnBrk="0" hangingPunct="1">
        <a:lnSpc>
          <a:spcPct val="90000"/>
        </a:lnSpc>
        <a:spcBef>
          <a:spcPts val="500"/>
        </a:spcBef>
        <a:buFont typeface="Arial" panose="020B0604020202020204" pitchFamily="34" charset="0"/>
        <a:buChar char="•"/>
        <a:defRPr sz="1235" kern="1200">
          <a:solidFill>
            <a:schemeClr val="tx1"/>
          </a:solidFill>
          <a:latin typeface="+mn-lt"/>
          <a:ea typeface="+mn-ea"/>
          <a:cs typeface="+mn-cs"/>
        </a:defRPr>
      </a:lvl4pPr>
      <a:lvl5pPr marL="2057398" indent="-228600" algn="l" defTabSz="914400" rtl="0" eaLnBrk="1" latinLnBrk="0" hangingPunct="1">
        <a:lnSpc>
          <a:spcPct val="90000"/>
        </a:lnSpc>
        <a:spcBef>
          <a:spcPts val="500"/>
        </a:spcBef>
        <a:buFont typeface="Arial" panose="020B0604020202020204" pitchFamily="34" charset="0"/>
        <a:buChar char="•"/>
        <a:defRPr sz="1235" kern="1200">
          <a:solidFill>
            <a:schemeClr val="tx1"/>
          </a:solidFill>
          <a:latin typeface="+mn-lt"/>
          <a:ea typeface="+mn-ea"/>
          <a:cs typeface="+mn-cs"/>
        </a:defRPr>
      </a:lvl5pPr>
      <a:lvl6pPr marL="2514597"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96"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97"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96"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199"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599" algn="l" defTabSz="914400" rtl="0" eaLnBrk="1" latinLnBrk="0" hangingPunct="1">
        <a:defRPr sz="1800" kern="1200">
          <a:solidFill>
            <a:schemeClr val="tx1"/>
          </a:solidFill>
          <a:latin typeface="+mn-lt"/>
          <a:ea typeface="+mn-ea"/>
          <a:cs typeface="+mn-cs"/>
        </a:defRPr>
      </a:lvl4pPr>
      <a:lvl5pPr marL="1828798" algn="l" defTabSz="914400" rtl="0" eaLnBrk="1" latinLnBrk="0" hangingPunct="1">
        <a:defRPr sz="1800" kern="1200">
          <a:solidFill>
            <a:schemeClr val="tx1"/>
          </a:solidFill>
          <a:latin typeface="+mn-lt"/>
          <a:ea typeface="+mn-ea"/>
          <a:cs typeface="+mn-cs"/>
        </a:defRPr>
      </a:lvl5pPr>
      <a:lvl6pPr marL="2285998" algn="l" defTabSz="914400" rtl="0" eaLnBrk="1" latinLnBrk="0" hangingPunct="1">
        <a:defRPr sz="1800" kern="1200">
          <a:solidFill>
            <a:schemeClr val="tx1"/>
          </a:solidFill>
          <a:latin typeface="+mn-lt"/>
          <a:ea typeface="+mn-ea"/>
          <a:cs typeface="+mn-cs"/>
        </a:defRPr>
      </a:lvl6pPr>
      <a:lvl7pPr marL="2743198" algn="l" defTabSz="914400" rtl="0" eaLnBrk="1" latinLnBrk="0" hangingPunct="1">
        <a:defRPr sz="1800" kern="1200">
          <a:solidFill>
            <a:schemeClr val="tx1"/>
          </a:solidFill>
          <a:latin typeface="+mn-lt"/>
          <a:ea typeface="+mn-ea"/>
          <a:cs typeface="+mn-cs"/>
        </a:defRPr>
      </a:lvl7pPr>
      <a:lvl8pPr marL="3200396" algn="l" defTabSz="914400" rtl="0" eaLnBrk="1" latinLnBrk="0" hangingPunct="1">
        <a:defRPr sz="1800" kern="1200">
          <a:solidFill>
            <a:schemeClr val="tx1"/>
          </a:solidFill>
          <a:latin typeface="+mn-lt"/>
          <a:ea typeface="+mn-ea"/>
          <a:cs typeface="+mn-cs"/>
        </a:defRPr>
      </a:lvl8pPr>
      <a:lvl9pPr marL="3657595"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955" userDrawn="1">
          <p15:clr>
            <a:srgbClr val="F26B43"/>
          </p15:clr>
        </p15:guide>
        <p15:guide id="2" orient="horz" pos="3739" userDrawn="1">
          <p15:clr>
            <a:srgbClr val="F26B43"/>
          </p15:clr>
        </p15:guide>
        <p15:guide id="3" pos="1999" userDrawn="1">
          <p15:clr>
            <a:srgbClr val="F26B43"/>
          </p15:clr>
        </p15:guide>
        <p15:guide id="4" pos="3883" userDrawn="1">
          <p15:clr>
            <a:srgbClr val="F26B43"/>
          </p15:clr>
        </p15:guide>
        <p15:guide id="5" pos="283" userDrawn="1">
          <p15:clr>
            <a:srgbClr val="F26B43"/>
          </p15:clr>
        </p15:guide>
        <p15:guide id="6" pos="7399" userDrawn="1">
          <p15:clr>
            <a:srgbClr val="F26B43"/>
          </p15:clr>
        </p15:guide>
        <p15:guide id="7" pos="2083" userDrawn="1">
          <p15:clr>
            <a:srgbClr val="F26B43"/>
          </p15:clr>
        </p15:guide>
        <p15:guide id="8" pos="3799" userDrawn="1">
          <p15:clr>
            <a:srgbClr val="F26B43"/>
          </p15:clr>
        </p15:guide>
        <p15:guide id="9" pos="5599" userDrawn="1">
          <p15:clr>
            <a:srgbClr val="F26B43"/>
          </p15:clr>
        </p15:guide>
        <p15:guide id="10" pos="568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sipc.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12" descr="A person using a computer&#10;&#10;Description automatically generated">
            <a:extLst>
              <a:ext uri="{FF2B5EF4-FFF2-40B4-BE49-F238E27FC236}">
                <a16:creationId xmlns:a16="http://schemas.microsoft.com/office/drawing/2014/main" xmlns="" id="{8CBC7594-C1AD-4DD6-9CDA-BEEED4F90E59}"/>
              </a:ext>
            </a:extLst>
          </p:cNvPr>
          <p:cNvPicPr>
            <a:picLocks noChangeAspect="1"/>
          </p:cNvPicPr>
          <p:nvPr/>
        </p:nvPicPr>
        <p:blipFill rotWithShape="1">
          <a:blip r:embed="rId3"/>
          <a:srcRect l="11617" t="2114" b="21996"/>
          <a:stretch/>
        </p:blipFill>
        <p:spPr>
          <a:xfrm>
            <a:off x="-1" y="0"/>
            <a:ext cx="12192000" cy="6979138"/>
          </a:xfrm>
          <a:prstGeom prst="rect">
            <a:avLst/>
          </a:prstGeom>
        </p:spPr>
      </p:pic>
      <p:sp>
        <p:nvSpPr>
          <p:cNvPr id="15" name="Rectangle 14">
            <a:extLst>
              <a:ext uri="{FF2B5EF4-FFF2-40B4-BE49-F238E27FC236}">
                <a16:creationId xmlns:a16="http://schemas.microsoft.com/office/drawing/2014/main" xmlns="" id="{0A7CCD02-0B0C-444F-B3D7-D920C65DFE08}"/>
              </a:ext>
            </a:extLst>
          </p:cNvPr>
          <p:cNvSpPr/>
          <p:nvPr/>
        </p:nvSpPr>
        <p:spPr>
          <a:xfrm>
            <a:off x="0" y="0"/>
            <a:ext cx="12192000" cy="6998400"/>
          </a:xfrm>
          <a:prstGeom prst="rect">
            <a:avLst/>
          </a:prstGeom>
          <a:gradFill flip="none" rotWithShape="1">
            <a:gsLst>
              <a:gs pos="22000">
                <a:schemeClr val="tx1">
                  <a:alpha val="57000"/>
                </a:schemeClr>
              </a:gs>
              <a:gs pos="71000">
                <a:schemeClr val="tx1">
                  <a:alpha val="0"/>
                </a:schemeClr>
              </a:gs>
              <a:gs pos="41000">
                <a:schemeClr val="tx1">
                  <a:alpha val="3200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6" name="Title 5">
            <a:extLst>
              <a:ext uri="{FF2B5EF4-FFF2-40B4-BE49-F238E27FC236}">
                <a16:creationId xmlns:a16="http://schemas.microsoft.com/office/drawing/2014/main" xmlns="" id="{E536023F-7BDD-4471-95EC-458AB309FD8C}"/>
              </a:ext>
            </a:extLst>
          </p:cNvPr>
          <p:cNvSpPr>
            <a:spLocks noGrp="1"/>
          </p:cNvSpPr>
          <p:nvPr>
            <p:ph type="ctrTitle"/>
          </p:nvPr>
        </p:nvSpPr>
        <p:spPr/>
        <p:txBody>
          <a:bodyPr/>
          <a:lstStyle/>
          <a:p>
            <a:r>
              <a:rPr lang="en-GB"/>
              <a:t>Navigating </a:t>
            </a:r>
            <a:br>
              <a:rPr lang="en-GB"/>
            </a:br>
            <a:r>
              <a:rPr lang="en-GB"/>
              <a:t>Market Volatility</a:t>
            </a:r>
          </a:p>
        </p:txBody>
      </p:sp>
      <p:grpSp>
        <p:nvGrpSpPr>
          <p:cNvPr id="11" name="Group 10">
            <a:extLst>
              <a:ext uri="{FF2B5EF4-FFF2-40B4-BE49-F238E27FC236}">
                <a16:creationId xmlns:a16="http://schemas.microsoft.com/office/drawing/2014/main" xmlns="" id="{B1821D83-E474-4442-BCE7-0ACEC2CCDC49}"/>
              </a:ext>
            </a:extLst>
          </p:cNvPr>
          <p:cNvGrpSpPr/>
          <p:nvPr/>
        </p:nvGrpSpPr>
        <p:grpSpPr>
          <a:xfrm>
            <a:off x="1" y="6162423"/>
            <a:ext cx="9119551" cy="493875"/>
            <a:chOff x="1336966" y="83562"/>
            <a:chExt cx="8462678" cy="480135"/>
          </a:xfrm>
        </p:grpSpPr>
        <p:sp>
          <p:nvSpPr>
            <p:cNvPr id="12" name="Rectangle 11">
              <a:extLst>
                <a:ext uri="{FF2B5EF4-FFF2-40B4-BE49-F238E27FC236}">
                  <a16:creationId xmlns:a16="http://schemas.microsoft.com/office/drawing/2014/main" xmlns="" id="{3103DDE4-55ED-4ADB-9F01-F920F837F932}"/>
                </a:ext>
              </a:extLst>
            </p:cNvPr>
            <p:cNvSpPr/>
            <p:nvPr/>
          </p:nvSpPr>
          <p:spPr>
            <a:xfrm>
              <a:off x="1336966" y="203299"/>
              <a:ext cx="8318289" cy="246351"/>
            </a:xfrm>
            <a:prstGeom prst="rect">
              <a:avLst/>
            </a:prstGeom>
            <a:gradFill flip="none" rotWithShape="1">
              <a:gsLst>
                <a:gs pos="0">
                  <a:srgbClr val="298332"/>
                </a:gs>
                <a:gs pos="92000">
                  <a:srgbClr val="63B635"/>
                </a:gs>
              </a:gsLst>
              <a:lin ang="0" scaled="1"/>
              <a:tileRect/>
            </a:gradFill>
            <a:ln w="12700" cmpd="sng">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06" tIns="45705" rIns="91406" bIns="45705" rtlCol="0" anchor="ctr"/>
            <a:lstStyle/>
            <a:p>
              <a:pPr marL="0" marR="0" lvl="0" indent="0" algn="ctr" defTabSz="364172"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pic>
          <p:nvPicPr>
            <p:cNvPr id="13" name="Picture 12" descr="arrow.png">
              <a:extLst>
                <a:ext uri="{FF2B5EF4-FFF2-40B4-BE49-F238E27FC236}">
                  <a16:creationId xmlns:a16="http://schemas.microsoft.com/office/drawing/2014/main" xmlns="" id="{16E821D7-F3A6-4194-BB91-8BFDC27F47B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064" b="-1"/>
            <a:stretch/>
          </p:blipFill>
          <p:spPr>
            <a:xfrm>
              <a:off x="9279297" y="83562"/>
              <a:ext cx="520347" cy="480135"/>
            </a:xfrm>
            <a:prstGeom prst="rect">
              <a:avLst/>
            </a:prstGeom>
          </p:spPr>
        </p:pic>
      </p:grpSp>
      <p:pic>
        <p:nvPicPr>
          <p:cNvPr id="14" name="Picture 50" descr="Fid_Logo_Rev.png">
            <a:extLst>
              <a:ext uri="{FF2B5EF4-FFF2-40B4-BE49-F238E27FC236}">
                <a16:creationId xmlns:a16="http://schemas.microsoft.com/office/drawing/2014/main" xmlns="" id="{D34BE35B-A3BE-4BF6-AF42-E69CB30912F9}"/>
              </a:ext>
            </a:extLst>
          </p:cNvPr>
          <p:cNvPicPr>
            <a:picLocks/>
          </p:cNvPicPr>
          <p:nvPr/>
        </p:nvPicPr>
        <p:blipFill>
          <a:blip r:embed="rId5" cstate="print">
            <a:extLst>
              <a:ext uri="{28A0092B-C50C-407E-A947-70E740481C1C}">
                <a14:useLocalDpi xmlns:a14="http://schemas.microsoft.com/office/drawing/2010/main"/>
              </a:ext>
            </a:extLst>
          </a:blip>
          <a:srcRect/>
          <a:stretch>
            <a:fillRect/>
          </a:stretch>
        </p:blipFill>
        <p:spPr bwMode="auto">
          <a:xfrm>
            <a:off x="9408302" y="6171103"/>
            <a:ext cx="1935279" cy="407117"/>
          </a:xfrm>
          <a:prstGeom prst="rect">
            <a:avLst/>
          </a:prstGeom>
          <a:noFill/>
          <a:ln>
            <a:noFill/>
          </a:ln>
          <a:effectLst>
            <a:outerShdw blurRad="596900" sx="125000" sy="125000" algn="ctr" rotWithShape="0">
              <a:prstClr val="black"/>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798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xmlns="" id="{F70BE3C3-7B1A-4A48-A59B-DBFAF8E7FA47}"/>
              </a:ext>
            </a:extLst>
          </p:cNvPr>
          <p:cNvSpPr>
            <a:spLocks/>
          </p:cNvSpPr>
          <p:nvPr/>
        </p:nvSpPr>
        <p:spPr>
          <a:xfrm>
            <a:off x="0" y="1516063"/>
            <a:ext cx="6879771" cy="44278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err="1"/>
          </a:p>
        </p:txBody>
      </p:sp>
      <p:pic>
        <p:nvPicPr>
          <p:cNvPr id="63" name="Content Placeholder 96">
            <a:extLst>
              <a:ext uri="{FF2B5EF4-FFF2-40B4-BE49-F238E27FC236}">
                <a16:creationId xmlns:a16="http://schemas.microsoft.com/office/drawing/2014/main" xmlns="" id="{29194284-3349-4E8F-AD31-DEE9C1D77ACB}"/>
              </a:ext>
            </a:extLst>
          </p:cNvPr>
          <p:cNvPicPr>
            <a:picLocks noChangeAspect="1"/>
          </p:cNvPicPr>
          <p:nvPr/>
        </p:nvPicPr>
        <p:blipFill rotWithShape="1">
          <a:blip r:embed="rId2"/>
          <a:srcRect l="582" t="185" r="608" b="610"/>
          <a:stretch/>
        </p:blipFill>
        <p:spPr>
          <a:xfrm>
            <a:off x="0" y="1516063"/>
            <a:ext cx="6629400" cy="4427866"/>
          </a:xfrm>
          <a:prstGeom prst="rect">
            <a:avLst/>
          </a:prstGeom>
        </p:spPr>
      </p:pic>
      <p:sp>
        <p:nvSpPr>
          <p:cNvPr id="2" name="Title 1">
            <a:extLst>
              <a:ext uri="{FF2B5EF4-FFF2-40B4-BE49-F238E27FC236}">
                <a16:creationId xmlns:a16="http://schemas.microsoft.com/office/drawing/2014/main" xmlns="" id="{07DF074D-8864-4B2E-95A4-30332658DEDE}"/>
              </a:ext>
            </a:extLst>
          </p:cNvPr>
          <p:cNvSpPr>
            <a:spLocks noGrp="1"/>
          </p:cNvSpPr>
          <p:nvPr>
            <p:ph type="title"/>
          </p:nvPr>
        </p:nvSpPr>
        <p:spPr/>
        <p:txBody>
          <a:bodyPr/>
          <a:lstStyle/>
          <a:p>
            <a:r>
              <a:rPr lang="en-US" altLang="en-US"/>
              <a:t>Stay on track – avoid common pitfalls</a:t>
            </a:r>
            <a:endParaRPr lang="en-GB"/>
          </a:p>
        </p:txBody>
      </p:sp>
      <p:sp>
        <p:nvSpPr>
          <p:cNvPr id="4" name="Slide Number Placeholder 3">
            <a:extLst>
              <a:ext uri="{FF2B5EF4-FFF2-40B4-BE49-F238E27FC236}">
                <a16:creationId xmlns:a16="http://schemas.microsoft.com/office/drawing/2014/main" xmlns="" id="{2DD9EC3B-C212-499F-9F16-870BE59084C8}"/>
              </a:ext>
            </a:extLst>
          </p:cNvPr>
          <p:cNvSpPr>
            <a:spLocks noGrp="1"/>
          </p:cNvSpPr>
          <p:nvPr>
            <p:ph type="sldNum" sz="quarter" idx="12"/>
          </p:nvPr>
        </p:nvSpPr>
        <p:spPr/>
        <p:txBody>
          <a:bodyPr/>
          <a:lstStyle/>
          <a:p>
            <a:fld id="{05BFBC55-CFB3-E64F-8BCC-34A4E1FBD227}" type="slidenum">
              <a:rPr lang="en-US" smtClean="0"/>
              <a:pPr/>
              <a:t>10</a:t>
            </a:fld>
            <a:endParaRPr lang="en-US"/>
          </a:p>
        </p:txBody>
      </p:sp>
      <p:sp>
        <p:nvSpPr>
          <p:cNvPr id="60" name="Freeform: Shape 59">
            <a:extLst>
              <a:ext uri="{FF2B5EF4-FFF2-40B4-BE49-F238E27FC236}">
                <a16:creationId xmlns:a16="http://schemas.microsoft.com/office/drawing/2014/main" xmlns="" id="{15D1F85B-F0E1-4418-B222-1A8C2669CC39}"/>
              </a:ext>
            </a:extLst>
          </p:cNvPr>
          <p:cNvSpPr>
            <a:spLocks/>
          </p:cNvSpPr>
          <p:nvPr/>
        </p:nvSpPr>
        <p:spPr>
          <a:xfrm flipV="1">
            <a:off x="4667996" y="1516063"/>
            <a:ext cx="7524004" cy="4436132"/>
          </a:xfrm>
          <a:custGeom>
            <a:avLst/>
            <a:gdLst>
              <a:gd name="connsiteX0" fmla="*/ 0 w 7524004"/>
              <a:gd name="connsiteY0" fmla="*/ 4436132 h 4436132"/>
              <a:gd name="connsiteX1" fmla="*/ 7524004 w 7524004"/>
              <a:gd name="connsiteY1" fmla="*/ 4436132 h 4436132"/>
              <a:gd name="connsiteX2" fmla="*/ 7524004 w 7524004"/>
              <a:gd name="connsiteY2" fmla="*/ 8461 h 4436132"/>
              <a:gd name="connsiteX3" fmla="*/ 5603089 w 7524004"/>
              <a:gd name="connsiteY3" fmla="*/ 8461 h 4436132"/>
              <a:gd name="connsiteX4" fmla="*/ 5603089 w 7524004"/>
              <a:gd name="connsiteY4" fmla="*/ 0 h 4436132"/>
              <a:gd name="connsiteX5" fmla="*/ 1761702 w 7524004"/>
              <a:gd name="connsiteY5" fmla="*/ 0 h 44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24004" h="4436132">
                <a:moveTo>
                  <a:pt x="0" y="4436132"/>
                </a:moveTo>
                <a:lnTo>
                  <a:pt x="7524004" y="4436132"/>
                </a:lnTo>
                <a:lnTo>
                  <a:pt x="7524004" y="8461"/>
                </a:lnTo>
                <a:lnTo>
                  <a:pt x="5603089" y="8461"/>
                </a:lnTo>
                <a:lnTo>
                  <a:pt x="5603089" y="0"/>
                </a:lnTo>
                <a:lnTo>
                  <a:pt x="1761702"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xmlns="" id="{AA68137E-34FE-434F-BCCF-2BADFF0AB39F}"/>
              </a:ext>
            </a:extLst>
          </p:cNvPr>
          <p:cNvGrpSpPr/>
          <p:nvPr/>
        </p:nvGrpSpPr>
        <p:grpSpPr>
          <a:xfrm>
            <a:off x="4550923" y="1781963"/>
            <a:ext cx="8212180" cy="696077"/>
            <a:chOff x="4550923" y="1781963"/>
            <a:chExt cx="8212180" cy="696077"/>
          </a:xfrm>
        </p:grpSpPr>
        <p:sp>
          <p:nvSpPr>
            <p:cNvPr id="8" name="Rectangle: Rounded Corners 7">
              <a:extLst>
                <a:ext uri="{FF2B5EF4-FFF2-40B4-BE49-F238E27FC236}">
                  <a16:creationId xmlns:a16="http://schemas.microsoft.com/office/drawing/2014/main" xmlns="" id="{3EF6A1D5-5063-4205-8006-1C1C93579866}"/>
                </a:ext>
              </a:extLst>
            </p:cNvPr>
            <p:cNvSpPr/>
            <p:nvPr/>
          </p:nvSpPr>
          <p:spPr>
            <a:xfrm>
              <a:off x="4550923" y="1781963"/>
              <a:ext cx="8212180" cy="69607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49FB84B3-5FF6-47A4-A1FE-875C2D520415}"/>
                </a:ext>
              </a:extLst>
            </p:cNvPr>
            <p:cNvSpPr/>
            <p:nvPr/>
          </p:nvSpPr>
          <p:spPr>
            <a:xfrm>
              <a:off x="4905213" y="1845536"/>
              <a:ext cx="6241283" cy="568930"/>
            </a:xfrm>
            <a:prstGeom prst="rect">
              <a:avLst/>
            </a:prstGeom>
            <a:noFill/>
          </p:spPr>
          <p:txBody>
            <a:bodyPr wrap="square" lIns="0" tIns="180000" rIns="0" bIns="180000" rtlCol="0" anchor="ctr">
              <a:noAutofit/>
            </a:bodyPr>
            <a:lstStyle/>
            <a:p>
              <a:pPr marL="800100" lvl="2" indent="-338138"/>
              <a:r>
                <a:rPr lang="en-US" altLang="en-US" sz="1800" dirty="0"/>
                <a:t>Emotional panic selling</a:t>
              </a:r>
            </a:p>
          </p:txBody>
        </p:sp>
      </p:grpSp>
      <p:grpSp>
        <p:nvGrpSpPr>
          <p:cNvPr id="29" name="Group 28">
            <a:extLst>
              <a:ext uri="{FF2B5EF4-FFF2-40B4-BE49-F238E27FC236}">
                <a16:creationId xmlns:a16="http://schemas.microsoft.com/office/drawing/2014/main" xmlns="" id="{685A4EFA-5CB1-4EC1-9309-8A057EF86A8B}"/>
              </a:ext>
            </a:extLst>
          </p:cNvPr>
          <p:cNvGrpSpPr/>
          <p:nvPr/>
        </p:nvGrpSpPr>
        <p:grpSpPr>
          <a:xfrm>
            <a:off x="4639901" y="1866678"/>
            <a:ext cx="526647" cy="526647"/>
            <a:chOff x="4702321" y="2002075"/>
            <a:chExt cx="526647" cy="526647"/>
          </a:xfrm>
        </p:grpSpPr>
        <p:sp>
          <p:nvSpPr>
            <p:cNvPr id="20" name="Oval 19">
              <a:extLst>
                <a:ext uri="{FF2B5EF4-FFF2-40B4-BE49-F238E27FC236}">
                  <a16:creationId xmlns:a16="http://schemas.microsoft.com/office/drawing/2014/main" xmlns="" id="{EF1EFFE2-D2AE-4FAB-9DF8-79B927C10BCB}"/>
                </a:ext>
              </a:extLst>
            </p:cNvPr>
            <p:cNvSpPr/>
            <p:nvPr/>
          </p:nvSpPr>
          <p:spPr>
            <a:xfrm>
              <a:off x="4702321" y="2002075"/>
              <a:ext cx="526647" cy="526647"/>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err="1"/>
            </a:p>
          </p:txBody>
        </p:sp>
        <p:grpSp>
          <p:nvGrpSpPr>
            <p:cNvPr id="25" name="Group 24">
              <a:extLst>
                <a:ext uri="{FF2B5EF4-FFF2-40B4-BE49-F238E27FC236}">
                  <a16:creationId xmlns:a16="http://schemas.microsoft.com/office/drawing/2014/main" xmlns="" id="{B0432365-B8E3-4231-9C4E-1F18629B76B2}"/>
                </a:ext>
              </a:extLst>
            </p:cNvPr>
            <p:cNvGrpSpPr/>
            <p:nvPr/>
          </p:nvGrpSpPr>
          <p:grpSpPr>
            <a:xfrm>
              <a:off x="4821605" y="2095233"/>
              <a:ext cx="288078" cy="288078"/>
              <a:chOff x="7373938" y="9837738"/>
              <a:chExt cx="188913" cy="188913"/>
            </a:xfrm>
          </p:grpSpPr>
          <p:sp>
            <p:nvSpPr>
              <p:cNvPr id="26" name="Line 134">
                <a:extLst>
                  <a:ext uri="{FF2B5EF4-FFF2-40B4-BE49-F238E27FC236}">
                    <a16:creationId xmlns:a16="http://schemas.microsoft.com/office/drawing/2014/main" xmlns="" id="{CB013B6C-771D-4157-A2D2-D1E20F2A4119}"/>
                  </a:ext>
                </a:extLst>
              </p:cNvPr>
              <p:cNvSpPr>
                <a:spLocks noChangeShapeType="1"/>
              </p:cNvSpPr>
              <p:nvPr/>
            </p:nvSpPr>
            <p:spPr bwMode="auto">
              <a:xfrm flipV="1">
                <a:off x="7467601" y="9904413"/>
                <a:ext cx="0" cy="65088"/>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1"/>
              </a:p>
            </p:txBody>
          </p:sp>
          <p:sp>
            <p:nvSpPr>
              <p:cNvPr id="27" name="Freeform 135">
                <a:extLst>
                  <a:ext uri="{FF2B5EF4-FFF2-40B4-BE49-F238E27FC236}">
                    <a16:creationId xmlns:a16="http://schemas.microsoft.com/office/drawing/2014/main" xmlns="" id="{A18D60BF-8C7A-4840-95B3-8ABC2667F43F}"/>
                  </a:ext>
                </a:extLst>
              </p:cNvPr>
              <p:cNvSpPr>
                <a:spLocks/>
              </p:cNvSpPr>
              <p:nvPr/>
            </p:nvSpPr>
            <p:spPr bwMode="auto">
              <a:xfrm>
                <a:off x="7373938" y="9837738"/>
                <a:ext cx="188913" cy="188913"/>
              </a:xfrm>
              <a:custGeom>
                <a:avLst/>
                <a:gdLst>
                  <a:gd name="T0" fmla="*/ 119 w 119"/>
                  <a:gd name="T1" fmla="*/ 119 h 119"/>
                  <a:gd name="T2" fmla="*/ 0 w 119"/>
                  <a:gd name="T3" fmla="*/ 119 h 119"/>
                  <a:gd name="T4" fmla="*/ 59 w 119"/>
                  <a:gd name="T5" fmla="*/ 0 h 119"/>
                  <a:gd name="T6" fmla="*/ 119 w 119"/>
                  <a:gd name="T7" fmla="*/ 119 h 119"/>
                </a:gdLst>
                <a:ahLst/>
                <a:cxnLst>
                  <a:cxn ang="0">
                    <a:pos x="T0" y="T1"/>
                  </a:cxn>
                  <a:cxn ang="0">
                    <a:pos x="T2" y="T3"/>
                  </a:cxn>
                  <a:cxn ang="0">
                    <a:pos x="T4" y="T5"/>
                  </a:cxn>
                  <a:cxn ang="0">
                    <a:pos x="T6" y="T7"/>
                  </a:cxn>
                </a:cxnLst>
                <a:rect l="0" t="0" r="r" b="b"/>
                <a:pathLst>
                  <a:path w="119" h="119">
                    <a:moveTo>
                      <a:pt x="119" y="119"/>
                    </a:moveTo>
                    <a:lnTo>
                      <a:pt x="0" y="119"/>
                    </a:lnTo>
                    <a:lnTo>
                      <a:pt x="59" y="0"/>
                    </a:lnTo>
                    <a:lnTo>
                      <a:pt x="119" y="119"/>
                    </a:ln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51"/>
              </a:p>
            </p:txBody>
          </p:sp>
          <p:sp>
            <p:nvSpPr>
              <p:cNvPr id="28" name="Freeform 136">
                <a:extLst>
                  <a:ext uri="{FF2B5EF4-FFF2-40B4-BE49-F238E27FC236}">
                    <a16:creationId xmlns:a16="http://schemas.microsoft.com/office/drawing/2014/main" xmlns="" id="{C8022C7A-4383-4D74-BF7F-F808B20E5BB1}"/>
                  </a:ext>
                </a:extLst>
              </p:cNvPr>
              <p:cNvSpPr>
                <a:spLocks/>
              </p:cNvSpPr>
              <p:nvPr/>
            </p:nvSpPr>
            <p:spPr bwMode="auto">
              <a:xfrm>
                <a:off x="7464426" y="9993313"/>
                <a:ext cx="7938" cy="7938"/>
              </a:xfrm>
              <a:custGeom>
                <a:avLst/>
                <a:gdLst>
                  <a:gd name="T0" fmla="*/ 4 w 4"/>
                  <a:gd name="T1" fmla="*/ 2 h 4"/>
                  <a:gd name="T2" fmla="*/ 2 w 4"/>
                  <a:gd name="T3" fmla="*/ 4 h 4"/>
                  <a:gd name="T4" fmla="*/ 2 w 4"/>
                  <a:gd name="T5" fmla="*/ 4 h 4"/>
                  <a:gd name="T6" fmla="*/ 0 w 4"/>
                  <a:gd name="T7" fmla="*/ 2 h 4"/>
                  <a:gd name="T8" fmla="*/ 0 w 4"/>
                  <a:gd name="T9" fmla="*/ 2 h 4"/>
                  <a:gd name="T10" fmla="*/ 2 w 4"/>
                  <a:gd name="T11" fmla="*/ 0 h 4"/>
                  <a:gd name="T12" fmla="*/ 2 w 4"/>
                  <a:gd name="T13" fmla="*/ 0 h 4"/>
                  <a:gd name="T14" fmla="*/ 4 w 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2"/>
                    </a:moveTo>
                    <a:cubicBezTo>
                      <a:pt x="4" y="3"/>
                      <a:pt x="3" y="4"/>
                      <a:pt x="2" y="4"/>
                    </a:cubicBezTo>
                    <a:cubicBezTo>
                      <a:pt x="2" y="4"/>
                      <a:pt x="2" y="4"/>
                      <a:pt x="2" y="4"/>
                    </a:cubicBezTo>
                    <a:cubicBezTo>
                      <a:pt x="1" y="4"/>
                      <a:pt x="0" y="3"/>
                      <a:pt x="0" y="2"/>
                    </a:cubicBezTo>
                    <a:cubicBezTo>
                      <a:pt x="0" y="2"/>
                      <a:pt x="0" y="2"/>
                      <a:pt x="0" y="2"/>
                    </a:cubicBezTo>
                    <a:cubicBezTo>
                      <a:pt x="0" y="1"/>
                      <a:pt x="1" y="0"/>
                      <a:pt x="2" y="0"/>
                    </a:cubicBezTo>
                    <a:cubicBezTo>
                      <a:pt x="2" y="0"/>
                      <a:pt x="2" y="0"/>
                      <a:pt x="2" y="0"/>
                    </a:cubicBezTo>
                    <a:cubicBezTo>
                      <a:pt x="3" y="0"/>
                      <a:pt x="4" y="1"/>
                      <a:pt x="4" y="2"/>
                    </a:cubicBezTo>
                    <a:close/>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51"/>
              </a:p>
            </p:txBody>
          </p:sp>
        </p:grpSp>
      </p:grpSp>
      <p:grpSp>
        <p:nvGrpSpPr>
          <p:cNvPr id="66" name="Group 65">
            <a:extLst>
              <a:ext uri="{FF2B5EF4-FFF2-40B4-BE49-F238E27FC236}">
                <a16:creationId xmlns:a16="http://schemas.microsoft.com/office/drawing/2014/main" xmlns="" id="{A02A00C4-4838-4666-A321-52CE80B3D75C}"/>
              </a:ext>
            </a:extLst>
          </p:cNvPr>
          <p:cNvGrpSpPr/>
          <p:nvPr/>
        </p:nvGrpSpPr>
        <p:grpSpPr>
          <a:xfrm>
            <a:off x="4915673" y="2585829"/>
            <a:ext cx="8212180" cy="696077"/>
            <a:chOff x="4915673" y="2585829"/>
            <a:chExt cx="8212180" cy="696077"/>
          </a:xfrm>
        </p:grpSpPr>
        <p:sp>
          <p:nvSpPr>
            <p:cNvPr id="9" name="Rectangle: Rounded Corners 8">
              <a:extLst>
                <a:ext uri="{FF2B5EF4-FFF2-40B4-BE49-F238E27FC236}">
                  <a16:creationId xmlns:a16="http://schemas.microsoft.com/office/drawing/2014/main" xmlns="" id="{6828902F-BB38-4CC4-A72D-858DF433FC55}"/>
                </a:ext>
              </a:extLst>
            </p:cNvPr>
            <p:cNvSpPr/>
            <p:nvPr/>
          </p:nvSpPr>
          <p:spPr>
            <a:xfrm>
              <a:off x="4915673" y="2585829"/>
              <a:ext cx="8212180" cy="69607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BEF3FAD5-57A6-4D08-8139-4E05E4129D10}"/>
                </a:ext>
              </a:extLst>
            </p:cNvPr>
            <p:cNvSpPr/>
            <p:nvPr/>
          </p:nvSpPr>
          <p:spPr>
            <a:xfrm>
              <a:off x="5234396" y="2649402"/>
              <a:ext cx="6241283" cy="568930"/>
            </a:xfrm>
            <a:prstGeom prst="rect">
              <a:avLst/>
            </a:prstGeom>
            <a:noFill/>
          </p:spPr>
          <p:txBody>
            <a:bodyPr wrap="square" lIns="0" tIns="180000" rIns="0" bIns="180000" rtlCol="0" anchor="ctr">
              <a:noAutofit/>
            </a:bodyPr>
            <a:lstStyle/>
            <a:p>
              <a:pPr marL="800100" lvl="2" indent="-338138"/>
              <a:r>
                <a:rPr lang="en-US" altLang="en-US" sz="1800"/>
                <a:t>Trying to time the market</a:t>
              </a:r>
            </a:p>
          </p:txBody>
        </p:sp>
      </p:grpSp>
      <p:grpSp>
        <p:nvGrpSpPr>
          <p:cNvPr id="30" name="Group 29">
            <a:extLst>
              <a:ext uri="{FF2B5EF4-FFF2-40B4-BE49-F238E27FC236}">
                <a16:creationId xmlns:a16="http://schemas.microsoft.com/office/drawing/2014/main" xmlns="" id="{DE5E9FAB-33D8-4552-B019-DEFF42A736DC}"/>
              </a:ext>
            </a:extLst>
          </p:cNvPr>
          <p:cNvGrpSpPr/>
          <p:nvPr/>
        </p:nvGrpSpPr>
        <p:grpSpPr>
          <a:xfrm>
            <a:off x="4999659" y="2670544"/>
            <a:ext cx="526647" cy="526647"/>
            <a:chOff x="4702321" y="2002075"/>
            <a:chExt cx="526647" cy="526647"/>
          </a:xfrm>
        </p:grpSpPr>
        <p:sp>
          <p:nvSpPr>
            <p:cNvPr id="31" name="Oval 30">
              <a:extLst>
                <a:ext uri="{FF2B5EF4-FFF2-40B4-BE49-F238E27FC236}">
                  <a16:creationId xmlns:a16="http://schemas.microsoft.com/office/drawing/2014/main" xmlns="" id="{15478639-87C6-48D3-A139-F140B0656280}"/>
                </a:ext>
              </a:extLst>
            </p:cNvPr>
            <p:cNvSpPr/>
            <p:nvPr/>
          </p:nvSpPr>
          <p:spPr>
            <a:xfrm>
              <a:off x="4702321" y="2002075"/>
              <a:ext cx="526647" cy="526647"/>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err="1"/>
            </a:p>
          </p:txBody>
        </p:sp>
        <p:grpSp>
          <p:nvGrpSpPr>
            <p:cNvPr id="32" name="Group 31">
              <a:extLst>
                <a:ext uri="{FF2B5EF4-FFF2-40B4-BE49-F238E27FC236}">
                  <a16:creationId xmlns:a16="http://schemas.microsoft.com/office/drawing/2014/main" xmlns="" id="{79823AFB-E9F3-497F-9A26-763A21802B43}"/>
                </a:ext>
              </a:extLst>
            </p:cNvPr>
            <p:cNvGrpSpPr/>
            <p:nvPr/>
          </p:nvGrpSpPr>
          <p:grpSpPr>
            <a:xfrm>
              <a:off x="4821605" y="2095233"/>
              <a:ext cx="288078" cy="288078"/>
              <a:chOff x="7373938" y="9837738"/>
              <a:chExt cx="188913" cy="188913"/>
            </a:xfrm>
          </p:grpSpPr>
          <p:sp>
            <p:nvSpPr>
              <p:cNvPr id="33" name="Line 134">
                <a:extLst>
                  <a:ext uri="{FF2B5EF4-FFF2-40B4-BE49-F238E27FC236}">
                    <a16:creationId xmlns:a16="http://schemas.microsoft.com/office/drawing/2014/main" xmlns="" id="{69A5AD14-97F4-4AFA-9546-CA706E1F42FE}"/>
                  </a:ext>
                </a:extLst>
              </p:cNvPr>
              <p:cNvSpPr>
                <a:spLocks noChangeShapeType="1"/>
              </p:cNvSpPr>
              <p:nvPr/>
            </p:nvSpPr>
            <p:spPr bwMode="auto">
              <a:xfrm flipV="1">
                <a:off x="7467601" y="9904413"/>
                <a:ext cx="0" cy="65088"/>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1"/>
              </a:p>
            </p:txBody>
          </p:sp>
          <p:sp>
            <p:nvSpPr>
              <p:cNvPr id="34" name="Freeform 135">
                <a:extLst>
                  <a:ext uri="{FF2B5EF4-FFF2-40B4-BE49-F238E27FC236}">
                    <a16:creationId xmlns:a16="http://schemas.microsoft.com/office/drawing/2014/main" xmlns="" id="{8BCC315A-F8E7-4E99-B9BE-AAF211753E3B}"/>
                  </a:ext>
                </a:extLst>
              </p:cNvPr>
              <p:cNvSpPr>
                <a:spLocks/>
              </p:cNvSpPr>
              <p:nvPr/>
            </p:nvSpPr>
            <p:spPr bwMode="auto">
              <a:xfrm>
                <a:off x="7373938" y="9837738"/>
                <a:ext cx="188913" cy="188913"/>
              </a:xfrm>
              <a:custGeom>
                <a:avLst/>
                <a:gdLst>
                  <a:gd name="T0" fmla="*/ 119 w 119"/>
                  <a:gd name="T1" fmla="*/ 119 h 119"/>
                  <a:gd name="T2" fmla="*/ 0 w 119"/>
                  <a:gd name="T3" fmla="*/ 119 h 119"/>
                  <a:gd name="T4" fmla="*/ 59 w 119"/>
                  <a:gd name="T5" fmla="*/ 0 h 119"/>
                  <a:gd name="T6" fmla="*/ 119 w 119"/>
                  <a:gd name="T7" fmla="*/ 119 h 119"/>
                </a:gdLst>
                <a:ahLst/>
                <a:cxnLst>
                  <a:cxn ang="0">
                    <a:pos x="T0" y="T1"/>
                  </a:cxn>
                  <a:cxn ang="0">
                    <a:pos x="T2" y="T3"/>
                  </a:cxn>
                  <a:cxn ang="0">
                    <a:pos x="T4" y="T5"/>
                  </a:cxn>
                  <a:cxn ang="0">
                    <a:pos x="T6" y="T7"/>
                  </a:cxn>
                </a:cxnLst>
                <a:rect l="0" t="0" r="r" b="b"/>
                <a:pathLst>
                  <a:path w="119" h="119">
                    <a:moveTo>
                      <a:pt x="119" y="119"/>
                    </a:moveTo>
                    <a:lnTo>
                      <a:pt x="0" y="119"/>
                    </a:lnTo>
                    <a:lnTo>
                      <a:pt x="59" y="0"/>
                    </a:lnTo>
                    <a:lnTo>
                      <a:pt x="119" y="119"/>
                    </a:ln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51"/>
              </a:p>
            </p:txBody>
          </p:sp>
          <p:sp>
            <p:nvSpPr>
              <p:cNvPr id="35" name="Freeform 136">
                <a:extLst>
                  <a:ext uri="{FF2B5EF4-FFF2-40B4-BE49-F238E27FC236}">
                    <a16:creationId xmlns:a16="http://schemas.microsoft.com/office/drawing/2014/main" xmlns="" id="{5BDF45F3-F5B5-42F2-97BF-E6FF778B1ED8}"/>
                  </a:ext>
                </a:extLst>
              </p:cNvPr>
              <p:cNvSpPr>
                <a:spLocks/>
              </p:cNvSpPr>
              <p:nvPr/>
            </p:nvSpPr>
            <p:spPr bwMode="auto">
              <a:xfrm>
                <a:off x="7464426" y="9993313"/>
                <a:ext cx="7938" cy="7938"/>
              </a:xfrm>
              <a:custGeom>
                <a:avLst/>
                <a:gdLst>
                  <a:gd name="T0" fmla="*/ 4 w 4"/>
                  <a:gd name="T1" fmla="*/ 2 h 4"/>
                  <a:gd name="T2" fmla="*/ 2 w 4"/>
                  <a:gd name="T3" fmla="*/ 4 h 4"/>
                  <a:gd name="T4" fmla="*/ 2 w 4"/>
                  <a:gd name="T5" fmla="*/ 4 h 4"/>
                  <a:gd name="T6" fmla="*/ 0 w 4"/>
                  <a:gd name="T7" fmla="*/ 2 h 4"/>
                  <a:gd name="T8" fmla="*/ 0 w 4"/>
                  <a:gd name="T9" fmla="*/ 2 h 4"/>
                  <a:gd name="T10" fmla="*/ 2 w 4"/>
                  <a:gd name="T11" fmla="*/ 0 h 4"/>
                  <a:gd name="T12" fmla="*/ 2 w 4"/>
                  <a:gd name="T13" fmla="*/ 0 h 4"/>
                  <a:gd name="T14" fmla="*/ 4 w 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2"/>
                    </a:moveTo>
                    <a:cubicBezTo>
                      <a:pt x="4" y="3"/>
                      <a:pt x="3" y="4"/>
                      <a:pt x="2" y="4"/>
                    </a:cubicBezTo>
                    <a:cubicBezTo>
                      <a:pt x="2" y="4"/>
                      <a:pt x="2" y="4"/>
                      <a:pt x="2" y="4"/>
                    </a:cubicBezTo>
                    <a:cubicBezTo>
                      <a:pt x="1" y="4"/>
                      <a:pt x="0" y="3"/>
                      <a:pt x="0" y="2"/>
                    </a:cubicBezTo>
                    <a:cubicBezTo>
                      <a:pt x="0" y="2"/>
                      <a:pt x="0" y="2"/>
                      <a:pt x="0" y="2"/>
                    </a:cubicBezTo>
                    <a:cubicBezTo>
                      <a:pt x="0" y="1"/>
                      <a:pt x="1" y="0"/>
                      <a:pt x="2" y="0"/>
                    </a:cubicBezTo>
                    <a:cubicBezTo>
                      <a:pt x="2" y="0"/>
                      <a:pt x="2" y="0"/>
                      <a:pt x="2" y="0"/>
                    </a:cubicBezTo>
                    <a:cubicBezTo>
                      <a:pt x="3" y="0"/>
                      <a:pt x="4" y="1"/>
                      <a:pt x="4" y="2"/>
                    </a:cubicBezTo>
                    <a:close/>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51"/>
              </a:p>
            </p:txBody>
          </p:sp>
        </p:grpSp>
      </p:grpSp>
      <p:grpSp>
        <p:nvGrpSpPr>
          <p:cNvPr id="67" name="Group 66">
            <a:extLst>
              <a:ext uri="{FF2B5EF4-FFF2-40B4-BE49-F238E27FC236}">
                <a16:creationId xmlns:a16="http://schemas.microsoft.com/office/drawing/2014/main" xmlns="" id="{DB9030FC-7EE6-495B-B240-99F9EDE36A7C}"/>
              </a:ext>
            </a:extLst>
          </p:cNvPr>
          <p:cNvGrpSpPr/>
          <p:nvPr/>
        </p:nvGrpSpPr>
        <p:grpSpPr>
          <a:xfrm>
            <a:off x="5169340" y="3396389"/>
            <a:ext cx="8212180" cy="696077"/>
            <a:chOff x="5169340" y="3396389"/>
            <a:chExt cx="8212180" cy="696077"/>
          </a:xfrm>
        </p:grpSpPr>
        <p:sp>
          <p:nvSpPr>
            <p:cNvPr id="10" name="Rectangle: Rounded Corners 9">
              <a:extLst>
                <a:ext uri="{FF2B5EF4-FFF2-40B4-BE49-F238E27FC236}">
                  <a16:creationId xmlns:a16="http://schemas.microsoft.com/office/drawing/2014/main" xmlns="" id="{3D5215E0-BA29-4646-8921-AE85D9A342C6}"/>
                </a:ext>
              </a:extLst>
            </p:cNvPr>
            <p:cNvSpPr/>
            <p:nvPr/>
          </p:nvSpPr>
          <p:spPr>
            <a:xfrm>
              <a:off x="5169340" y="3396389"/>
              <a:ext cx="8212180" cy="69607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509798E7-6B6E-4DC8-ADAA-53F5CB2FD271}"/>
                </a:ext>
              </a:extLst>
            </p:cNvPr>
            <p:cNvSpPr/>
            <p:nvPr/>
          </p:nvSpPr>
          <p:spPr>
            <a:xfrm>
              <a:off x="5494524" y="3459962"/>
              <a:ext cx="6241283" cy="568930"/>
            </a:xfrm>
            <a:prstGeom prst="rect">
              <a:avLst/>
            </a:prstGeom>
            <a:noFill/>
          </p:spPr>
          <p:txBody>
            <a:bodyPr wrap="square" lIns="0" tIns="180000" rIns="0" bIns="180000" rtlCol="0" anchor="ctr">
              <a:noAutofit/>
            </a:bodyPr>
            <a:lstStyle/>
            <a:p>
              <a:pPr marL="800100" lvl="2" indent="-338138"/>
              <a:r>
                <a:rPr lang="en-US" altLang="en-US" sz="1800"/>
                <a:t>Avoiding the market</a:t>
              </a:r>
            </a:p>
          </p:txBody>
        </p:sp>
      </p:grpSp>
      <p:grpSp>
        <p:nvGrpSpPr>
          <p:cNvPr id="40" name="Group 39">
            <a:extLst>
              <a:ext uri="{FF2B5EF4-FFF2-40B4-BE49-F238E27FC236}">
                <a16:creationId xmlns:a16="http://schemas.microsoft.com/office/drawing/2014/main" xmlns="" id="{985CB2F1-06FB-4106-A61D-9D76DE0CF8A3}"/>
              </a:ext>
            </a:extLst>
          </p:cNvPr>
          <p:cNvGrpSpPr/>
          <p:nvPr/>
        </p:nvGrpSpPr>
        <p:grpSpPr>
          <a:xfrm>
            <a:off x="5250035" y="3487798"/>
            <a:ext cx="526647" cy="526647"/>
            <a:chOff x="4702321" y="2002075"/>
            <a:chExt cx="526647" cy="526647"/>
          </a:xfrm>
        </p:grpSpPr>
        <p:sp>
          <p:nvSpPr>
            <p:cNvPr id="41" name="Oval 40">
              <a:extLst>
                <a:ext uri="{FF2B5EF4-FFF2-40B4-BE49-F238E27FC236}">
                  <a16:creationId xmlns:a16="http://schemas.microsoft.com/office/drawing/2014/main" xmlns="" id="{72C3B6E3-EC76-4C35-968A-2E8C4DFABEB5}"/>
                </a:ext>
              </a:extLst>
            </p:cNvPr>
            <p:cNvSpPr/>
            <p:nvPr/>
          </p:nvSpPr>
          <p:spPr>
            <a:xfrm>
              <a:off x="4702321" y="2002075"/>
              <a:ext cx="526647" cy="526647"/>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err="1"/>
            </a:p>
          </p:txBody>
        </p:sp>
        <p:grpSp>
          <p:nvGrpSpPr>
            <p:cNvPr id="42" name="Group 41">
              <a:extLst>
                <a:ext uri="{FF2B5EF4-FFF2-40B4-BE49-F238E27FC236}">
                  <a16:creationId xmlns:a16="http://schemas.microsoft.com/office/drawing/2014/main" xmlns="" id="{3C1F36C9-CEA1-4C9F-8AB5-350CF30F5E44}"/>
                </a:ext>
              </a:extLst>
            </p:cNvPr>
            <p:cNvGrpSpPr/>
            <p:nvPr/>
          </p:nvGrpSpPr>
          <p:grpSpPr>
            <a:xfrm>
              <a:off x="4821605" y="2095233"/>
              <a:ext cx="288078" cy="288078"/>
              <a:chOff x="7373938" y="9837738"/>
              <a:chExt cx="188913" cy="188913"/>
            </a:xfrm>
          </p:grpSpPr>
          <p:sp>
            <p:nvSpPr>
              <p:cNvPr id="43" name="Line 134">
                <a:extLst>
                  <a:ext uri="{FF2B5EF4-FFF2-40B4-BE49-F238E27FC236}">
                    <a16:creationId xmlns:a16="http://schemas.microsoft.com/office/drawing/2014/main" xmlns="" id="{D4B10AAC-EDE4-47C3-81F4-EF73EDCFC6DC}"/>
                  </a:ext>
                </a:extLst>
              </p:cNvPr>
              <p:cNvSpPr>
                <a:spLocks noChangeShapeType="1"/>
              </p:cNvSpPr>
              <p:nvPr/>
            </p:nvSpPr>
            <p:spPr bwMode="auto">
              <a:xfrm flipV="1">
                <a:off x="7467601" y="9904413"/>
                <a:ext cx="0" cy="65088"/>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1"/>
              </a:p>
            </p:txBody>
          </p:sp>
          <p:sp>
            <p:nvSpPr>
              <p:cNvPr id="44" name="Freeform 135">
                <a:extLst>
                  <a:ext uri="{FF2B5EF4-FFF2-40B4-BE49-F238E27FC236}">
                    <a16:creationId xmlns:a16="http://schemas.microsoft.com/office/drawing/2014/main" xmlns="" id="{7BA23988-A24F-48EA-8DCE-43BED7B6C281}"/>
                  </a:ext>
                </a:extLst>
              </p:cNvPr>
              <p:cNvSpPr>
                <a:spLocks/>
              </p:cNvSpPr>
              <p:nvPr/>
            </p:nvSpPr>
            <p:spPr bwMode="auto">
              <a:xfrm>
                <a:off x="7373938" y="9837738"/>
                <a:ext cx="188913" cy="188913"/>
              </a:xfrm>
              <a:custGeom>
                <a:avLst/>
                <a:gdLst>
                  <a:gd name="T0" fmla="*/ 119 w 119"/>
                  <a:gd name="T1" fmla="*/ 119 h 119"/>
                  <a:gd name="T2" fmla="*/ 0 w 119"/>
                  <a:gd name="T3" fmla="*/ 119 h 119"/>
                  <a:gd name="T4" fmla="*/ 59 w 119"/>
                  <a:gd name="T5" fmla="*/ 0 h 119"/>
                  <a:gd name="T6" fmla="*/ 119 w 119"/>
                  <a:gd name="T7" fmla="*/ 119 h 119"/>
                </a:gdLst>
                <a:ahLst/>
                <a:cxnLst>
                  <a:cxn ang="0">
                    <a:pos x="T0" y="T1"/>
                  </a:cxn>
                  <a:cxn ang="0">
                    <a:pos x="T2" y="T3"/>
                  </a:cxn>
                  <a:cxn ang="0">
                    <a:pos x="T4" y="T5"/>
                  </a:cxn>
                  <a:cxn ang="0">
                    <a:pos x="T6" y="T7"/>
                  </a:cxn>
                </a:cxnLst>
                <a:rect l="0" t="0" r="r" b="b"/>
                <a:pathLst>
                  <a:path w="119" h="119">
                    <a:moveTo>
                      <a:pt x="119" y="119"/>
                    </a:moveTo>
                    <a:lnTo>
                      <a:pt x="0" y="119"/>
                    </a:lnTo>
                    <a:lnTo>
                      <a:pt x="59" y="0"/>
                    </a:lnTo>
                    <a:lnTo>
                      <a:pt x="119" y="119"/>
                    </a:ln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51"/>
              </a:p>
            </p:txBody>
          </p:sp>
          <p:sp>
            <p:nvSpPr>
              <p:cNvPr id="45" name="Freeform 136">
                <a:extLst>
                  <a:ext uri="{FF2B5EF4-FFF2-40B4-BE49-F238E27FC236}">
                    <a16:creationId xmlns:a16="http://schemas.microsoft.com/office/drawing/2014/main" xmlns="" id="{65E94B3F-DC38-41DD-973B-E40726343563}"/>
                  </a:ext>
                </a:extLst>
              </p:cNvPr>
              <p:cNvSpPr>
                <a:spLocks/>
              </p:cNvSpPr>
              <p:nvPr/>
            </p:nvSpPr>
            <p:spPr bwMode="auto">
              <a:xfrm>
                <a:off x="7464426" y="9993313"/>
                <a:ext cx="7938" cy="7938"/>
              </a:xfrm>
              <a:custGeom>
                <a:avLst/>
                <a:gdLst>
                  <a:gd name="T0" fmla="*/ 4 w 4"/>
                  <a:gd name="T1" fmla="*/ 2 h 4"/>
                  <a:gd name="T2" fmla="*/ 2 w 4"/>
                  <a:gd name="T3" fmla="*/ 4 h 4"/>
                  <a:gd name="T4" fmla="*/ 2 w 4"/>
                  <a:gd name="T5" fmla="*/ 4 h 4"/>
                  <a:gd name="T6" fmla="*/ 0 w 4"/>
                  <a:gd name="T7" fmla="*/ 2 h 4"/>
                  <a:gd name="T8" fmla="*/ 0 w 4"/>
                  <a:gd name="T9" fmla="*/ 2 h 4"/>
                  <a:gd name="T10" fmla="*/ 2 w 4"/>
                  <a:gd name="T11" fmla="*/ 0 h 4"/>
                  <a:gd name="T12" fmla="*/ 2 w 4"/>
                  <a:gd name="T13" fmla="*/ 0 h 4"/>
                  <a:gd name="T14" fmla="*/ 4 w 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2"/>
                    </a:moveTo>
                    <a:cubicBezTo>
                      <a:pt x="4" y="3"/>
                      <a:pt x="3" y="4"/>
                      <a:pt x="2" y="4"/>
                    </a:cubicBezTo>
                    <a:cubicBezTo>
                      <a:pt x="2" y="4"/>
                      <a:pt x="2" y="4"/>
                      <a:pt x="2" y="4"/>
                    </a:cubicBezTo>
                    <a:cubicBezTo>
                      <a:pt x="1" y="4"/>
                      <a:pt x="0" y="3"/>
                      <a:pt x="0" y="2"/>
                    </a:cubicBezTo>
                    <a:cubicBezTo>
                      <a:pt x="0" y="2"/>
                      <a:pt x="0" y="2"/>
                      <a:pt x="0" y="2"/>
                    </a:cubicBezTo>
                    <a:cubicBezTo>
                      <a:pt x="0" y="1"/>
                      <a:pt x="1" y="0"/>
                      <a:pt x="2" y="0"/>
                    </a:cubicBezTo>
                    <a:cubicBezTo>
                      <a:pt x="2" y="0"/>
                      <a:pt x="2" y="0"/>
                      <a:pt x="2" y="0"/>
                    </a:cubicBezTo>
                    <a:cubicBezTo>
                      <a:pt x="3" y="0"/>
                      <a:pt x="4" y="1"/>
                      <a:pt x="4" y="2"/>
                    </a:cubicBezTo>
                    <a:close/>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51"/>
              </a:p>
            </p:txBody>
          </p:sp>
        </p:grpSp>
      </p:grpSp>
      <p:grpSp>
        <p:nvGrpSpPr>
          <p:cNvPr id="68" name="Group 67">
            <a:extLst>
              <a:ext uri="{FF2B5EF4-FFF2-40B4-BE49-F238E27FC236}">
                <a16:creationId xmlns:a16="http://schemas.microsoft.com/office/drawing/2014/main" xmlns="" id="{8B486009-67D2-44AE-A9D7-962997F40322}"/>
              </a:ext>
            </a:extLst>
          </p:cNvPr>
          <p:cNvGrpSpPr/>
          <p:nvPr/>
        </p:nvGrpSpPr>
        <p:grpSpPr>
          <a:xfrm>
            <a:off x="5431863" y="4206949"/>
            <a:ext cx="8212180" cy="696077"/>
            <a:chOff x="5431863" y="4206949"/>
            <a:chExt cx="8212180" cy="696077"/>
          </a:xfrm>
        </p:grpSpPr>
        <p:sp>
          <p:nvSpPr>
            <p:cNvPr id="11" name="Rectangle: Rounded Corners 10">
              <a:extLst>
                <a:ext uri="{FF2B5EF4-FFF2-40B4-BE49-F238E27FC236}">
                  <a16:creationId xmlns:a16="http://schemas.microsoft.com/office/drawing/2014/main" xmlns="" id="{44E98B6B-472E-4DBC-8839-23A29D5AC22B}"/>
                </a:ext>
              </a:extLst>
            </p:cNvPr>
            <p:cNvSpPr/>
            <p:nvPr/>
          </p:nvSpPr>
          <p:spPr>
            <a:xfrm>
              <a:off x="5431863" y="4206949"/>
              <a:ext cx="8212180" cy="69607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047B5A11-A846-4AC7-9179-B2B356C7011A}"/>
                </a:ext>
              </a:extLst>
            </p:cNvPr>
            <p:cNvSpPr/>
            <p:nvPr/>
          </p:nvSpPr>
          <p:spPr>
            <a:xfrm>
              <a:off x="5833876" y="4270522"/>
              <a:ext cx="6241283" cy="568930"/>
            </a:xfrm>
            <a:prstGeom prst="rect">
              <a:avLst/>
            </a:prstGeom>
            <a:noFill/>
          </p:spPr>
          <p:txBody>
            <a:bodyPr wrap="square" lIns="0" tIns="180000" rIns="0" bIns="180000" rtlCol="0" anchor="ctr">
              <a:noAutofit/>
            </a:bodyPr>
            <a:lstStyle/>
            <a:p>
              <a:pPr marL="800100" lvl="2" indent="-338138"/>
              <a:r>
                <a:rPr lang="en-US" altLang="en-US" sz="1800"/>
                <a:t>Investing without sufficient research and understanding</a:t>
              </a:r>
            </a:p>
          </p:txBody>
        </p:sp>
      </p:grpSp>
      <p:grpSp>
        <p:nvGrpSpPr>
          <p:cNvPr id="46" name="Group 45">
            <a:extLst>
              <a:ext uri="{FF2B5EF4-FFF2-40B4-BE49-F238E27FC236}">
                <a16:creationId xmlns:a16="http://schemas.microsoft.com/office/drawing/2014/main" xmlns="" id="{551D9D44-0B0A-4651-B1D8-2B7E777656C6}"/>
              </a:ext>
            </a:extLst>
          </p:cNvPr>
          <p:cNvGrpSpPr/>
          <p:nvPr/>
        </p:nvGrpSpPr>
        <p:grpSpPr>
          <a:xfrm>
            <a:off x="5514950" y="4291664"/>
            <a:ext cx="526647" cy="526647"/>
            <a:chOff x="4702321" y="2002075"/>
            <a:chExt cx="526647" cy="526647"/>
          </a:xfrm>
        </p:grpSpPr>
        <p:sp>
          <p:nvSpPr>
            <p:cNvPr id="47" name="Oval 46">
              <a:extLst>
                <a:ext uri="{FF2B5EF4-FFF2-40B4-BE49-F238E27FC236}">
                  <a16:creationId xmlns:a16="http://schemas.microsoft.com/office/drawing/2014/main" xmlns="" id="{60D38AC7-D8D5-4325-90A7-B107885E38F0}"/>
                </a:ext>
              </a:extLst>
            </p:cNvPr>
            <p:cNvSpPr/>
            <p:nvPr/>
          </p:nvSpPr>
          <p:spPr>
            <a:xfrm>
              <a:off x="4702321" y="2002075"/>
              <a:ext cx="526647" cy="526647"/>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err="1"/>
            </a:p>
          </p:txBody>
        </p:sp>
        <p:grpSp>
          <p:nvGrpSpPr>
            <p:cNvPr id="48" name="Group 47">
              <a:extLst>
                <a:ext uri="{FF2B5EF4-FFF2-40B4-BE49-F238E27FC236}">
                  <a16:creationId xmlns:a16="http://schemas.microsoft.com/office/drawing/2014/main" xmlns="" id="{8D43893D-C4AE-4310-A3A7-C8E6FA3F9C88}"/>
                </a:ext>
              </a:extLst>
            </p:cNvPr>
            <p:cNvGrpSpPr/>
            <p:nvPr/>
          </p:nvGrpSpPr>
          <p:grpSpPr>
            <a:xfrm>
              <a:off x="4821605" y="2095233"/>
              <a:ext cx="288078" cy="288078"/>
              <a:chOff x="7373938" y="9837738"/>
              <a:chExt cx="188913" cy="188913"/>
            </a:xfrm>
          </p:grpSpPr>
          <p:sp>
            <p:nvSpPr>
              <p:cNvPr id="49" name="Line 134">
                <a:extLst>
                  <a:ext uri="{FF2B5EF4-FFF2-40B4-BE49-F238E27FC236}">
                    <a16:creationId xmlns:a16="http://schemas.microsoft.com/office/drawing/2014/main" xmlns="" id="{AFBEDB2B-F6F5-4975-8D1D-7A688F9D8BC7}"/>
                  </a:ext>
                </a:extLst>
              </p:cNvPr>
              <p:cNvSpPr>
                <a:spLocks noChangeShapeType="1"/>
              </p:cNvSpPr>
              <p:nvPr/>
            </p:nvSpPr>
            <p:spPr bwMode="auto">
              <a:xfrm flipV="1">
                <a:off x="7467601" y="9904413"/>
                <a:ext cx="0" cy="65088"/>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1"/>
              </a:p>
            </p:txBody>
          </p:sp>
          <p:sp>
            <p:nvSpPr>
              <p:cNvPr id="50" name="Freeform 135">
                <a:extLst>
                  <a:ext uri="{FF2B5EF4-FFF2-40B4-BE49-F238E27FC236}">
                    <a16:creationId xmlns:a16="http://schemas.microsoft.com/office/drawing/2014/main" xmlns="" id="{B710006C-FB3D-468D-9D46-7F265D6B5DAC}"/>
                  </a:ext>
                </a:extLst>
              </p:cNvPr>
              <p:cNvSpPr>
                <a:spLocks/>
              </p:cNvSpPr>
              <p:nvPr/>
            </p:nvSpPr>
            <p:spPr bwMode="auto">
              <a:xfrm>
                <a:off x="7373938" y="9837738"/>
                <a:ext cx="188913" cy="188913"/>
              </a:xfrm>
              <a:custGeom>
                <a:avLst/>
                <a:gdLst>
                  <a:gd name="T0" fmla="*/ 119 w 119"/>
                  <a:gd name="T1" fmla="*/ 119 h 119"/>
                  <a:gd name="T2" fmla="*/ 0 w 119"/>
                  <a:gd name="T3" fmla="*/ 119 h 119"/>
                  <a:gd name="T4" fmla="*/ 59 w 119"/>
                  <a:gd name="T5" fmla="*/ 0 h 119"/>
                  <a:gd name="T6" fmla="*/ 119 w 119"/>
                  <a:gd name="T7" fmla="*/ 119 h 119"/>
                </a:gdLst>
                <a:ahLst/>
                <a:cxnLst>
                  <a:cxn ang="0">
                    <a:pos x="T0" y="T1"/>
                  </a:cxn>
                  <a:cxn ang="0">
                    <a:pos x="T2" y="T3"/>
                  </a:cxn>
                  <a:cxn ang="0">
                    <a:pos x="T4" y="T5"/>
                  </a:cxn>
                  <a:cxn ang="0">
                    <a:pos x="T6" y="T7"/>
                  </a:cxn>
                </a:cxnLst>
                <a:rect l="0" t="0" r="r" b="b"/>
                <a:pathLst>
                  <a:path w="119" h="119">
                    <a:moveTo>
                      <a:pt x="119" y="119"/>
                    </a:moveTo>
                    <a:lnTo>
                      <a:pt x="0" y="119"/>
                    </a:lnTo>
                    <a:lnTo>
                      <a:pt x="59" y="0"/>
                    </a:lnTo>
                    <a:lnTo>
                      <a:pt x="119" y="119"/>
                    </a:ln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51"/>
              </a:p>
            </p:txBody>
          </p:sp>
          <p:sp>
            <p:nvSpPr>
              <p:cNvPr id="51" name="Freeform 136">
                <a:extLst>
                  <a:ext uri="{FF2B5EF4-FFF2-40B4-BE49-F238E27FC236}">
                    <a16:creationId xmlns:a16="http://schemas.microsoft.com/office/drawing/2014/main" xmlns="" id="{0B889208-6DA8-4BC3-AD22-B85DF088FA5A}"/>
                  </a:ext>
                </a:extLst>
              </p:cNvPr>
              <p:cNvSpPr>
                <a:spLocks/>
              </p:cNvSpPr>
              <p:nvPr/>
            </p:nvSpPr>
            <p:spPr bwMode="auto">
              <a:xfrm>
                <a:off x="7464426" y="9993313"/>
                <a:ext cx="7938" cy="7938"/>
              </a:xfrm>
              <a:custGeom>
                <a:avLst/>
                <a:gdLst>
                  <a:gd name="T0" fmla="*/ 4 w 4"/>
                  <a:gd name="T1" fmla="*/ 2 h 4"/>
                  <a:gd name="T2" fmla="*/ 2 w 4"/>
                  <a:gd name="T3" fmla="*/ 4 h 4"/>
                  <a:gd name="T4" fmla="*/ 2 w 4"/>
                  <a:gd name="T5" fmla="*/ 4 h 4"/>
                  <a:gd name="T6" fmla="*/ 0 w 4"/>
                  <a:gd name="T7" fmla="*/ 2 h 4"/>
                  <a:gd name="T8" fmla="*/ 0 w 4"/>
                  <a:gd name="T9" fmla="*/ 2 h 4"/>
                  <a:gd name="T10" fmla="*/ 2 w 4"/>
                  <a:gd name="T11" fmla="*/ 0 h 4"/>
                  <a:gd name="T12" fmla="*/ 2 w 4"/>
                  <a:gd name="T13" fmla="*/ 0 h 4"/>
                  <a:gd name="T14" fmla="*/ 4 w 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2"/>
                    </a:moveTo>
                    <a:cubicBezTo>
                      <a:pt x="4" y="3"/>
                      <a:pt x="3" y="4"/>
                      <a:pt x="2" y="4"/>
                    </a:cubicBezTo>
                    <a:cubicBezTo>
                      <a:pt x="2" y="4"/>
                      <a:pt x="2" y="4"/>
                      <a:pt x="2" y="4"/>
                    </a:cubicBezTo>
                    <a:cubicBezTo>
                      <a:pt x="1" y="4"/>
                      <a:pt x="0" y="3"/>
                      <a:pt x="0" y="2"/>
                    </a:cubicBezTo>
                    <a:cubicBezTo>
                      <a:pt x="0" y="2"/>
                      <a:pt x="0" y="2"/>
                      <a:pt x="0" y="2"/>
                    </a:cubicBezTo>
                    <a:cubicBezTo>
                      <a:pt x="0" y="1"/>
                      <a:pt x="1" y="0"/>
                      <a:pt x="2" y="0"/>
                    </a:cubicBezTo>
                    <a:cubicBezTo>
                      <a:pt x="2" y="0"/>
                      <a:pt x="2" y="0"/>
                      <a:pt x="2" y="0"/>
                    </a:cubicBezTo>
                    <a:cubicBezTo>
                      <a:pt x="3" y="0"/>
                      <a:pt x="4" y="1"/>
                      <a:pt x="4" y="2"/>
                    </a:cubicBezTo>
                    <a:close/>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51"/>
              </a:p>
            </p:txBody>
          </p:sp>
        </p:grpSp>
      </p:grpSp>
      <p:grpSp>
        <p:nvGrpSpPr>
          <p:cNvPr id="69" name="Group 68">
            <a:extLst>
              <a:ext uri="{FF2B5EF4-FFF2-40B4-BE49-F238E27FC236}">
                <a16:creationId xmlns:a16="http://schemas.microsoft.com/office/drawing/2014/main" xmlns="" id="{37F6A11F-4C1D-49F3-83CE-2F0473522563}"/>
              </a:ext>
            </a:extLst>
          </p:cNvPr>
          <p:cNvGrpSpPr/>
          <p:nvPr/>
        </p:nvGrpSpPr>
        <p:grpSpPr>
          <a:xfrm>
            <a:off x="5724026" y="5010817"/>
            <a:ext cx="8212180" cy="696077"/>
            <a:chOff x="5724026" y="5010817"/>
            <a:chExt cx="8212180" cy="696077"/>
          </a:xfrm>
        </p:grpSpPr>
        <p:sp>
          <p:nvSpPr>
            <p:cNvPr id="12" name="Rectangle: Rounded Corners 11">
              <a:extLst>
                <a:ext uri="{FF2B5EF4-FFF2-40B4-BE49-F238E27FC236}">
                  <a16:creationId xmlns:a16="http://schemas.microsoft.com/office/drawing/2014/main" xmlns="" id="{68AC9603-CC4A-4DFF-AD86-3AB393F0FB9D}"/>
                </a:ext>
              </a:extLst>
            </p:cNvPr>
            <p:cNvSpPr/>
            <p:nvPr/>
          </p:nvSpPr>
          <p:spPr>
            <a:xfrm>
              <a:off x="5724026" y="5010817"/>
              <a:ext cx="8212180" cy="69607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F54EBFFA-A7E0-4DC2-8C7B-B9A4F6703D23}"/>
                </a:ext>
              </a:extLst>
            </p:cNvPr>
            <p:cNvSpPr/>
            <p:nvPr/>
          </p:nvSpPr>
          <p:spPr>
            <a:xfrm>
              <a:off x="6099780" y="5074390"/>
              <a:ext cx="6241283" cy="568930"/>
            </a:xfrm>
            <a:prstGeom prst="rect">
              <a:avLst/>
            </a:prstGeom>
            <a:noFill/>
          </p:spPr>
          <p:txBody>
            <a:bodyPr wrap="square" lIns="0" tIns="180000" rIns="0" bIns="180000" rtlCol="0" anchor="ctr">
              <a:noAutofit/>
            </a:bodyPr>
            <a:lstStyle/>
            <a:p>
              <a:pPr marL="800100" lvl="2" indent="-338138"/>
              <a:r>
                <a:rPr lang="en-US" altLang="en-US" sz="1800"/>
                <a:t>Viewing investing as a one-time task</a:t>
              </a:r>
            </a:p>
          </p:txBody>
        </p:sp>
      </p:grpSp>
      <p:grpSp>
        <p:nvGrpSpPr>
          <p:cNvPr id="52" name="Group 51">
            <a:extLst>
              <a:ext uri="{FF2B5EF4-FFF2-40B4-BE49-F238E27FC236}">
                <a16:creationId xmlns:a16="http://schemas.microsoft.com/office/drawing/2014/main" xmlns="" id="{B5DAFF82-5346-4A68-8B16-419FD5695770}"/>
              </a:ext>
            </a:extLst>
          </p:cNvPr>
          <p:cNvGrpSpPr/>
          <p:nvPr/>
        </p:nvGrpSpPr>
        <p:grpSpPr>
          <a:xfrm>
            <a:off x="5820469" y="5095532"/>
            <a:ext cx="526647" cy="526647"/>
            <a:chOff x="4702321" y="2002075"/>
            <a:chExt cx="526647" cy="526647"/>
          </a:xfrm>
        </p:grpSpPr>
        <p:sp>
          <p:nvSpPr>
            <p:cNvPr id="53" name="Oval 52">
              <a:extLst>
                <a:ext uri="{FF2B5EF4-FFF2-40B4-BE49-F238E27FC236}">
                  <a16:creationId xmlns:a16="http://schemas.microsoft.com/office/drawing/2014/main" xmlns="" id="{D3C2094D-5A86-43F9-A06B-63009B6B4196}"/>
                </a:ext>
              </a:extLst>
            </p:cNvPr>
            <p:cNvSpPr/>
            <p:nvPr/>
          </p:nvSpPr>
          <p:spPr>
            <a:xfrm>
              <a:off x="4702321" y="2002075"/>
              <a:ext cx="526647" cy="526647"/>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err="1"/>
            </a:p>
          </p:txBody>
        </p:sp>
        <p:grpSp>
          <p:nvGrpSpPr>
            <p:cNvPr id="54" name="Group 53">
              <a:extLst>
                <a:ext uri="{FF2B5EF4-FFF2-40B4-BE49-F238E27FC236}">
                  <a16:creationId xmlns:a16="http://schemas.microsoft.com/office/drawing/2014/main" xmlns="" id="{6CA8EBA4-2B3E-4FE6-8CFC-2A324A3C3AC8}"/>
                </a:ext>
              </a:extLst>
            </p:cNvPr>
            <p:cNvGrpSpPr/>
            <p:nvPr/>
          </p:nvGrpSpPr>
          <p:grpSpPr>
            <a:xfrm>
              <a:off x="4821605" y="2095233"/>
              <a:ext cx="288078" cy="288078"/>
              <a:chOff x="7373938" y="9837738"/>
              <a:chExt cx="188913" cy="188913"/>
            </a:xfrm>
          </p:grpSpPr>
          <p:sp>
            <p:nvSpPr>
              <p:cNvPr id="55" name="Line 134">
                <a:extLst>
                  <a:ext uri="{FF2B5EF4-FFF2-40B4-BE49-F238E27FC236}">
                    <a16:creationId xmlns:a16="http://schemas.microsoft.com/office/drawing/2014/main" xmlns="" id="{AFE34384-495C-488D-8A4B-D882219E3D8A}"/>
                  </a:ext>
                </a:extLst>
              </p:cNvPr>
              <p:cNvSpPr>
                <a:spLocks noChangeShapeType="1"/>
              </p:cNvSpPr>
              <p:nvPr/>
            </p:nvSpPr>
            <p:spPr bwMode="auto">
              <a:xfrm flipV="1">
                <a:off x="7467601" y="9904413"/>
                <a:ext cx="0" cy="65088"/>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1"/>
              </a:p>
            </p:txBody>
          </p:sp>
          <p:sp>
            <p:nvSpPr>
              <p:cNvPr id="56" name="Freeform 135">
                <a:extLst>
                  <a:ext uri="{FF2B5EF4-FFF2-40B4-BE49-F238E27FC236}">
                    <a16:creationId xmlns:a16="http://schemas.microsoft.com/office/drawing/2014/main" xmlns="" id="{6B6F3DD1-24F6-4B98-8656-66F129D2CFF3}"/>
                  </a:ext>
                </a:extLst>
              </p:cNvPr>
              <p:cNvSpPr>
                <a:spLocks/>
              </p:cNvSpPr>
              <p:nvPr/>
            </p:nvSpPr>
            <p:spPr bwMode="auto">
              <a:xfrm>
                <a:off x="7373938" y="9837738"/>
                <a:ext cx="188913" cy="188913"/>
              </a:xfrm>
              <a:custGeom>
                <a:avLst/>
                <a:gdLst>
                  <a:gd name="T0" fmla="*/ 119 w 119"/>
                  <a:gd name="T1" fmla="*/ 119 h 119"/>
                  <a:gd name="T2" fmla="*/ 0 w 119"/>
                  <a:gd name="T3" fmla="*/ 119 h 119"/>
                  <a:gd name="T4" fmla="*/ 59 w 119"/>
                  <a:gd name="T5" fmla="*/ 0 h 119"/>
                  <a:gd name="T6" fmla="*/ 119 w 119"/>
                  <a:gd name="T7" fmla="*/ 119 h 119"/>
                </a:gdLst>
                <a:ahLst/>
                <a:cxnLst>
                  <a:cxn ang="0">
                    <a:pos x="T0" y="T1"/>
                  </a:cxn>
                  <a:cxn ang="0">
                    <a:pos x="T2" y="T3"/>
                  </a:cxn>
                  <a:cxn ang="0">
                    <a:pos x="T4" y="T5"/>
                  </a:cxn>
                  <a:cxn ang="0">
                    <a:pos x="T6" y="T7"/>
                  </a:cxn>
                </a:cxnLst>
                <a:rect l="0" t="0" r="r" b="b"/>
                <a:pathLst>
                  <a:path w="119" h="119">
                    <a:moveTo>
                      <a:pt x="119" y="119"/>
                    </a:moveTo>
                    <a:lnTo>
                      <a:pt x="0" y="119"/>
                    </a:lnTo>
                    <a:lnTo>
                      <a:pt x="59" y="0"/>
                    </a:lnTo>
                    <a:lnTo>
                      <a:pt x="119" y="119"/>
                    </a:ln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51"/>
              </a:p>
            </p:txBody>
          </p:sp>
          <p:sp>
            <p:nvSpPr>
              <p:cNvPr id="57" name="Freeform 136">
                <a:extLst>
                  <a:ext uri="{FF2B5EF4-FFF2-40B4-BE49-F238E27FC236}">
                    <a16:creationId xmlns:a16="http://schemas.microsoft.com/office/drawing/2014/main" xmlns="" id="{FC20490E-7040-45F3-A15B-7DCFCF777A7C}"/>
                  </a:ext>
                </a:extLst>
              </p:cNvPr>
              <p:cNvSpPr>
                <a:spLocks/>
              </p:cNvSpPr>
              <p:nvPr/>
            </p:nvSpPr>
            <p:spPr bwMode="auto">
              <a:xfrm>
                <a:off x="7464426" y="9993313"/>
                <a:ext cx="7938" cy="7938"/>
              </a:xfrm>
              <a:custGeom>
                <a:avLst/>
                <a:gdLst>
                  <a:gd name="T0" fmla="*/ 4 w 4"/>
                  <a:gd name="T1" fmla="*/ 2 h 4"/>
                  <a:gd name="T2" fmla="*/ 2 w 4"/>
                  <a:gd name="T3" fmla="*/ 4 h 4"/>
                  <a:gd name="T4" fmla="*/ 2 w 4"/>
                  <a:gd name="T5" fmla="*/ 4 h 4"/>
                  <a:gd name="T6" fmla="*/ 0 w 4"/>
                  <a:gd name="T7" fmla="*/ 2 h 4"/>
                  <a:gd name="T8" fmla="*/ 0 w 4"/>
                  <a:gd name="T9" fmla="*/ 2 h 4"/>
                  <a:gd name="T10" fmla="*/ 2 w 4"/>
                  <a:gd name="T11" fmla="*/ 0 h 4"/>
                  <a:gd name="T12" fmla="*/ 2 w 4"/>
                  <a:gd name="T13" fmla="*/ 0 h 4"/>
                  <a:gd name="T14" fmla="*/ 4 w 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2"/>
                    </a:moveTo>
                    <a:cubicBezTo>
                      <a:pt x="4" y="3"/>
                      <a:pt x="3" y="4"/>
                      <a:pt x="2" y="4"/>
                    </a:cubicBezTo>
                    <a:cubicBezTo>
                      <a:pt x="2" y="4"/>
                      <a:pt x="2" y="4"/>
                      <a:pt x="2" y="4"/>
                    </a:cubicBezTo>
                    <a:cubicBezTo>
                      <a:pt x="1" y="4"/>
                      <a:pt x="0" y="3"/>
                      <a:pt x="0" y="2"/>
                    </a:cubicBezTo>
                    <a:cubicBezTo>
                      <a:pt x="0" y="2"/>
                      <a:pt x="0" y="2"/>
                      <a:pt x="0" y="2"/>
                    </a:cubicBezTo>
                    <a:cubicBezTo>
                      <a:pt x="0" y="1"/>
                      <a:pt x="1" y="0"/>
                      <a:pt x="2" y="0"/>
                    </a:cubicBezTo>
                    <a:cubicBezTo>
                      <a:pt x="2" y="0"/>
                      <a:pt x="2" y="0"/>
                      <a:pt x="2" y="0"/>
                    </a:cubicBezTo>
                    <a:cubicBezTo>
                      <a:pt x="3" y="0"/>
                      <a:pt x="4" y="1"/>
                      <a:pt x="4" y="2"/>
                    </a:cubicBezTo>
                    <a:close/>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51"/>
              </a:p>
            </p:txBody>
          </p:sp>
        </p:grpSp>
      </p:grpSp>
    </p:spTree>
    <p:extLst>
      <p:ext uri="{BB962C8B-B14F-4D97-AF65-F5344CB8AC3E}">
        <p14:creationId xmlns:p14="http://schemas.microsoft.com/office/powerpoint/2010/main" val="3462101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0-#ppt_w/2"/>
                                          </p:val>
                                        </p:tav>
                                        <p:tav tm="100000">
                                          <p:val>
                                            <p:strVal val="#ppt_x"/>
                                          </p:val>
                                        </p:tav>
                                      </p:tavLst>
                                    </p:anim>
                                    <p:anim calcmode="lin" valueType="num">
                                      <p:cBhvr additive="base">
                                        <p:cTn id="8" dur="5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nodeType="click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additive="base">
                                        <p:cTn id="13" dur="500" fill="hold"/>
                                        <p:tgtEl>
                                          <p:spTgt spid="65"/>
                                        </p:tgtEl>
                                        <p:attrNameLst>
                                          <p:attrName>ppt_x</p:attrName>
                                        </p:attrNameLst>
                                      </p:cBhvr>
                                      <p:tavLst>
                                        <p:tav tm="0">
                                          <p:val>
                                            <p:strVal val="1+#ppt_w/2"/>
                                          </p:val>
                                        </p:tav>
                                        <p:tav tm="100000">
                                          <p:val>
                                            <p:strVal val="#ppt_x"/>
                                          </p:val>
                                        </p:tav>
                                      </p:tavLst>
                                    </p:anim>
                                    <p:anim calcmode="lin" valueType="num">
                                      <p:cBhvr additive="base">
                                        <p:cTn id="14" dur="500" fill="hold"/>
                                        <p:tgtEl>
                                          <p:spTgt spid="65"/>
                                        </p:tgtEl>
                                        <p:attrNameLst>
                                          <p:attrName>ppt_y</p:attrName>
                                        </p:attrNameLst>
                                      </p:cBhvr>
                                      <p:tavLst>
                                        <p:tav tm="0">
                                          <p:val>
                                            <p:strVal val="#ppt_y"/>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
                                        <p:tgtEl>
                                          <p:spTgt spid="29"/>
                                        </p:tgtEl>
                                      </p:cBhvr>
                                    </p:animEffect>
                                  </p:childTnLst>
                                </p:cTn>
                              </p:par>
                              <p:par>
                                <p:cTn id="18" presetID="23" presetClass="entr" presetSubtype="272"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p:cTn id="20" dur="200" fill="hold"/>
                                        <p:tgtEl>
                                          <p:spTgt spid="29"/>
                                        </p:tgtEl>
                                        <p:attrNameLst>
                                          <p:attrName>ppt_w</p:attrName>
                                        </p:attrNameLst>
                                      </p:cBhvr>
                                      <p:tavLst>
                                        <p:tav tm="0">
                                          <p:val>
                                            <p:strVal val="2/3*#ppt_w"/>
                                          </p:val>
                                        </p:tav>
                                        <p:tav tm="100000">
                                          <p:val>
                                            <p:strVal val="#ppt_w"/>
                                          </p:val>
                                        </p:tav>
                                      </p:tavLst>
                                    </p:anim>
                                    <p:anim calcmode="lin" valueType="num">
                                      <p:cBhvr>
                                        <p:cTn id="21" dur="200" fill="hold"/>
                                        <p:tgtEl>
                                          <p:spTgt spid="29"/>
                                        </p:tgtEl>
                                        <p:attrNameLst>
                                          <p:attrName>ppt_h</p:attrName>
                                        </p:attrNameLst>
                                      </p:cBhvr>
                                      <p:tavLst>
                                        <p:tav tm="0">
                                          <p:val>
                                            <p:strVal val="2/3*#ppt_h"/>
                                          </p:val>
                                        </p:tav>
                                        <p:tav tm="100000">
                                          <p:val>
                                            <p:strVal val="#ppt_h"/>
                                          </p:val>
                                        </p:tav>
                                      </p:tavLst>
                                    </p:anim>
                                  </p:childTnLst>
                                </p:cTn>
                              </p:par>
                              <p:par>
                                <p:cTn id="22" presetID="6" presetClass="emph" presetSubtype="0" accel="50000" decel="50000" autoRev="1" fill="hold" nodeType="withEffect">
                                  <p:stCondLst>
                                    <p:cond delay="0"/>
                                  </p:stCondLst>
                                  <p:childTnLst>
                                    <p:animScale>
                                      <p:cBhvr>
                                        <p:cTn id="23" dur="200" fill="hold"/>
                                        <p:tgtEl>
                                          <p:spTgt spid="29"/>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2" presetClass="entr" presetSubtype="2" decel="100000" fill="hold" nodeType="click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additive="base">
                                        <p:cTn id="28" dur="500" fill="hold"/>
                                        <p:tgtEl>
                                          <p:spTgt spid="66"/>
                                        </p:tgtEl>
                                        <p:attrNameLst>
                                          <p:attrName>ppt_x</p:attrName>
                                        </p:attrNameLst>
                                      </p:cBhvr>
                                      <p:tavLst>
                                        <p:tav tm="0">
                                          <p:val>
                                            <p:strVal val="1+#ppt_w/2"/>
                                          </p:val>
                                        </p:tav>
                                        <p:tav tm="100000">
                                          <p:val>
                                            <p:strVal val="#ppt_x"/>
                                          </p:val>
                                        </p:tav>
                                      </p:tavLst>
                                    </p:anim>
                                    <p:anim calcmode="lin" valueType="num">
                                      <p:cBhvr additive="base">
                                        <p:cTn id="29" dur="500" fill="hold"/>
                                        <p:tgtEl>
                                          <p:spTgt spid="66"/>
                                        </p:tgtEl>
                                        <p:attrNameLst>
                                          <p:attrName>ppt_y</p:attrName>
                                        </p:attrNameLst>
                                      </p:cBhvr>
                                      <p:tavLst>
                                        <p:tav tm="0">
                                          <p:val>
                                            <p:strVal val="#ppt_y"/>
                                          </p:val>
                                        </p:tav>
                                        <p:tav tm="100000">
                                          <p:val>
                                            <p:strVal val="#ppt_y"/>
                                          </p:val>
                                        </p:tav>
                                      </p:tavLst>
                                    </p:anim>
                                  </p:childTnLst>
                                </p:cTn>
                              </p:par>
                              <p:par>
                                <p:cTn id="30" presetID="10"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200"/>
                                        <p:tgtEl>
                                          <p:spTgt spid="30"/>
                                        </p:tgtEl>
                                      </p:cBhvr>
                                    </p:animEffect>
                                  </p:childTnLst>
                                </p:cTn>
                              </p:par>
                              <p:par>
                                <p:cTn id="33" presetID="23" presetClass="entr" presetSubtype="272"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200" fill="hold"/>
                                        <p:tgtEl>
                                          <p:spTgt spid="30"/>
                                        </p:tgtEl>
                                        <p:attrNameLst>
                                          <p:attrName>ppt_w</p:attrName>
                                        </p:attrNameLst>
                                      </p:cBhvr>
                                      <p:tavLst>
                                        <p:tav tm="0">
                                          <p:val>
                                            <p:strVal val="2/3*#ppt_w"/>
                                          </p:val>
                                        </p:tav>
                                        <p:tav tm="100000">
                                          <p:val>
                                            <p:strVal val="#ppt_w"/>
                                          </p:val>
                                        </p:tav>
                                      </p:tavLst>
                                    </p:anim>
                                    <p:anim calcmode="lin" valueType="num">
                                      <p:cBhvr>
                                        <p:cTn id="36" dur="200" fill="hold"/>
                                        <p:tgtEl>
                                          <p:spTgt spid="30"/>
                                        </p:tgtEl>
                                        <p:attrNameLst>
                                          <p:attrName>ppt_h</p:attrName>
                                        </p:attrNameLst>
                                      </p:cBhvr>
                                      <p:tavLst>
                                        <p:tav tm="0">
                                          <p:val>
                                            <p:strVal val="2/3*#ppt_h"/>
                                          </p:val>
                                        </p:tav>
                                        <p:tav tm="100000">
                                          <p:val>
                                            <p:strVal val="#ppt_h"/>
                                          </p:val>
                                        </p:tav>
                                      </p:tavLst>
                                    </p:anim>
                                  </p:childTnLst>
                                </p:cTn>
                              </p:par>
                              <p:par>
                                <p:cTn id="37" presetID="6" presetClass="emph" presetSubtype="0" accel="50000" decel="50000" autoRev="1" fill="hold" nodeType="withEffect">
                                  <p:stCondLst>
                                    <p:cond delay="0"/>
                                  </p:stCondLst>
                                  <p:childTnLst>
                                    <p:animScale>
                                      <p:cBhvr>
                                        <p:cTn id="38" dur="200" fill="hold"/>
                                        <p:tgtEl>
                                          <p:spTgt spid="30"/>
                                        </p:tgtEl>
                                      </p:cBhvr>
                                      <p:by x="105000" y="105000"/>
                                    </p:animScale>
                                  </p:childTnLst>
                                </p:cTn>
                              </p:par>
                            </p:childTnLst>
                          </p:cTn>
                        </p:par>
                      </p:childTnLst>
                    </p:cTn>
                  </p:par>
                  <p:par>
                    <p:cTn id="39" fill="hold">
                      <p:stCondLst>
                        <p:cond delay="indefinite"/>
                      </p:stCondLst>
                      <p:childTnLst>
                        <p:par>
                          <p:cTn id="40" fill="hold">
                            <p:stCondLst>
                              <p:cond delay="0"/>
                            </p:stCondLst>
                            <p:childTnLst>
                              <p:par>
                                <p:cTn id="41" presetID="2" presetClass="entr" presetSubtype="2" decel="100000" fill="hold" nodeType="click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additive="base">
                                        <p:cTn id="43" dur="500" fill="hold"/>
                                        <p:tgtEl>
                                          <p:spTgt spid="67"/>
                                        </p:tgtEl>
                                        <p:attrNameLst>
                                          <p:attrName>ppt_x</p:attrName>
                                        </p:attrNameLst>
                                      </p:cBhvr>
                                      <p:tavLst>
                                        <p:tav tm="0">
                                          <p:val>
                                            <p:strVal val="1+#ppt_w/2"/>
                                          </p:val>
                                        </p:tav>
                                        <p:tav tm="100000">
                                          <p:val>
                                            <p:strVal val="#ppt_x"/>
                                          </p:val>
                                        </p:tav>
                                      </p:tavLst>
                                    </p:anim>
                                    <p:anim calcmode="lin" valueType="num">
                                      <p:cBhvr additive="base">
                                        <p:cTn id="44" dur="500" fill="hold"/>
                                        <p:tgtEl>
                                          <p:spTgt spid="67"/>
                                        </p:tgtEl>
                                        <p:attrNameLst>
                                          <p:attrName>ppt_y</p:attrName>
                                        </p:attrNameLst>
                                      </p:cBhvr>
                                      <p:tavLst>
                                        <p:tav tm="0">
                                          <p:val>
                                            <p:strVal val="#ppt_y"/>
                                          </p:val>
                                        </p:tav>
                                        <p:tav tm="100000">
                                          <p:val>
                                            <p:strVal val="#ppt_y"/>
                                          </p:val>
                                        </p:tav>
                                      </p:tavLst>
                                    </p:anim>
                                  </p:childTnLst>
                                </p:cTn>
                              </p:par>
                              <p:par>
                                <p:cTn id="45" presetID="10" presetClass="entr" presetSubtype="0"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200"/>
                                        <p:tgtEl>
                                          <p:spTgt spid="40"/>
                                        </p:tgtEl>
                                      </p:cBhvr>
                                    </p:animEffect>
                                  </p:childTnLst>
                                </p:cTn>
                              </p:par>
                              <p:par>
                                <p:cTn id="48" presetID="23" presetClass="entr" presetSubtype="272" fill="hold" nodeType="withEffect">
                                  <p:stCondLst>
                                    <p:cond delay="0"/>
                                  </p:stCondLst>
                                  <p:childTnLst>
                                    <p:set>
                                      <p:cBhvr>
                                        <p:cTn id="49" dur="1" fill="hold">
                                          <p:stCondLst>
                                            <p:cond delay="0"/>
                                          </p:stCondLst>
                                        </p:cTn>
                                        <p:tgtEl>
                                          <p:spTgt spid="40"/>
                                        </p:tgtEl>
                                        <p:attrNameLst>
                                          <p:attrName>style.visibility</p:attrName>
                                        </p:attrNameLst>
                                      </p:cBhvr>
                                      <p:to>
                                        <p:strVal val="visible"/>
                                      </p:to>
                                    </p:set>
                                    <p:anim calcmode="lin" valueType="num">
                                      <p:cBhvr>
                                        <p:cTn id="50" dur="200" fill="hold"/>
                                        <p:tgtEl>
                                          <p:spTgt spid="40"/>
                                        </p:tgtEl>
                                        <p:attrNameLst>
                                          <p:attrName>ppt_w</p:attrName>
                                        </p:attrNameLst>
                                      </p:cBhvr>
                                      <p:tavLst>
                                        <p:tav tm="0">
                                          <p:val>
                                            <p:strVal val="2/3*#ppt_w"/>
                                          </p:val>
                                        </p:tav>
                                        <p:tav tm="100000">
                                          <p:val>
                                            <p:strVal val="#ppt_w"/>
                                          </p:val>
                                        </p:tav>
                                      </p:tavLst>
                                    </p:anim>
                                    <p:anim calcmode="lin" valueType="num">
                                      <p:cBhvr>
                                        <p:cTn id="51" dur="200" fill="hold"/>
                                        <p:tgtEl>
                                          <p:spTgt spid="40"/>
                                        </p:tgtEl>
                                        <p:attrNameLst>
                                          <p:attrName>ppt_h</p:attrName>
                                        </p:attrNameLst>
                                      </p:cBhvr>
                                      <p:tavLst>
                                        <p:tav tm="0">
                                          <p:val>
                                            <p:strVal val="2/3*#ppt_h"/>
                                          </p:val>
                                        </p:tav>
                                        <p:tav tm="100000">
                                          <p:val>
                                            <p:strVal val="#ppt_h"/>
                                          </p:val>
                                        </p:tav>
                                      </p:tavLst>
                                    </p:anim>
                                  </p:childTnLst>
                                </p:cTn>
                              </p:par>
                              <p:par>
                                <p:cTn id="52" presetID="6" presetClass="emph" presetSubtype="0" accel="50000" decel="50000" autoRev="1" fill="hold" nodeType="withEffect">
                                  <p:stCondLst>
                                    <p:cond delay="0"/>
                                  </p:stCondLst>
                                  <p:childTnLst>
                                    <p:animScale>
                                      <p:cBhvr>
                                        <p:cTn id="53" dur="200" fill="hold"/>
                                        <p:tgtEl>
                                          <p:spTgt spid="40"/>
                                        </p:tgtEl>
                                      </p:cBhvr>
                                      <p:by x="105000" y="105000"/>
                                    </p:animScale>
                                  </p:childTnLst>
                                </p:cTn>
                              </p:par>
                            </p:childTnLst>
                          </p:cTn>
                        </p:par>
                      </p:childTnLst>
                    </p:cTn>
                  </p:par>
                  <p:par>
                    <p:cTn id="54" fill="hold">
                      <p:stCondLst>
                        <p:cond delay="indefinite"/>
                      </p:stCondLst>
                      <p:childTnLst>
                        <p:par>
                          <p:cTn id="55" fill="hold">
                            <p:stCondLst>
                              <p:cond delay="0"/>
                            </p:stCondLst>
                            <p:childTnLst>
                              <p:par>
                                <p:cTn id="56" presetID="2" presetClass="entr" presetSubtype="2" decel="100000" fill="hold" nodeType="click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additive="base">
                                        <p:cTn id="58" dur="500" fill="hold"/>
                                        <p:tgtEl>
                                          <p:spTgt spid="68"/>
                                        </p:tgtEl>
                                        <p:attrNameLst>
                                          <p:attrName>ppt_x</p:attrName>
                                        </p:attrNameLst>
                                      </p:cBhvr>
                                      <p:tavLst>
                                        <p:tav tm="0">
                                          <p:val>
                                            <p:strVal val="1+#ppt_w/2"/>
                                          </p:val>
                                        </p:tav>
                                        <p:tav tm="100000">
                                          <p:val>
                                            <p:strVal val="#ppt_x"/>
                                          </p:val>
                                        </p:tav>
                                      </p:tavLst>
                                    </p:anim>
                                    <p:anim calcmode="lin" valueType="num">
                                      <p:cBhvr additive="base">
                                        <p:cTn id="59" dur="500" fill="hold"/>
                                        <p:tgtEl>
                                          <p:spTgt spid="68"/>
                                        </p:tgtEl>
                                        <p:attrNameLst>
                                          <p:attrName>ppt_y</p:attrName>
                                        </p:attrNameLst>
                                      </p:cBhvr>
                                      <p:tavLst>
                                        <p:tav tm="0">
                                          <p:val>
                                            <p:strVal val="#ppt_y"/>
                                          </p:val>
                                        </p:tav>
                                        <p:tav tm="100000">
                                          <p:val>
                                            <p:strVal val="#ppt_y"/>
                                          </p:val>
                                        </p:tav>
                                      </p:tavLst>
                                    </p:anim>
                                  </p:childTnLst>
                                </p:cTn>
                              </p:par>
                              <p:par>
                                <p:cTn id="60" presetID="10" presetClass="entr" presetSubtype="0" fill="hold" nodeType="with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fade">
                                      <p:cBhvr>
                                        <p:cTn id="62" dur="200"/>
                                        <p:tgtEl>
                                          <p:spTgt spid="46"/>
                                        </p:tgtEl>
                                      </p:cBhvr>
                                    </p:animEffect>
                                  </p:childTnLst>
                                </p:cTn>
                              </p:par>
                              <p:par>
                                <p:cTn id="63" presetID="23" presetClass="entr" presetSubtype="272" fill="hold" nodeType="withEffect">
                                  <p:stCondLst>
                                    <p:cond delay="0"/>
                                  </p:stCondLst>
                                  <p:childTnLst>
                                    <p:set>
                                      <p:cBhvr>
                                        <p:cTn id="64" dur="1" fill="hold">
                                          <p:stCondLst>
                                            <p:cond delay="0"/>
                                          </p:stCondLst>
                                        </p:cTn>
                                        <p:tgtEl>
                                          <p:spTgt spid="46"/>
                                        </p:tgtEl>
                                        <p:attrNameLst>
                                          <p:attrName>style.visibility</p:attrName>
                                        </p:attrNameLst>
                                      </p:cBhvr>
                                      <p:to>
                                        <p:strVal val="visible"/>
                                      </p:to>
                                    </p:set>
                                    <p:anim calcmode="lin" valueType="num">
                                      <p:cBhvr>
                                        <p:cTn id="65" dur="200" fill="hold"/>
                                        <p:tgtEl>
                                          <p:spTgt spid="46"/>
                                        </p:tgtEl>
                                        <p:attrNameLst>
                                          <p:attrName>ppt_w</p:attrName>
                                        </p:attrNameLst>
                                      </p:cBhvr>
                                      <p:tavLst>
                                        <p:tav tm="0">
                                          <p:val>
                                            <p:strVal val="2/3*#ppt_w"/>
                                          </p:val>
                                        </p:tav>
                                        <p:tav tm="100000">
                                          <p:val>
                                            <p:strVal val="#ppt_w"/>
                                          </p:val>
                                        </p:tav>
                                      </p:tavLst>
                                    </p:anim>
                                    <p:anim calcmode="lin" valueType="num">
                                      <p:cBhvr>
                                        <p:cTn id="66" dur="200" fill="hold"/>
                                        <p:tgtEl>
                                          <p:spTgt spid="46"/>
                                        </p:tgtEl>
                                        <p:attrNameLst>
                                          <p:attrName>ppt_h</p:attrName>
                                        </p:attrNameLst>
                                      </p:cBhvr>
                                      <p:tavLst>
                                        <p:tav tm="0">
                                          <p:val>
                                            <p:strVal val="2/3*#ppt_h"/>
                                          </p:val>
                                        </p:tav>
                                        <p:tav tm="100000">
                                          <p:val>
                                            <p:strVal val="#ppt_h"/>
                                          </p:val>
                                        </p:tav>
                                      </p:tavLst>
                                    </p:anim>
                                  </p:childTnLst>
                                </p:cTn>
                              </p:par>
                              <p:par>
                                <p:cTn id="67" presetID="6" presetClass="emph" presetSubtype="0" accel="50000" decel="50000" autoRev="1" fill="hold" nodeType="withEffect">
                                  <p:stCondLst>
                                    <p:cond delay="0"/>
                                  </p:stCondLst>
                                  <p:childTnLst>
                                    <p:animScale>
                                      <p:cBhvr>
                                        <p:cTn id="68" dur="200" fill="hold"/>
                                        <p:tgtEl>
                                          <p:spTgt spid="46"/>
                                        </p:tgtEl>
                                      </p:cBhvr>
                                      <p:by x="105000" y="105000"/>
                                    </p:animScale>
                                  </p:childTnLst>
                                </p:cTn>
                              </p:par>
                            </p:childTnLst>
                          </p:cTn>
                        </p:par>
                      </p:childTnLst>
                    </p:cTn>
                  </p:par>
                  <p:par>
                    <p:cTn id="69" fill="hold">
                      <p:stCondLst>
                        <p:cond delay="indefinite"/>
                      </p:stCondLst>
                      <p:childTnLst>
                        <p:par>
                          <p:cTn id="70" fill="hold">
                            <p:stCondLst>
                              <p:cond delay="0"/>
                            </p:stCondLst>
                            <p:childTnLst>
                              <p:par>
                                <p:cTn id="71" presetID="2" presetClass="entr" presetSubtype="2" decel="100000" fill="hold" nodeType="clickEffect">
                                  <p:stCondLst>
                                    <p:cond delay="0"/>
                                  </p:stCondLst>
                                  <p:childTnLst>
                                    <p:set>
                                      <p:cBhvr>
                                        <p:cTn id="72" dur="1" fill="hold">
                                          <p:stCondLst>
                                            <p:cond delay="0"/>
                                          </p:stCondLst>
                                        </p:cTn>
                                        <p:tgtEl>
                                          <p:spTgt spid="69"/>
                                        </p:tgtEl>
                                        <p:attrNameLst>
                                          <p:attrName>style.visibility</p:attrName>
                                        </p:attrNameLst>
                                      </p:cBhvr>
                                      <p:to>
                                        <p:strVal val="visible"/>
                                      </p:to>
                                    </p:set>
                                    <p:anim calcmode="lin" valueType="num">
                                      <p:cBhvr additive="base">
                                        <p:cTn id="73" dur="500" fill="hold"/>
                                        <p:tgtEl>
                                          <p:spTgt spid="69"/>
                                        </p:tgtEl>
                                        <p:attrNameLst>
                                          <p:attrName>ppt_x</p:attrName>
                                        </p:attrNameLst>
                                      </p:cBhvr>
                                      <p:tavLst>
                                        <p:tav tm="0">
                                          <p:val>
                                            <p:strVal val="1+#ppt_w/2"/>
                                          </p:val>
                                        </p:tav>
                                        <p:tav tm="100000">
                                          <p:val>
                                            <p:strVal val="#ppt_x"/>
                                          </p:val>
                                        </p:tav>
                                      </p:tavLst>
                                    </p:anim>
                                    <p:anim calcmode="lin" valueType="num">
                                      <p:cBhvr additive="base">
                                        <p:cTn id="74" dur="500" fill="hold"/>
                                        <p:tgtEl>
                                          <p:spTgt spid="69"/>
                                        </p:tgtEl>
                                        <p:attrNameLst>
                                          <p:attrName>ppt_y</p:attrName>
                                        </p:attrNameLst>
                                      </p:cBhvr>
                                      <p:tavLst>
                                        <p:tav tm="0">
                                          <p:val>
                                            <p:strVal val="#ppt_y"/>
                                          </p:val>
                                        </p:tav>
                                        <p:tav tm="100000">
                                          <p:val>
                                            <p:strVal val="#ppt_y"/>
                                          </p:val>
                                        </p:tav>
                                      </p:tavLst>
                                    </p:anim>
                                  </p:childTnLst>
                                </p:cTn>
                              </p:par>
                              <p:par>
                                <p:cTn id="75" presetID="10" presetClass="entr" presetSubtype="0" fill="hold" nodeType="with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fade">
                                      <p:cBhvr>
                                        <p:cTn id="77" dur="200"/>
                                        <p:tgtEl>
                                          <p:spTgt spid="52"/>
                                        </p:tgtEl>
                                      </p:cBhvr>
                                    </p:animEffect>
                                  </p:childTnLst>
                                </p:cTn>
                              </p:par>
                              <p:par>
                                <p:cTn id="78" presetID="23" presetClass="entr" presetSubtype="272" fill="hold"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200" fill="hold"/>
                                        <p:tgtEl>
                                          <p:spTgt spid="52"/>
                                        </p:tgtEl>
                                        <p:attrNameLst>
                                          <p:attrName>ppt_w</p:attrName>
                                        </p:attrNameLst>
                                      </p:cBhvr>
                                      <p:tavLst>
                                        <p:tav tm="0">
                                          <p:val>
                                            <p:strVal val="2/3*#ppt_w"/>
                                          </p:val>
                                        </p:tav>
                                        <p:tav tm="100000">
                                          <p:val>
                                            <p:strVal val="#ppt_w"/>
                                          </p:val>
                                        </p:tav>
                                      </p:tavLst>
                                    </p:anim>
                                    <p:anim calcmode="lin" valueType="num">
                                      <p:cBhvr>
                                        <p:cTn id="81" dur="200" fill="hold"/>
                                        <p:tgtEl>
                                          <p:spTgt spid="52"/>
                                        </p:tgtEl>
                                        <p:attrNameLst>
                                          <p:attrName>ppt_h</p:attrName>
                                        </p:attrNameLst>
                                      </p:cBhvr>
                                      <p:tavLst>
                                        <p:tav tm="0">
                                          <p:val>
                                            <p:strVal val="2/3*#ppt_h"/>
                                          </p:val>
                                        </p:tav>
                                        <p:tav tm="100000">
                                          <p:val>
                                            <p:strVal val="#ppt_h"/>
                                          </p:val>
                                        </p:tav>
                                      </p:tavLst>
                                    </p:anim>
                                  </p:childTnLst>
                                </p:cTn>
                              </p:par>
                              <p:par>
                                <p:cTn id="82" presetID="6" presetClass="emph" presetSubtype="0" accel="50000" decel="50000" autoRev="1" fill="hold" nodeType="withEffect">
                                  <p:stCondLst>
                                    <p:cond delay="0"/>
                                  </p:stCondLst>
                                  <p:childTnLst>
                                    <p:animScale>
                                      <p:cBhvr>
                                        <p:cTn id="83" dur="200" fill="hold"/>
                                        <p:tgtEl>
                                          <p:spTgt spid="5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xmlns="" id="{2E95239F-96F1-49FF-BC8C-D233C50E8130}"/>
              </a:ext>
            </a:extLst>
          </p:cNvPr>
          <p:cNvSpPr/>
          <p:nvPr/>
        </p:nvSpPr>
        <p:spPr>
          <a:xfrm>
            <a:off x="0" y="1516063"/>
            <a:ext cx="12192000" cy="44196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err="1"/>
          </a:p>
        </p:txBody>
      </p:sp>
      <p:sp>
        <p:nvSpPr>
          <p:cNvPr id="2" name="Title 1">
            <a:extLst>
              <a:ext uri="{FF2B5EF4-FFF2-40B4-BE49-F238E27FC236}">
                <a16:creationId xmlns:a16="http://schemas.microsoft.com/office/drawing/2014/main" xmlns="" id="{F3359F9F-F2AE-4E3C-B1CB-BD76ED281CB6}"/>
              </a:ext>
            </a:extLst>
          </p:cNvPr>
          <p:cNvSpPr>
            <a:spLocks noGrp="1"/>
          </p:cNvSpPr>
          <p:nvPr>
            <p:ph type="title"/>
          </p:nvPr>
        </p:nvSpPr>
        <p:spPr/>
        <p:txBody>
          <a:bodyPr/>
          <a:lstStyle/>
          <a:p>
            <a:r>
              <a:rPr lang="en-US" dirty="0"/>
              <a:t>Six things you can do right now</a:t>
            </a:r>
            <a:endParaRPr lang="en-GB" dirty="0"/>
          </a:p>
        </p:txBody>
      </p:sp>
      <p:sp>
        <p:nvSpPr>
          <p:cNvPr id="4" name="Slide Number Placeholder 3">
            <a:extLst>
              <a:ext uri="{FF2B5EF4-FFF2-40B4-BE49-F238E27FC236}">
                <a16:creationId xmlns:a16="http://schemas.microsoft.com/office/drawing/2014/main" xmlns="" id="{66587EC1-FE87-4895-B884-AB5E4864D858}"/>
              </a:ext>
            </a:extLst>
          </p:cNvPr>
          <p:cNvSpPr>
            <a:spLocks noGrp="1"/>
          </p:cNvSpPr>
          <p:nvPr>
            <p:ph type="sldNum" sz="quarter" idx="12"/>
          </p:nvPr>
        </p:nvSpPr>
        <p:spPr/>
        <p:txBody>
          <a:bodyPr/>
          <a:lstStyle/>
          <a:p>
            <a:fld id="{05BFBC55-CFB3-E64F-8BCC-34A4E1FBD227}" type="slidenum">
              <a:rPr lang="en-US" smtClean="0"/>
              <a:pPr/>
              <a:t>11</a:t>
            </a:fld>
            <a:endParaRPr lang="en-US"/>
          </a:p>
        </p:txBody>
      </p:sp>
      <p:grpSp>
        <p:nvGrpSpPr>
          <p:cNvPr id="132" name="Group 131">
            <a:extLst>
              <a:ext uri="{FF2B5EF4-FFF2-40B4-BE49-F238E27FC236}">
                <a16:creationId xmlns:a16="http://schemas.microsoft.com/office/drawing/2014/main" xmlns="" id="{B4E1DA35-147C-47E7-BF20-0AA869DCEB73}"/>
              </a:ext>
            </a:extLst>
          </p:cNvPr>
          <p:cNvGrpSpPr/>
          <p:nvPr/>
        </p:nvGrpSpPr>
        <p:grpSpPr>
          <a:xfrm>
            <a:off x="487364" y="3971182"/>
            <a:ext cx="1744021" cy="3197373"/>
            <a:chOff x="449263" y="4305552"/>
            <a:chExt cx="1744021" cy="3197373"/>
          </a:xfrm>
        </p:grpSpPr>
        <p:sp>
          <p:nvSpPr>
            <p:cNvPr id="75" name="Rectangle: Rounded Corners 74">
              <a:extLst>
                <a:ext uri="{FF2B5EF4-FFF2-40B4-BE49-F238E27FC236}">
                  <a16:creationId xmlns:a16="http://schemas.microsoft.com/office/drawing/2014/main" xmlns="" id="{EDF6988E-6DE6-448F-81EA-4149C6918819}"/>
                </a:ext>
              </a:extLst>
            </p:cNvPr>
            <p:cNvSpPr/>
            <p:nvPr/>
          </p:nvSpPr>
          <p:spPr>
            <a:xfrm>
              <a:off x="449263" y="4305552"/>
              <a:ext cx="1744021" cy="319737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err="1"/>
            </a:p>
          </p:txBody>
        </p:sp>
        <p:sp>
          <p:nvSpPr>
            <p:cNvPr id="5" name="TextBox 4">
              <a:extLst>
                <a:ext uri="{FF2B5EF4-FFF2-40B4-BE49-F238E27FC236}">
                  <a16:creationId xmlns:a16="http://schemas.microsoft.com/office/drawing/2014/main" xmlns="" id="{7460AC6D-C692-4F63-A8A9-6C673241F5DE}"/>
                </a:ext>
              </a:extLst>
            </p:cNvPr>
            <p:cNvSpPr txBox="1">
              <a:spLocks/>
            </p:cNvSpPr>
            <p:nvPr/>
          </p:nvSpPr>
          <p:spPr>
            <a:xfrm>
              <a:off x="449263" y="4841424"/>
              <a:ext cx="1744021" cy="1631216"/>
            </a:xfrm>
            <a:prstGeom prst="rect">
              <a:avLst/>
            </a:prstGeom>
            <a:noFill/>
          </p:spPr>
          <p:txBody>
            <a:bodyPr wrap="square" lIns="108000" rIns="108000" rtlCol="0">
              <a:spAutoFit/>
            </a:bodyPr>
            <a:lstStyle/>
            <a:p>
              <a:pPr algn="ctr"/>
              <a:r>
                <a:rPr lang="en-US" sz="2000" dirty="0">
                  <a:solidFill>
                    <a:schemeClr val="accent1"/>
                  </a:solidFill>
                </a:rPr>
                <a:t>Keep perspective</a:t>
              </a:r>
              <a:r>
                <a:rPr lang="en-US" sz="2000" dirty="0"/>
                <a:t>; downturns are normal and typically short</a:t>
              </a:r>
            </a:p>
          </p:txBody>
        </p:sp>
      </p:grpSp>
      <p:grpSp>
        <p:nvGrpSpPr>
          <p:cNvPr id="133" name="Group 132">
            <a:extLst>
              <a:ext uri="{FF2B5EF4-FFF2-40B4-BE49-F238E27FC236}">
                <a16:creationId xmlns:a16="http://schemas.microsoft.com/office/drawing/2014/main" xmlns="" id="{DF75CD56-24C1-49CA-8D17-3FDF4CBD4C87}"/>
              </a:ext>
            </a:extLst>
          </p:cNvPr>
          <p:cNvGrpSpPr/>
          <p:nvPr/>
        </p:nvGrpSpPr>
        <p:grpSpPr>
          <a:xfrm>
            <a:off x="2390270" y="3971182"/>
            <a:ext cx="1744021" cy="3197373"/>
            <a:chOff x="2359789" y="4305552"/>
            <a:chExt cx="1744021" cy="3197373"/>
          </a:xfrm>
        </p:grpSpPr>
        <p:sp>
          <p:nvSpPr>
            <p:cNvPr id="76" name="Rectangle: Rounded Corners 75">
              <a:extLst>
                <a:ext uri="{FF2B5EF4-FFF2-40B4-BE49-F238E27FC236}">
                  <a16:creationId xmlns:a16="http://schemas.microsoft.com/office/drawing/2014/main" xmlns="" id="{55F6D668-D768-480F-8294-80575994C6CF}"/>
                </a:ext>
              </a:extLst>
            </p:cNvPr>
            <p:cNvSpPr/>
            <p:nvPr/>
          </p:nvSpPr>
          <p:spPr>
            <a:xfrm>
              <a:off x="2359789" y="4305552"/>
              <a:ext cx="1744021" cy="319737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err="1"/>
            </a:p>
          </p:txBody>
        </p:sp>
        <p:sp>
          <p:nvSpPr>
            <p:cNvPr id="6" name="TextBox 5">
              <a:extLst>
                <a:ext uri="{FF2B5EF4-FFF2-40B4-BE49-F238E27FC236}">
                  <a16:creationId xmlns:a16="http://schemas.microsoft.com/office/drawing/2014/main" xmlns="" id="{2726DB63-4917-4390-9223-DFF8DD3B86C1}"/>
                </a:ext>
              </a:extLst>
            </p:cNvPr>
            <p:cNvSpPr txBox="1">
              <a:spLocks/>
            </p:cNvSpPr>
            <p:nvPr/>
          </p:nvSpPr>
          <p:spPr>
            <a:xfrm>
              <a:off x="2359789" y="4841424"/>
              <a:ext cx="1744021" cy="1631216"/>
            </a:xfrm>
            <a:prstGeom prst="rect">
              <a:avLst/>
            </a:prstGeom>
            <a:noFill/>
          </p:spPr>
          <p:txBody>
            <a:bodyPr wrap="square" lIns="108000" rIns="108000" rtlCol="0">
              <a:spAutoFit/>
            </a:bodyPr>
            <a:lstStyle/>
            <a:p>
              <a:pPr algn="ctr"/>
              <a:r>
                <a:rPr lang="en-US" sz="2000" dirty="0">
                  <a:solidFill>
                    <a:schemeClr val="accent2"/>
                  </a:solidFill>
                </a:rPr>
                <a:t>Get a plan </a:t>
              </a:r>
              <a:r>
                <a:rPr lang="en-US" sz="2000" dirty="0"/>
                <a:t>you can live with – through market ups and downs</a:t>
              </a:r>
            </a:p>
          </p:txBody>
        </p:sp>
      </p:grpSp>
      <p:grpSp>
        <p:nvGrpSpPr>
          <p:cNvPr id="134" name="Group 133">
            <a:extLst>
              <a:ext uri="{FF2B5EF4-FFF2-40B4-BE49-F238E27FC236}">
                <a16:creationId xmlns:a16="http://schemas.microsoft.com/office/drawing/2014/main" xmlns="" id="{566D2685-F8A1-4808-BACD-103E63C74ABF}"/>
              </a:ext>
            </a:extLst>
          </p:cNvPr>
          <p:cNvGrpSpPr/>
          <p:nvPr/>
        </p:nvGrpSpPr>
        <p:grpSpPr>
          <a:xfrm>
            <a:off x="4293176" y="3971182"/>
            <a:ext cx="1744021" cy="3197373"/>
            <a:chOff x="4270315" y="4305552"/>
            <a:chExt cx="1744021" cy="3197373"/>
          </a:xfrm>
        </p:grpSpPr>
        <p:sp>
          <p:nvSpPr>
            <p:cNvPr id="77" name="Rectangle: Rounded Corners 76">
              <a:extLst>
                <a:ext uri="{FF2B5EF4-FFF2-40B4-BE49-F238E27FC236}">
                  <a16:creationId xmlns:a16="http://schemas.microsoft.com/office/drawing/2014/main" xmlns="" id="{E1AA4D61-5FC4-41D7-851F-7B41005D6209}"/>
                </a:ext>
              </a:extLst>
            </p:cNvPr>
            <p:cNvSpPr/>
            <p:nvPr/>
          </p:nvSpPr>
          <p:spPr>
            <a:xfrm>
              <a:off x="4270315" y="4305552"/>
              <a:ext cx="1744021" cy="319737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err="1"/>
            </a:p>
          </p:txBody>
        </p:sp>
        <p:sp>
          <p:nvSpPr>
            <p:cNvPr id="7" name="TextBox 6">
              <a:extLst>
                <a:ext uri="{FF2B5EF4-FFF2-40B4-BE49-F238E27FC236}">
                  <a16:creationId xmlns:a16="http://schemas.microsoft.com/office/drawing/2014/main" xmlns="" id="{CDEE1468-C1E3-4934-9C64-C4D9E96541E7}"/>
                </a:ext>
              </a:extLst>
            </p:cNvPr>
            <p:cNvSpPr txBox="1">
              <a:spLocks/>
            </p:cNvSpPr>
            <p:nvPr/>
          </p:nvSpPr>
          <p:spPr>
            <a:xfrm>
              <a:off x="4270315" y="4841424"/>
              <a:ext cx="1744021" cy="1631216"/>
            </a:xfrm>
            <a:prstGeom prst="rect">
              <a:avLst/>
            </a:prstGeom>
            <a:noFill/>
          </p:spPr>
          <p:txBody>
            <a:bodyPr wrap="square" lIns="108000" rIns="108000" rtlCol="0">
              <a:spAutoFit/>
            </a:bodyPr>
            <a:lstStyle/>
            <a:p>
              <a:pPr algn="ctr"/>
              <a:r>
                <a:rPr lang="en-US" sz="2000" dirty="0">
                  <a:solidFill>
                    <a:schemeClr val="accent3">
                      <a:lumMod val="75000"/>
                    </a:schemeClr>
                  </a:solidFill>
                </a:rPr>
                <a:t>Focus on time in the market </a:t>
              </a:r>
              <a:r>
                <a:rPr lang="en-US" sz="2000" dirty="0"/>
                <a:t>– not trying to time the market</a:t>
              </a:r>
            </a:p>
          </p:txBody>
        </p:sp>
      </p:grpSp>
      <p:grpSp>
        <p:nvGrpSpPr>
          <p:cNvPr id="135" name="Group 134">
            <a:extLst>
              <a:ext uri="{FF2B5EF4-FFF2-40B4-BE49-F238E27FC236}">
                <a16:creationId xmlns:a16="http://schemas.microsoft.com/office/drawing/2014/main" xmlns="" id="{D58AC9A7-74BF-446D-99A8-8907C3B8AF64}"/>
              </a:ext>
            </a:extLst>
          </p:cNvPr>
          <p:cNvGrpSpPr/>
          <p:nvPr/>
        </p:nvGrpSpPr>
        <p:grpSpPr>
          <a:xfrm>
            <a:off x="6196082" y="3971182"/>
            <a:ext cx="1744021" cy="3197373"/>
            <a:chOff x="6172552" y="4305552"/>
            <a:chExt cx="1744021" cy="3197373"/>
          </a:xfrm>
        </p:grpSpPr>
        <p:sp>
          <p:nvSpPr>
            <p:cNvPr id="78" name="Rectangle: Rounded Corners 77">
              <a:extLst>
                <a:ext uri="{FF2B5EF4-FFF2-40B4-BE49-F238E27FC236}">
                  <a16:creationId xmlns:a16="http://schemas.microsoft.com/office/drawing/2014/main" xmlns="" id="{C9953C3F-BB26-407C-937A-31A99EAA17D9}"/>
                </a:ext>
              </a:extLst>
            </p:cNvPr>
            <p:cNvSpPr/>
            <p:nvPr/>
          </p:nvSpPr>
          <p:spPr>
            <a:xfrm>
              <a:off x="6172552" y="4305552"/>
              <a:ext cx="1744021" cy="319737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err="1"/>
            </a:p>
          </p:txBody>
        </p:sp>
        <p:sp>
          <p:nvSpPr>
            <p:cNvPr id="8" name="TextBox 7">
              <a:extLst>
                <a:ext uri="{FF2B5EF4-FFF2-40B4-BE49-F238E27FC236}">
                  <a16:creationId xmlns:a16="http://schemas.microsoft.com/office/drawing/2014/main" xmlns="" id="{A3900879-25AF-4B19-9107-D95CF869E9F9}"/>
                </a:ext>
              </a:extLst>
            </p:cNvPr>
            <p:cNvSpPr txBox="1"/>
            <p:nvPr/>
          </p:nvSpPr>
          <p:spPr>
            <a:xfrm>
              <a:off x="6181435" y="4841424"/>
              <a:ext cx="1735138" cy="1323439"/>
            </a:xfrm>
            <a:prstGeom prst="rect">
              <a:avLst/>
            </a:prstGeom>
            <a:noFill/>
          </p:spPr>
          <p:txBody>
            <a:bodyPr wrap="square" lIns="108000" rIns="108000" rtlCol="0">
              <a:spAutoFit/>
            </a:bodyPr>
            <a:lstStyle/>
            <a:p>
              <a:pPr algn="ctr"/>
              <a:r>
                <a:rPr lang="en-US" sz="2000" dirty="0">
                  <a:solidFill>
                    <a:schemeClr val="accent4"/>
                  </a:solidFill>
                </a:rPr>
                <a:t>Invest consistently</a:t>
              </a:r>
              <a:r>
                <a:rPr lang="en-US" sz="2000" dirty="0"/>
                <a:t>, even in bad times</a:t>
              </a:r>
            </a:p>
          </p:txBody>
        </p:sp>
      </p:grpSp>
      <p:grpSp>
        <p:nvGrpSpPr>
          <p:cNvPr id="136" name="Group 135">
            <a:extLst>
              <a:ext uri="{FF2B5EF4-FFF2-40B4-BE49-F238E27FC236}">
                <a16:creationId xmlns:a16="http://schemas.microsoft.com/office/drawing/2014/main" xmlns="" id="{447EDFB0-FCEE-4993-AC5B-08FD1B630E2D}"/>
              </a:ext>
            </a:extLst>
          </p:cNvPr>
          <p:cNvGrpSpPr/>
          <p:nvPr/>
        </p:nvGrpSpPr>
        <p:grpSpPr>
          <a:xfrm>
            <a:off x="8098988" y="3971182"/>
            <a:ext cx="1744021" cy="3197373"/>
            <a:chOff x="8091367" y="4305552"/>
            <a:chExt cx="1744021" cy="3197373"/>
          </a:xfrm>
        </p:grpSpPr>
        <p:sp>
          <p:nvSpPr>
            <p:cNvPr id="79" name="Rectangle: Rounded Corners 78">
              <a:extLst>
                <a:ext uri="{FF2B5EF4-FFF2-40B4-BE49-F238E27FC236}">
                  <a16:creationId xmlns:a16="http://schemas.microsoft.com/office/drawing/2014/main" xmlns="" id="{D6E830CD-D678-4923-8118-524DA0026ADB}"/>
                </a:ext>
              </a:extLst>
            </p:cNvPr>
            <p:cNvSpPr/>
            <p:nvPr/>
          </p:nvSpPr>
          <p:spPr>
            <a:xfrm>
              <a:off x="8091367" y="4305552"/>
              <a:ext cx="1744021" cy="319737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err="1"/>
            </a:p>
          </p:txBody>
        </p:sp>
        <p:sp>
          <p:nvSpPr>
            <p:cNvPr id="9" name="TextBox 8">
              <a:extLst>
                <a:ext uri="{FF2B5EF4-FFF2-40B4-BE49-F238E27FC236}">
                  <a16:creationId xmlns:a16="http://schemas.microsoft.com/office/drawing/2014/main" xmlns="" id="{C1585A48-A2AA-4AF7-B4B4-B1A014E02EB0}"/>
                </a:ext>
              </a:extLst>
            </p:cNvPr>
            <p:cNvSpPr txBox="1">
              <a:spLocks/>
            </p:cNvSpPr>
            <p:nvPr/>
          </p:nvSpPr>
          <p:spPr>
            <a:xfrm>
              <a:off x="8091367" y="4841424"/>
              <a:ext cx="1744021" cy="1323439"/>
            </a:xfrm>
            <a:prstGeom prst="rect">
              <a:avLst/>
            </a:prstGeom>
            <a:noFill/>
          </p:spPr>
          <p:txBody>
            <a:bodyPr wrap="square" lIns="108000" rIns="108000" rtlCol="0">
              <a:spAutoFit/>
            </a:bodyPr>
            <a:lstStyle/>
            <a:p>
              <a:pPr algn="ctr"/>
              <a:r>
                <a:rPr lang="en-US" sz="2000" dirty="0">
                  <a:solidFill>
                    <a:schemeClr val="accent5"/>
                  </a:solidFill>
                </a:rPr>
                <a:t>Get help </a:t>
              </a:r>
              <a:r>
                <a:rPr lang="en-US" sz="2000" dirty="0"/>
                <a:t>to make the most of a down market</a:t>
              </a:r>
            </a:p>
          </p:txBody>
        </p:sp>
      </p:grpSp>
      <p:grpSp>
        <p:nvGrpSpPr>
          <p:cNvPr id="131" name="Group 130">
            <a:extLst>
              <a:ext uri="{FF2B5EF4-FFF2-40B4-BE49-F238E27FC236}">
                <a16:creationId xmlns:a16="http://schemas.microsoft.com/office/drawing/2014/main" xmlns="" id="{F3909C09-0AF2-4D6D-AF2C-B65745311226}"/>
              </a:ext>
            </a:extLst>
          </p:cNvPr>
          <p:cNvGrpSpPr/>
          <p:nvPr/>
        </p:nvGrpSpPr>
        <p:grpSpPr>
          <a:xfrm>
            <a:off x="777462" y="3184565"/>
            <a:ext cx="1163824" cy="1163824"/>
            <a:chOff x="739361" y="3518935"/>
            <a:chExt cx="1163824" cy="1163824"/>
          </a:xfrm>
        </p:grpSpPr>
        <p:grpSp>
          <p:nvGrpSpPr>
            <p:cNvPr id="81" name="Group 80">
              <a:extLst>
                <a:ext uri="{FF2B5EF4-FFF2-40B4-BE49-F238E27FC236}">
                  <a16:creationId xmlns:a16="http://schemas.microsoft.com/office/drawing/2014/main" xmlns="" id="{42CB302A-C2E2-4544-A289-0C291D9B98D1}"/>
                </a:ext>
              </a:extLst>
            </p:cNvPr>
            <p:cNvGrpSpPr/>
            <p:nvPr/>
          </p:nvGrpSpPr>
          <p:grpSpPr>
            <a:xfrm>
              <a:off x="739361" y="3518935"/>
              <a:ext cx="1163824" cy="1163824"/>
              <a:chOff x="613955" y="2206064"/>
              <a:chExt cx="3347961" cy="3347961"/>
            </a:xfrm>
          </p:grpSpPr>
          <p:sp>
            <p:nvSpPr>
              <p:cNvPr id="82" name="Oval 81">
                <a:extLst>
                  <a:ext uri="{FF2B5EF4-FFF2-40B4-BE49-F238E27FC236}">
                    <a16:creationId xmlns:a16="http://schemas.microsoft.com/office/drawing/2014/main" xmlns="" id="{4924953A-3D5A-47A1-BA00-826809CE534A}"/>
                  </a:ext>
                </a:extLst>
              </p:cNvPr>
              <p:cNvSpPr/>
              <p:nvPr/>
            </p:nvSpPr>
            <p:spPr>
              <a:xfrm>
                <a:off x="613955" y="2206064"/>
                <a:ext cx="3347961" cy="334796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683" tIns="40341" rIns="80683" bIns="40341" numCol="1" spcCol="0" rtlCol="0" fromWordArt="0" anchor="ctr" anchorCtr="0" forceAA="0" compatLnSpc="1">
                <a:prstTxWarp prst="textNoShape">
                  <a:avLst/>
                </a:prstTxWarp>
                <a:noAutofit/>
              </a:bodyPr>
              <a:lstStyle/>
              <a:p>
                <a:pPr algn="ctr"/>
                <a:endParaRPr lang="en-US" sz="1401"/>
              </a:p>
            </p:txBody>
          </p:sp>
          <p:sp>
            <p:nvSpPr>
              <p:cNvPr id="83" name="Oval 82">
                <a:extLst>
                  <a:ext uri="{FF2B5EF4-FFF2-40B4-BE49-F238E27FC236}">
                    <a16:creationId xmlns:a16="http://schemas.microsoft.com/office/drawing/2014/main" xmlns="" id="{41487132-9872-44C8-B3B8-D8F798ADD316}"/>
                  </a:ext>
                </a:extLst>
              </p:cNvPr>
              <p:cNvSpPr/>
              <p:nvPr/>
            </p:nvSpPr>
            <p:spPr>
              <a:xfrm>
                <a:off x="707330" y="2299439"/>
                <a:ext cx="3161211" cy="31612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0341" rIns="0" bIns="40341" numCol="1" spcCol="0" rtlCol="0" fromWordArt="0" anchor="ctr" anchorCtr="0" forceAA="0" compatLnSpc="1">
                <a:prstTxWarp prst="textNoShape">
                  <a:avLst/>
                </a:prstTxWarp>
                <a:noAutofit/>
              </a:bodyPr>
              <a:lstStyle/>
              <a:p>
                <a:pPr algn="ctr"/>
                <a:endParaRPr lang="en-US" sz="1235">
                  <a:solidFill>
                    <a:schemeClr val="bg1"/>
                  </a:solidFill>
                </a:endParaRPr>
              </a:p>
            </p:txBody>
          </p:sp>
        </p:grpSp>
        <p:grpSp>
          <p:nvGrpSpPr>
            <p:cNvPr id="13" name="Group 12">
              <a:extLst>
                <a:ext uri="{FF2B5EF4-FFF2-40B4-BE49-F238E27FC236}">
                  <a16:creationId xmlns:a16="http://schemas.microsoft.com/office/drawing/2014/main" xmlns="" id="{D8E447CE-F04D-4D57-8185-B9B99931BE96}"/>
                </a:ext>
              </a:extLst>
            </p:cNvPr>
            <p:cNvGrpSpPr/>
            <p:nvPr/>
          </p:nvGrpSpPr>
          <p:grpSpPr>
            <a:xfrm>
              <a:off x="1063326" y="3842900"/>
              <a:ext cx="515894" cy="515894"/>
              <a:chOff x="4170363" y="5189538"/>
              <a:chExt cx="196850" cy="196850"/>
            </a:xfrm>
            <a:noFill/>
          </p:grpSpPr>
          <p:sp>
            <p:nvSpPr>
              <p:cNvPr id="14" name="Line 37">
                <a:extLst>
                  <a:ext uri="{FF2B5EF4-FFF2-40B4-BE49-F238E27FC236}">
                    <a16:creationId xmlns:a16="http://schemas.microsoft.com/office/drawing/2014/main" xmlns="" id="{E4B7D5C4-5DF2-46AF-B5F3-EF9D7F292B13}"/>
                  </a:ext>
                </a:extLst>
              </p:cNvPr>
              <p:cNvSpPr>
                <a:spLocks noChangeShapeType="1"/>
              </p:cNvSpPr>
              <p:nvPr/>
            </p:nvSpPr>
            <p:spPr bwMode="auto">
              <a:xfrm>
                <a:off x="4170363" y="5386388"/>
                <a:ext cx="196850" cy="0"/>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15" name="Rectangle 38">
                <a:extLst>
                  <a:ext uri="{FF2B5EF4-FFF2-40B4-BE49-F238E27FC236}">
                    <a16:creationId xmlns:a16="http://schemas.microsoft.com/office/drawing/2014/main" xmlns="" id="{1FED321E-9D42-49E3-A879-502978E1312F}"/>
                  </a:ext>
                </a:extLst>
              </p:cNvPr>
              <p:cNvSpPr>
                <a:spLocks noChangeArrowheads="1"/>
              </p:cNvSpPr>
              <p:nvPr/>
            </p:nvSpPr>
            <p:spPr bwMode="auto">
              <a:xfrm>
                <a:off x="4178300" y="5343525"/>
                <a:ext cx="25400" cy="42862"/>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16" name="Rectangle 39">
                <a:extLst>
                  <a:ext uri="{FF2B5EF4-FFF2-40B4-BE49-F238E27FC236}">
                    <a16:creationId xmlns:a16="http://schemas.microsoft.com/office/drawing/2014/main" xmlns="" id="{3031A725-7B64-4E7E-9BB0-C37524F77186}"/>
                  </a:ext>
                </a:extLst>
              </p:cNvPr>
              <p:cNvSpPr>
                <a:spLocks noChangeArrowheads="1"/>
              </p:cNvSpPr>
              <p:nvPr/>
            </p:nvSpPr>
            <p:spPr bwMode="auto">
              <a:xfrm>
                <a:off x="4230688" y="5300663"/>
                <a:ext cx="25400" cy="85725"/>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17" name="Rectangle 40">
                <a:extLst>
                  <a:ext uri="{FF2B5EF4-FFF2-40B4-BE49-F238E27FC236}">
                    <a16:creationId xmlns:a16="http://schemas.microsoft.com/office/drawing/2014/main" xmlns="" id="{AF0F5D01-89D9-45B3-A1F0-CF6568E29CD3}"/>
                  </a:ext>
                </a:extLst>
              </p:cNvPr>
              <p:cNvSpPr>
                <a:spLocks noChangeArrowheads="1"/>
              </p:cNvSpPr>
              <p:nvPr/>
            </p:nvSpPr>
            <p:spPr bwMode="auto">
              <a:xfrm>
                <a:off x="4281488" y="5318125"/>
                <a:ext cx="25400" cy="68262"/>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18" name="Rectangle 41">
                <a:extLst>
                  <a:ext uri="{FF2B5EF4-FFF2-40B4-BE49-F238E27FC236}">
                    <a16:creationId xmlns:a16="http://schemas.microsoft.com/office/drawing/2014/main" xmlns="" id="{2D0A9DDB-7AF6-4E73-A184-F7864D463EF2}"/>
                  </a:ext>
                </a:extLst>
              </p:cNvPr>
              <p:cNvSpPr>
                <a:spLocks noChangeArrowheads="1"/>
              </p:cNvSpPr>
              <p:nvPr/>
            </p:nvSpPr>
            <p:spPr bwMode="auto">
              <a:xfrm>
                <a:off x="4333875" y="5257800"/>
                <a:ext cx="25400" cy="128587"/>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19" name="Oval 42">
                <a:extLst>
                  <a:ext uri="{FF2B5EF4-FFF2-40B4-BE49-F238E27FC236}">
                    <a16:creationId xmlns:a16="http://schemas.microsoft.com/office/drawing/2014/main" xmlns="" id="{28B439B3-6693-4548-A3A2-C360BC5DD42B}"/>
                  </a:ext>
                </a:extLst>
              </p:cNvPr>
              <p:cNvSpPr>
                <a:spLocks noChangeArrowheads="1"/>
              </p:cNvSpPr>
              <p:nvPr/>
            </p:nvSpPr>
            <p:spPr bwMode="auto">
              <a:xfrm>
                <a:off x="4183063" y="5275263"/>
                <a:ext cx="17462" cy="17462"/>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20" name="Oval 43">
                <a:extLst>
                  <a:ext uri="{FF2B5EF4-FFF2-40B4-BE49-F238E27FC236}">
                    <a16:creationId xmlns:a16="http://schemas.microsoft.com/office/drawing/2014/main" xmlns="" id="{A78D70FF-0235-4150-97FB-645BBBFA7090}"/>
                  </a:ext>
                </a:extLst>
              </p:cNvPr>
              <p:cNvSpPr>
                <a:spLocks noChangeArrowheads="1"/>
              </p:cNvSpPr>
              <p:nvPr/>
            </p:nvSpPr>
            <p:spPr bwMode="auto">
              <a:xfrm>
                <a:off x="4233863" y="5232400"/>
                <a:ext cx="17462" cy="17462"/>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21" name="Oval 44">
                <a:extLst>
                  <a:ext uri="{FF2B5EF4-FFF2-40B4-BE49-F238E27FC236}">
                    <a16:creationId xmlns:a16="http://schemas.microsoft.com/office/drawing/2014/main" xmlns="" id="{C74D5069-4F65-4846-AAA2-4946EE23D492}"/>
                  </a:ext>
                </a:extLst>
              </p:cNvPr>
              <p:cNvSpPr>
                <a:spLocks noChangeArrowheads="1"/>
              </p:cNvSpPr>
              <p:nvPr/>
            </p:nvSpPr>
            <p:spPr bwMode="auto">
              <a:xfrm>
                <a:off x="4286250" y="5249863"/>
                <a:ext cx="17462" cy="17462"/>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22" name="Oval 45">
                <a:extLst>
                  <a:ext uri="{FF2B5EF4-FFF2-40B4-BE49-F238E27FC236}">
                    <a16:creationId xmlns:a16="http://schemas.microsoft.com/office/drawing/2014/main" xmlns="" id="{2AAADFFD-97BE-4AB2-8709-F16EBEA000CC}"/>
                  </a:ext>
                </a:extLst>
              </p:cNvPr>
              <p:cNvSpPr>
                <a:spLocks noChangeArrowheads="1"/>
              </p:cNvSpPr>
              <p:nvPr/>
            </p:nvSpPr>
            <p:spPr bwMode="auto">
              <a:xfrm>
                <a:off x="4337050" y="5189538"/>
                <a:ext cx="17462" cy="17462"/>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23" name="Line 46">
                <a:extLst>
                  <a:ext uri="{FF2B5EF4-FFF2-40B4-BE49-F238E27FC236}">
                    <a16:creationId xmlns:a16="http://schemas.microsoft.com/office/drawing/2014/main" xmlns="" id="{249454D3-4D9E-4AC4-85EC-06B55542ACB2}"/>
                  </a:ext>
                </a:extLst>
              </p:cNvPr>
              <p:cNvSpPr>
                <a:spLocks noChangeShapeType="1"/>
              </p:cNvSpPr>
              <p:nvPr/>
            </p:nvSpPr>
            <p:spPr bwMode="auto">
              <a:xfrm flipV="1">
                <a:off x="4197350" y="5248275"/>
                <a:ext cx="39687" cy="28575"/>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24" name="Line 47">
                <a:extLst>
                  <a:ext uri="{FF2B5EF4-FFF2-40B4-BE49-F238E27FC236}">
                    <a16:creationId xmlns:a16="http://schemas.microsoft.com/office/drawing/2014/main" xmlns="" id="{D1705D81-FC0B-4D8D-81C9-CD0864D683D2}"/>
                  </a:ext>
                </a:extLst>
              </p:cNvPr>
              <p:cNvSpPr>
                <a:spLocks noChangeShapeType="1"/>
              </p:cNvSpPr>
              <p:nvPr/>
            </p:nvSpPr>
            <p:spPr bwMode="auto">
              <a:xfrm>
                <a:off x="4251325" y="5243513"/>
                <a:ext cx="34925" cy="12700"/>
              </a:xfrm>
              <a:prstGeom prst="line">
                <a:avLst/>
              </a:prstGeom>
              <a:grpFill/>
              <a:ln w="190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25" name="Line 48">
                <a:extLst>
                  <a:ext uri="{FF2B5EF4-FFF2-40B4-BE49-F238E27FC236}">
                    <a16:creationId xmlns:a16="http://schemas.microsoft.com/office/drawing/2014/main" xmlns="" id="{901B83AE-8E0B-43D2-91A9-F822FAB16A40}"/>
                  </a:ext>
                </a:extLst>
              </p:cNvPr>
              <p:cNvSpPr>
                <a:spLocks noChangeShapeType="1"/>
              </p:cNvSpPr>
              <p:nvPr/>
            </p:nvSpPr>
            <p:spPr bwMode="auto">
              <a:xfrm flipH="1">
                <a:off x="4300538" y="5205413"/>
                <a:ext cx="39687" cy="46037"/>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351"/>
              </a:p>
            </p:txBody>
          </p:sp>
        </p:grpSp>
      </p:grpSp>
      <p:grpSp>
        <p:nvGrpSpPr>
          <p:cNvPr id="139" name="Group 138">
            <a:extLst>
              <a:ext uri="{FF2B5EF4-FFF2-40B4-BE49-F238E27FC236}">
                <a16:creationId xmlns:a16="http://schemas.microsoft.com/office/drawing/2014/main" xmlns="" id="{1CEC2D26-A320-43A3-85DC-250A8C75790B}"/>
              </a:ext>
            </a:extLst>
          </p:cNvPr>
          <p:cNvGrpSpPr/>
          <p:nvPr/>
        </p:nvGrpSpPr>
        <p:grpSpPr>
          <a:xfrm>
            <a:off x="2680368" y="3184565"/>
            <a:ext cx="1163824" cy="1163824"/>
            <a:chOff x="2680368" y="3184565"/>
            <a:chExt cx="1163824" cy="1163824"/>
          </a:xfrm>
        </p:grpSpPr>
        <p:grpSp>
          <p:nvGrpSpPr>
            <p:cNvPr id="84" name="Group 83">
              <a:extLst>
                <a:ext uri="{FF2B5EF4-FFF2-40B4-BE49-F238E27FC236}">
                  <a16:creationId xmlns:a16="http://schemas.microsoft.com/office/drawing/2014/main" xmlns="" id="{D31FDDBF-90C2-491A-8EF9-173962FFA94D}"/>
                </a:ext>
              </a:extLst>
            </p:cNvPr>
            <p:cNvGrpSpPr/>
            <p:nvPr/>
          </p:nvGrpSpPr>
          <p:grpSpPr>
            <a:xfrm>
              <a:off x="2680368" y="3184565"/>
              <a:ext cx="1163824" cy="1163824"/>
              <a:chOff x="613955" y="2206064"/>
              <a:chExt cx="3347961" cy="3347961"/>
            </a:xfrm>
          </p:grpSpPr>
          <p:sp>
            <p:nvSpPr>
              <p:cNvPr id="85" name="Oval 84">
                <a:extLst>
                  <a:ext uri="{FF2B5EF4-FFF2-40B4-BE49-F238E27FC236}">
                    <a16:creationId xmlns:a16="http://schemas.microsoft.com/office/drawing/2014/main" xmlns="" id="{5EA8E7F4-8898-4590-A99E-14853B39769D}"/>
                  </a:ext>
                </a:extLst>
              </p:cNvPr>
              <p:cNvSpPr/>
              <p:nvPr/>
            </p:nvSpPr>
            <p:spPr>
              <a:xfrm>
                <a:off x="613955" y="2206064"/>
                <a:ext cx="3347961" cy="334796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683" tIns="40341" rIns="80683" bIns="40341" numCol="1" spcCol="0" rtlCol="0" fromWordArt="0" anchor="ctr" anchorCtr="0" forceAA="0" compatLnSpc="1">
                <a:prstTxWarp prst="textNoShape">
                  <a:avLst/>
                </a:prstTxWarp>
                <a:noAutofit/>
              </a:bodyPr>
              <a:lstStyle/>
              <a:p>
                <a:pPr algn="ctr"/>
                <a:endParaRPr lang="en-US" sz="1401"/>
              </a:p>
            </p:txBody>
          </p:sp>
          <p:sp>
            <p:nvSpPr>
              <p:cNvPr id="86" name="Oval 85">
                <a:extLst>
                  <a:ext uri="{FF2B5EF4-FFF2-40B4-BE49-F238E27FC236}">
                    <a16:creationId xmlns:a16="http://schemas.microsoft.com/office/drawing/2014/main" xmlns="" id="{E44B0646-6FB2-4975-AC07-7F2DF75DF3F9}"/>
                  </a:ext>
                </a:extLst>
              </p:cNvPr>
              <p:cNvSpPr/>
              <p:nvPr/>
            </p:nvSpPr>
            <p:spPr>
              <a:xfrm>
                <a:off x="707330" y="2299439"/>
                <a:ext cx="3161211" cy="316121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0341" rIns="0" bIns="40341" numCol="1" spcCol="0" rtlCol="0" fromWordArt="0" anchor="ctr" anchorCtr="0" forceAA="0" compatLnSpc="1">
                <a:prstTxWarp prst="textNoShape">
                  <a:avLst/>
                </a:prstTxWarp>
                <a:noAutofit/>
              </a:bodyPr>
              <a:lstStyle/>
              <a:p>
                <a:pPr algn="ctr"/>
                <a:endParaRPr lang="en-US" sz="1235">
                  <a:solidFill>
                    <a:schemeClr val="bg1"/>
                  </a:solidFill>
                </a:endParaRPr>
              </a:p>
            </p:txBody>
          </p:sp>
        </p:grpSp>
        <p:grpSp>
          <p:nvGrpSpPr>
            <p:cNvPr id="28" name="Group 27">
              <a:extLst>
                <a:ext uri="{FF2B5EF4-FFF2-40B4-BE49-F238E27FC236}">
                  <a16:creationId xmlns:a16="http://schemas.microsoft.com/office/drawing/2014/main" xmlns="" id="{875E5BD0-192E-41EE-BE4E-D94898355FE9}"/>
                </a:ext>
              </a:extLst>
            </p:cNvPr>
            <p:cNvGrpSpPr/>
            <p:nvPr/>
          </p:nvGrpSpPr>
          <p:grpSpPr>
            <a:xfrm>
              <a:off x="2943891" y="3486294"/>
              <a:ext cx="636779" cy="560367"/>
              <a:chOff x="2514600" y="10964863"/>
              <a:chExt cx="198437" cy="174625"/>
            </a:xfrm>
            <a:noFill/>
          </p:grpSpPr>
          <p:sp>
            <p:nvSpPr>
              <p:cNvPr id="29" name="Freeform 69">
                <a:extLst>
                  <a:ext uri="{FF2B5EF4-FFF2-40B4-BE49-F238E27FC236}">
                    <a16:creationId xmlns:a16="http://schemas.microsoft.com/office/drawing/2014/main" xmlns="" id="{16383796-2B46-4591-93BC-11E049CA9E13}"/>
                  </a:ext>
                </a:extLst>
              </p:cNvPr>
              <p:cNvSpPr>
                <a:spLocks/>
              </p:cNvSpPr>
              <p:nvPr/>
            </p:nvSpPr>
            <p:spPr bwMode="auto">
              <a:xfrm>
                <a:off x="2609850" y="11002963"/>
                <a:ext cx="42862" cy="12700"/>
              </a:xfrm>
              <a:custGeom>
                <a:avLst/>
                <a:gdLst>
                  <a:gd name="T0" fmla="*/ 0 w 20"/>
                  <a:gd name="T1" fmla="*/ 0 h 6"/>
                  <a:gd name="T2" fmla="*/ 20 w 20"/>
                  <a:gd name="T3" fmla="*/ 6 h 6"/>
                </a:gdLst>
                <a:ahLst/>
                <a:cxnLst>
                  <a:cxn ang="0">
                    <a:pos x="T0" y="T1"/>
                  </a:cxn>
                  <a:cxn ang="0">
                    <a:pos x="T2" y="T3"/>
                  </a:cxn>
                </a:cxnLst>
                <a:rect l="0" t="0" r="r" b="b"/>
                <a:pathLst>
                  <a:path w="20" h="6">
                    <a:moveTo>
                      <a:pt x="0" y="0"/>
                    </a:moveTo>
                    <a:cubicBezTo>
                      <a:pt x="7" y="0"/>
                      <a:pt x="14" y="2"/>
                      <a:pt x="20" y="6"/>
                    </a:cubicBezTo>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30" name="Freeform 70">
                <a:extLst>
                  <a:ext uri="{FF2B5EF4-FFF2-40B4-BE49-F238E27FC236}">
                    <a16:creationId xmlns:a16="http://schemas.microsoft.com/office/drawing/2014/main" xmlns="" id="{6AD7E603-B1AC-4557-88D4-94E1908473DF}"/>
                  </a:ext>
                </a:extLst>
              </p:cNvPr>
              <p:cNvSpPr>
                <a:spLocks/>
              </p:cNvSpPr>
              <p:nvPr/>
            </p:nvSpPr>
            <p:spPr bwMode="auto">
              <a:xfrm>
                <a:off x="2695575" y="11033125"/>
                <a:ext cx="17462" cy="17462"/>
              </a:xfrm>
              <a:custGeom>
                <a:avLst/>
                <a:gdLst>
                  <a:gd name="T0" fmla="*/ 8 w 8"/>
                  <a:gd name="T1" fmla="*/ 0 h 8"/>
                  <a:gd name="T2" fmla="*/ 0 w 8"/>
                  <a:gd name="T3" fmla="*/ 8 h 8"/>
                </a:gdLst>
                <a:ahLst/>
                <a:cxnLst>
                  <a:cxn ang="0">
                    <a:pos x="T0" y="T1"/>
                  </a:cxn>
                  <a:cxn ang="0">
                    <a:pos x="T2" y="T3"/>
                  </a:cxn>
                </a:cxnLst>
                <a:rect l="0" t="0" r="r" b="b"/>
                <a:pathLst>
                  <a:path w="8" h="8">
                    <a:moveTo>
                      <a:pt x="8" y="0"/>
                    </a:moveTo>
                    <a:cubicBezTo>
                      <a:pt x="8" y="4"/>
                      <a:pt x="4" y="8"/>
                      <a:pt x="0" y="8"/>
                    </a:cubicBezTo>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31" name="Freeform 71">
                <a:extLst>
                  <a:ext uri="{FF2B5EF4-FFF2-40B4-BE49-F238E27FC236}">
                    <a16:creationId xmlns:a16="http://schemas.microsoft.com/office/drawing/2014/main" xmlns="" id="{DC10DF1B-D732-494E-A92E-3056BEE7C6E9}"/>
                  </a:ext>
                </a:extLst>
              </p:cNvPr>
              <p:cNvSpPr>
                <a:spLocks/>
              </p:cNvSpPr>
              <p:nvPr/>
            </p:nvSpPr>
            <p:spPr bwMode="auto">
              <a:xfrm>
                <a:off x="2514600" y="10964863"/>
                <a:ext cx="180975" cy="153987"/>
              </a:xfrm>
              <a:custGeom>
                <a:avLst/>
                <a:gdLst>
                  <a:gd name="T0" fmla="*/ 36 w 84"/>
                  <a:gd name="T1" fmla="*/ 9 h 72"/>
                  <a:gd name="T2" fmla="*/ 17 w 84"/>
                  <a:gd name="T3" fmla="*/ 4 h 72"/>
                  <a:gd name="T4" fmla="*/ 24 w 84"/>
                  <a:gd name="T5" fmla="*/ 14 h 72"/>
                  <a:gd name="T6" fmla="*/ 8 w 84"/>
                  <a:gd name="T7" fmla="*/ 36 h 72"/>
                  <a:gd name="T8" fmla="*/ 0 w 84"/>
                  <a:gd name="T9" fmla="*/ 36 h 72"/>
                  <a:gd name="T10" fmla="*/ 0 w 84"/>
                  <a:gd name="T11" fmla="*/ 52 h 72"/>
                  <a:gd name="T12" fmla="*/ 11 w 84"/>
                  <a:gd name="T13" fmla="*/ 52 h 72"/>
                  <a:gd name="T14" fmla="*/ 46 w 84"/>
                  <a:gd name="T15" fmla="*/ 72 h 72"/>
                  <a:gd name="T16" fmla="*/ 84 w 84"/>
                  <a:gd name="T17" fmla="*/ 40 h 72"/>
                  <a:gd name="T18" fmla="*/ 36 w 84"/>
                  <a:gd name="T19" fmla="*/ 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72">
                    <a:moveTo>
                      <a:pt x="36" y="9"/>
                    </a:moveTo>
                    <a:cubicBezTo>
                      <a:pt x="32" y="2"/>
                      <a:pt x="24" y="0"/>
                      <a:pt x="17" y="4"/>
                    </a:cubicBezTo>
                    <a:cubicBezTo>
                      <a:pt x="21" y="6"/>
                      <a:pt x="23" y="10"/>
                      <a:pt x="24" y="14"/>
                    </a:cubicBezTo>
                    <a:cubicBezTo>
                      <a:pt x="15" y="19"/>
                      <a:pt x="10" y="27"/>
                      <a:pt x="8" y="36"/>
                    </a:cubicBezTo>
                    <a:cubicBezTo>
                      <a:pt x="0" y="36"/>
                      <a:pt x="0" y="36"/>
                      <a:pt x="0" y="36"/>
                    </a:cubicBezTo>
                    <a:cubicBezTo>
                      <a:pt x="0" y="52"/>
                      <a:pt x="0" y="52"/>
                      <a:pt x="0" y="52"/>
                    </a:cubicBezTo>
                    <a:cubicBezTo>
                      <a:pt x="11" y="52"/>
                      <a:pt x="11" y="52"/>
                      <a:pt x="11" y="52"/>
                    </a:cubicBezTo>
                    <a:cubicBezTo>
                      <a:pt x="16" y="64"/>
                      <a:pt x="30" y="72"/>
                      <a:pt x="46" y="72"/>
                    </a:cubicBezTo>
                    <a:cubicBezTo>
                      <a:pt x="67" y="72"/>
                      <a:pt x="84" y="58"/>
                      <a:pt x="84" y="40"/>
                    </a:cubicBezTo>
                    <a:cubicBezTo>
                      <a:pt x="84" y="19"/>
                      <a:pt x="61" y="4"/>
                      <a:pt x="36" y="9"/>
                    </a:cubicBezTo>
                    <a:close/>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32" name="Oval 72">
                <a:extLst>
                  <a:ext uri="{FF2B5EF4-FFF2-40B4-BE49-F238E27FC236}">
                    <a16:creationId xmlns:a16="http://schemas.microsoft.com/office/drawing/2014/main" xmlns="" id="{591919CB-FC3B-485D-AC28-5B9225E3183D}"/>
                  </a:ext>
                </a:extLst>
              </p:cNvPr>
              <p:cNvSpPr>
                <a:spLocks noChangeArrowheads="1"/>
              </p:cNvSpPr>
              <p:nvPr/>
            </p:nvSpPr>
            <p:spPr bwMode="auto">
              <a:xfrm>
                <a:off x="2559050" y="11033125"/>
                <a:ext cx="7937" cy="7937"/>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33" name="Line 73">
                <a:extLst>
                  <a:ext uri="{FF2B5EF4-FFF2-40B4-BE49-F238E27FC236}">
                    <a16:creationId xmlns:a16="http://schemas.microsoft.com/office/drawing/2014/main" xmlns="" id="{7E647BD7-B4DE-42CF-BE04-BBB51B2D0927}"/>
                  </a:ext>
                </a:extLst>
              </p:cNvPr>
              <p:cNvSpPr>
                <a:spLocks noChangeShapeType="1"/>
              </p:cNvSpPr>
              <p:nvPr/>
            </p:nvSpPr>
            <p:spPr bwMode="auto">
              <a:xfrm>
                <a:off x="2574925" y="11110913"/>
                <a:ext cx="0" cy="28575"/>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34" name="Line 74">
                <a:extLst>
                  <a:ext uri="{FF2B5EF4-FFF2-40B4-BE49-F238E27FC236}">
                    <a16:creationId xmlns:a16="http://schemas.microsoft.com/office/drawing/2014/main" xmlns="" id="{B54D225E-960C-4ACE-90C8-A1720EB3B7BC}"/>
                  </a:ext>
                </a:extLst>
              </p:cNvPr>
              <p:cNvSpPr>
                <a:spLocks noChangeShapeType="1"/>
              </p:cNvSpPr>
              <p:nvPr/>
            </p:nvSpPr>
            <p:spPr bwMode="auto">
              <a:xfrm>
                <a:off x="2652713" y="11110913"/>
                <a:ext cx="0" cy="28575"/>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351"/>
              </a:p>
            </p:txBody>
          </p:sp>
        </p:grpSp>
      </p:grpSp>
      <p:grpSp>
        <p:nvGrpSpPr>
          <p:cNvPr id="142" name="Group 141">
            <a:extLst>
              <a:ext uri="{FF2B5EF4-FFF2-40B4-BE49-F238E27FC236}">
                <a16:creationId xmlns:a16="http://schemas.microsoft.com/office/drawing/2014/main" xmlns="" id="{2C42826E-FE70-46FD-9AB2-AF3B2E27D612}"/>
              </a:ext>
            </a:extLst>
          </p:cNvPr>
          <p:cNvGrpSpPr/>
          <p:nvPr/>
        </p:nvGrpSpPr>
        <p:grpSpPr>
          <a:xfrm>
            <a:off x="8376974" y="3202732"/>
            <a:ext cx="1163824" cy="1163824"/>
            <a:chOff x="8381465" y="3184565"/>
            <a:chExt cx="1163824" cy="1163824"/>
          </a:xfrm>
        </p:grpSpPr>
        <p:grpSp>
          <p:nvGrpSpPr>
            <p:cNvPr id="93" name="Group 92">
              <a:extLst>
                <a:ext uri="{FF2B5EF4-FFF2-40B4-BE49-F238E27FC236}">
                  <a16:creationId xmlns:a16="http://schemas.microsoft.com/office/drawing/2014/main" xmlns="" id="{040BF7A0-C769-4B7C-AEF6-A30A1F793D8B}"/>
                </a:ext>
              </a:extLst>
            </p:cNvPr>
            <p:cNvGrpSpPr/>
            <p:nvPr/>
          </p:nvGrpSpPr>
          <p:grpSpPr>
            <a:xfrm>
              <a:off x="8381465" y="3184565"/>
              <a:ext cx="1163824" cy="1163824"/>
              <a:chOff x="613955" y="2206064"/>
              <a:chExt cx="3347961" cy="3347961"/>
            </a:xfrm>
          </p:grpSpPr>
          <p:sp>
            <p:nvSpPr>
              <p:cNvPr id="94" name="Oval 93">
                <a:extLst>
                  <a:ext uri="{FF2B5EF4-FFF2-40B4-BE49-F238E27FC236}">
                    <a16:creationId xmlns:a16="http://schemas.microsoft.com/office/drawing/2014/main" xmlns="" id="{D405C616-0DE2-4799-9376-BAF98B5C3E7E}"/>
                  </a:ext>
                </a:extLst>
              </p:cNvPr>
              <p:cNvSpPr/>
              <p:nvPr/>
            </p:nvSpPr>
            <p:spPr>
              <a:xfrm>
                <a:off x="613955" y="2206064"/>
                <a:ext cx="3347961" cy="3347961"/>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683" tIns="40341" rIns="80683" bIns="40341" numCol="1" spcCol="0" rtlCol="0" fromWordArt="0" anchor="ctr" anchorCtr="0" forceAA="0" compatLnSpc="1">
                <a:prstTxWarp prst="textNoShape">
                  <a:avLst/>
                </a:prstTxWarp>
                <a:noAutofit/>
              </a:bodyPr>
              <a:lstStyle/>
              <a:p>
                <a:pPr algn="ctr"/>
                <a:endParaRPr lang="en-US" sz="1401"/>
              </a:p>
            </p:txBody>
          </p:sp>
          <p:sp>
            <p:nvSpPr>
              <p:cNvPr id="95" name="Oval 94">
                <a:extLst>
                  <a:ext uri="{FF2B5EF4-FFF2-40B4-BE49-F238E27FC236}">
                    <a16:creationId xmlns:a16="http://schemas.microsoft.com/office/drawing/2014/main" xmlns="" id="{3F08CC0E-849C-4D39-B5FA-9A4A91813EB3}"/>
                  </a:ext>
                </a:extLst>
              </p:cNvPr>
              <p:cNvSpPr/>
              <p:nvPr/>
            </p:nvSpPr>
            <p:spPr>
              <a:xfrm>
                <a:off x="707330" y="2299439"/>
                <a:ext cx="3161211" cy="316121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0341" rIns="0" bIns="40341" numCol="1" spcCol="0" rtlCol="0" fromWordArt="0" anchor="ctr" anchorCtr="0" forceAA="0" compatLnSpc="1">
                <a:prstTxWarp prst="textNoShape">
                  <a:avLst/>
                </a:prstTxWarp>
                <a:noAutofit/>
              </a:bodyPr>
              <a:lstStyle/>
              <a:p>
                <a:pPr algn="ctr"/>
                <a:endParaRPr lang="en-US" sz="1235">
                  <a:solidFill>
                    <a:schemeClr val="bg1"/>
                  </a:solidFill>
                </a:endParaRPr>
              </a:p>
            </p:txBody>
          </p:sp>
        </p:grpSp>
        <p:grpSp>
          <p:nvGrpSpPr>
            <p:cNvPr id="47" name="Group 46">
              <a:extLst>
                <a:ext uri="{FF2B5EF4-FFF2-40B4-BE49-F238E27FC236}">
                  <a16:creationId xmlns:a16="http://schemas.microsoft.com/office/drawing/2014/main" xmlns="" id="{FBD5EEED-883B-414A-B5F4-D3A4FAC7CC63}"/>
                </a:ext>
              </a:extLst>
            </p:cNvPr>
            <p:cNvGrpSpPr/>
            <p:nvPr/>
          </p:nvGrpSpPr>
          <p:grpSpPr>
            <a:xfrm>
              <a:off x="8669145" y="3474599"/>
              <a:ext cx="588464" cy="583757"/>
              <a:chOff x="1935163" y="1049338"/>
              <a:chExt cx="198438" cy="196850"/>
            </a:xfrm>
            <a:noFill/>
          </p:grpSpPr>
          <p:sp>
            <p:nvSpPr>
              <p:cNvPr id="48" name="Freeform 111">
                <a:extLst>
                  <a:ext uri="{FF2B5EF4-FFF2-40B4-BE49-F238E27FC236}">
                    <a16:creationId xmlns:a16="http://schemas.microsoft.com/office/drawing/2014/main" xmlns="" id="{FC2A3FFE-6F2A-411F-8989-B818E907987F}"/>
                  </a:ext>
                </a:extLst>
              </p:cNvPr>
              <p:cNvSpPr>
                <a:spLocks/>
              </p:cNvSpPr>
              <p:nvPr/>
            </p:nvSpPr>
            <p:spPr bwMode="auto">
              <a:xfrm>
                <a:off x="1979613" y="1049338"/>
                <a:ext cx="111125" cy="101600"/>
              </a:xfrm>
              <a:custGeom>
                <a:avLst/>
                <a:gdLst>
                  <a:gd name="T0" fmla="*/ 0 w 52"/>
                  <a:gd name="T1" fmla="*/ 32 h 48"/>
                  <a:gd name="T2" fmla="*/ 4 w 52"/>
                  <a:gd name="T3" fmla="*/ 36 h 48"/>
                  <a:gd name="T4" fmla="*/ 8 w 52"/>
                  <a:gd name="T5" fmla="*/ 36 h 48"/>
                  <a:gd name="T6" fmla="*/ 20 w 52"/>
                  <a:gd name="T7" fmla="*/ 48 h 48"/>
                  <a:gd name="T8" fmla="*/ 20 w 52"/>
                  <a:gd name="T9" fmla="*/ 36 h 48"/>
                  <a:gd name="T10" fmla="*/ 48 w 52"/>
                  <a:gd name="T11" fmla="*/ 36 h 48"/>
                  <a:gd name="T12" fmla="*/ 52 w 52"/>
                  <a:gd name="T13" fmla="*/ 32 h 48"/>
                  <a:gd name="T14" fmla="*/ 52 w 52"/>
                  <a:gd name="T15" fmla="*/ 4 h 48"/>
                  <a:gd name="T16" fmla="*/ 48 w 52"/>
                  <a:gd name="T17" fmla="*/ 0 h 48"/>
                  <a:gd name="T18" fmla="*/ 4 w 52"/>
                  <a:gd name="T19" fmla="*/ 0 h 48"/>
                  <a:gd name="T20" fmla="*/ 0 w 52"/>
                  <a:gd name="T21" fmla="*/ 4 h 48"/>
                  <a:gd name="T22" fmla="*/ 0 w 52"/>
                  <a:gd name="T23"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48">
                    <a:moveTo>
                      <a:pt x="0" y="32"/>
                    </a:moveTo>
                    <a:cubicBezTo>
                      <a:pt x="0" y="34"/>
                      <a:pt x="2" y="36"/>
                      <a:pt x="4" y="36"/>
                    </a:cubicBezTo>
                    <a:cubicBezTo>
                      <a:pt x="8" y="36"/>
                      <a:pt x="8" y="36"/>
                      <a:pt x="8" y="36"/>
                    </a:cubicBezTo>
                    <a:cubicBezTo>
                      <a:pt x="20" y="48"/>
                      <a:pt x="20" y="48"/>
                      <a:pt x="20" y="48"/>
                    </a:cubicBezTo>
                    <a:cubicBezTo>
                      <a:pt x="20" y="36"/>
                      <a:pt x="20" y="36"/>
                      <a:pt x="20" y="36"/>
                    </a:cubicBezTo>
                    <a:cubicBezTo>
                      <a:pt x="48" y="36"/>
                      <a:pt x="48" y="36"/>
                      <a:pt x="48" y="36"/>
                    </a:cubicBezTo>
                    <a:cubicBezTo>
                      <a:pt x="50" y="36"/>
                      <a:pt x="52" y="34"/>
                      <a:pt x="52" y="32"/>
                    </a:cubicBezTo>
                    <a:cubicBezTo>
                      <a:pt x="52" y="4"/>
                      <a:pt x="52" y="4"/>
                      <a:pt x="52" y="4"/>
                    </a:cubicBezTo>
                    <a:cubicBezTo>
                      <a:pt x="52" y="2"/>
                      <a:pt x="50" y="0"/>
                      <a:pt x="48" y="0"/>
                    </a:cubicBezTo>
                    <a:cubicBezTo>
                      <a:pt x="4" y="0"/>
                      <a:pt x="4" y="0"/>
                      <a:pt x="4" y="0"/>
                    </a:cubicBezTo>
                    <a:cubicBezTo>
                      <a:pt x="2" y="0"/>
                      <a:pt x="0" y="2"/>
                      <a:pt x="0" y="4"/>
                    </a:cubicBezTo>
                    <a:lnTo>
                      <a:pt x="0" y="32"/>
                    </a:lnTo>
                    <a:close/>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49" name="Oval 112">
                <a:extLst>
                  <a:ext uri="{FF2B5EF4-FFF2-40B4-BE49-F238E27FC236}">
                    <a16:creationId xmlns:a16="http://schemas.microsoft.com/office/drawing/2014/main" xmlns="" id="{344A2FFC-102F-4B17-8D3C-50B4AC8FACD3}"/>
                  </a:ext>
                </a:extLst>
              </p:cNvPr>
              <p:cNvSpPr>
                <a:spLocks noChangeArrowheads="1"/>
              </p:cNvSpPr>
              <p:nvPr/>
            </p:nvSpPr>
            <p:spPr bwMode="auto">
              <a:xfrm>
                <a:off x="2078038" y="1143001"/>
                <a:ext cx="42863" cy="42863"/>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50" name="Freeform 113">
                <a:extLst>
                  <a:ext uri="{FF2B5EF4-FFF2-40B4-BE49-F238E27FC236}">
                    <a16:creationId xmlns:a16="http://schemas.microsoft.com/office/drawing/2014/main" xmlns="" id="{0CD7E0A8-9124-4D6B-B7BC-129595629744}"/>
                  </a:ext>
                </a:extLst>
              </p:cNvPr>
              <p:cNvSpPr>
                <a:spLocks/>
              </p:cNvSpPr>
              <p:nvPr/>
            </p:nvSpPr>
            <p:spPr bwMode="auto">
              <a:xfrm>
                <a:off x="2065338" y="1185863"/>
                <a:ext cx="68263" cy="34925"/>
              </a:xfrm>
              <a:custGeom>
                <a:avLst/>
                <a:gdLst>
                  <a:gd name="T0" fmla="*/ 32 w 32"/>
                  <a:gd name="T1" fmla="*/ 16 h 16"/>
                  <a:gd name="T2" fmla="*/ 0 w 32"/>
                  <a:gd name="T3" fmla="*/ 16 h 16"/>
                  <a:gd name="T4" fmla="*/ 16 w 32"/>
                  <a:gd name="T5" fmla="*/ 0 h 16"/>
                  <a:gd name="T6" fmla="*/ 32 w 32"/>
                  <a:gd name="T7" fmla="*/ 16 h 16"/>
                </a:gdLst>
                <a:ahLst/>
                <a:cxnLst>
                  <a:cxn ang="0">
                    <a:pos x="T0" y="T1"/>
                  </a:cxn>
                  <a:cxn ang="0">
                    <a:pos x="T2" y="T3"/>
                  </a:cxn>
                  <a:cxn ang="0">
                    <a:pos x="T4" y="T5"/>
                  </a:cxn>
                  <a:cxn ang="0">
                    <a:pos x="T6" y="T7"/>
                  </a:cxn>
                </a:cxnLst>
                <a:rect l="0" t="0" r="r" b="b"/>
                <a:pathLst>
                  <a:path w="32" h="16">
                    <a:moveTo>
                      <a:pt x="32" y="16"/>
                    </a:moveTo>
                    <a:cubicBezTo>
                      <a:pt x="0" y="16"/>
                      <a:pt x="0" y="16"/>
                      <a:pt x="0" y="16"/>
                    </a:cubicBezTo>
                    <a:cubicBezTo>
                      <a:pt x="0" y="7"/>
                      <a:pt x="7" y="0"/>
                      <a:pt x="16" y="0"/>
                    </a:cubicBezTo>
                    <a:cubicBezTo>
                      <a:pt x="25" y="0"/>
                      <a:pt x="32" y="7"/>
                      <a:pt x="32" y="16"/>
                    </a:cubicBezTo>
                    <a:close/>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51" name="Oval 114">
                <a:extLst>
                  <a:ext uri="{FF2B5EF4-FFF2-40B4-BE49-F238E27FC236}">
                    <a16:creationId xmlns:a16="http://schemas.microsoft.com/office/drawing/2014/main" xmlns="" id="{597E1E80-8789-44A3-910F-8DC9FE7B20FE}"/>
                  </a:ext>
                </a:extLst>
              </p:cNvPr>
              <p:cNvSpPr>
                <a:spLocks noChangeArrowheads="1"/>
              </p:cNvSpPr>
              <p:nvPr/>
            </p:nvSpPr>
            <p:spPr bwMode="auto">
              <a:xfrm>
                <a:off x="1949451" y="1143001"/>
                <a:ext cx="42863" cy="42863"/>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52" name="Freeform 115">
                <a:extLst>
                  <a:ext uri="{FF2B5EF4-FFF2-40B4-BE49-F238E27FC236}">
                    <a16:creationId xmlns:a16="http://schemas.microsoft.com/office/drawing/2014/main" xmlns="" id="{852851D5-80BA-45AA-AC19-1FDE8A2B427B}"/>
                  </a:ext>
                </a:extLst>
              </p:cNvPr>
              <p:cNvSpPr>
                <a:spLocks/>
              </p:cNvSpPr>
              <p:nvPr/>
            </p:nvSpPr>
            <p:spPr bwMode="auto">
              <a:xfrm>
                <a:off x="1935163" y="1185863"/>
                <a:ext cx="69850" cy="34925"/>
              </a:xfrm>
              <a:custGeom>
                <a:avLst/>
                <a:gdLst>
                  <a:gd name="T0" fmla="*/ 32 w 32"/>
                  <a:gd name="T1" fmla="*/ 16 h 16"/>
                  <a:gd name="T2" fmla="*/ 0 w 32"/>
                  <a:gd name="T3" fmla="*/ 16 h 16"/>
                  <a:gd name="T4" fmla="*/ 16 w 32"/>
                  <a:gd name="T5" fmla="*/ 0 h 16"/>
                  <a:gd name="T6" fmla="*/ 32 w 32"/>
                  <a:gd name="T7" fmla="*/ 16 h 16"/>
                </a:gdLst>
                <a:ahLst/>
                <a:cxnLst>
                  <a:cxn ang="0">
                    <a:pos x="T0" y="T1"/>
                  </a:cxn>
                  <a:cxn ang="0">
                    <a:pos x="T2" y="T3"/>
                  </a:cxn>
                  <a:cxn ang="0">
                    <a:pos x="T4" y="T5"/>
                  </a:cxn>
                  <a:cxn ang="0">
                    <a:pos x="T6" y="T7"/>
                  </a:cxn>
                </a:cxnLst>
                <a:rect l="0" t="0" r="r" b="b"/>
                <a:pathLst>
                  <a:path w="32" h="16">
                    <a:moveTo>
                      <a:pt x="32" y="16"/>
                    </a:moveTo>
                    <a:cubicBezTo>
                      <a:pt x="0" y="16"/>
                      <a:pt x="0" y="16"/>
                      <a:pt x="0" y="16"/>
                    </a:cubicBezTo>
                    <a:cubicBezTo>
                      <a:pt x="0" y="7"/>
                      <a:pt x="7" y="0"/>
                      <a:pt x="16" y="0"/>
                    </a:cubicBezTo>
                    <a:cubicBezTo>
                      <a:pt x="25" y="0"/>
                      <a:pt x="32" y="7"/>
                      <a:pt x="32" y="16"/>
                    </a:cubicBezTo>
                    <a:close/>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53" name="Oval 116">
                <a:extLst>
                  <a:ext uri="{FF2B5EF4-FFF2-40B4-BE49-F238E27FC236}">
                    <a16:creationId xmlns:a16="http://schemas.microsoft.com/office/drawing/2014/main" xmlns="" id="{700CE949-07FA-4104-898C-371B1BFE6307}"/>
                  </a:ext>
                </a:extLst>
              </p:cNvPr>
              <p:cNvSpPr>
                <a:spLocks noChangeArrowheads="1"/>
              </p:cNvSpPr>
              <p:nvPr/>
            </p:nvSpPr>
            <p:spPr bwMode="auto">
              <a:xfrm>
                <a:off x="2012951" y="1168401"/>
                <a:ext cx="42863" cy="42863"/>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54" name="Freeform 117">
                <a:extLst>
                  <a:ext uri="{FF2B5EF4-FFF2-40B4-BE49-F238E27FC236}">
                    <a16:creationId xmlns:a16="http://schemas.microsoft.com/office/drawing/2014/main" xmlns="" id="{0D228ADB-2028-4613-AC50-B36FA09CCCAE}"/>
                  </a:ext>
                </a:extLst>
              </p:cNvPr>
              <p:cNvSpPr>
                <a:spLocks/>
              </p:cNvSpPr>
              <p:nvPr/>
            </p:nvSpPr>
            <p:spPr bwMode="auto">
              <a:xfrm>
                <a:off x="2000251" y="1211263"/>
                <a:ext cx="69850" cy="34925"/>
              </a:xfrm>
              <a:custGeom>
                <a:avLst/>
                <a:gdLst>
                  <a:gd name="T0" fmla="*/ 32 w 32"/>
                  <a:gd name="T1" fmla="*/ 16 h 16"/>
                  <a:gd name="T2" fmla="*/ 0 w 32"/>
                  <a:gd name="T3" fmla="*/ 16 h 16"/>
                  <a:gd name="T4" fmla="*/ 16 w 32"/>
                  <a:gd name="T5" fmla="*/ 0 h 16"/>
                  <a:gd name="T6" fmla="*/ 32 w 32"/>
                  <a:gd name="T7" fmla="*/ 16 h 16"/>
                </a:gdLst>
                <a:ahLst/>
                <a:cxnLst>
                  <a:cxn ang="0">
                    <a:pos x="T0" y="T1"/>
                  </a:cxn>
                  <a:cxn ang="0">
                    <a:pos x="T2" y="T3"/>
                  </a:cxn>
                  <a:cxn ang="0">
                    <a:pos x="T4" y="T5"/>
                  </a:cxn>
                  <a:cxn ang="0">
                    <a:pos x="T6" y="T7"/>
                  </a:cxn>
                </a:cxnLst>
                <a:rect l="0" t="0" r="r" b="b"/>
                <a:pathLst>
                  <a:path w="32" h="16">
                    <a:moveTo>
                      <a:pt x="32" y="16"/>
                    </a:moveTo>
                    <a:cubicBezTo>
                      <a:pt x="0" y="16"/>
                      <a:pt x="0" y="16"/>
                      <a:pt x="0" y="16"/>
                    </a:cubicBezTo>
                    <a:cubicBezTo>
                      <a:pt x="0" y="7"/>
                      <a:pt x="7" y="0"/>
                      <a:pt x="16" y="0"/>
                    </a:cubicBezTo>
                    <a:cubicBezTo>
                      <a:pt x="25" y="0"/>
                      <a:pt x="32" y="7"/>
                      <a:pt x="32" y="16"/>
                    </a:cubicBezTo>
                    <a:close/>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55" name="Line 118">
                <a:extLst>
                  <a:ext uri="{FF2B5EF4-FFF2-40B4-BE49-F238E27FC236}">
                    <a16:creationId xmlns:a16="http://schemas.microsoft.com/office/drawing/2014/main" xmlns="" id="{00C6A876-4B0E-40AC-BBC8-8D8481E34DA2}"/>
                  </a:ext>
                </a:extLst>
              </p:cNvPr>
              <p:cNvSpPr>
                <a:spLocks noChangeShapeType="1"/>
              </p:cNvSpPr>
              <p:nvPr/>
            </p:nvSpPr>
            <p:spPr bwMode="auto">
              <a:xfrm>
                <a:off x="2005013" y="1065213"/>
                <a:ext cx="60325" cy="0"/>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56" name="Line 119">
                <a:extLst>
                  <a:ext uri="{FF2B5EF4-FFF2-40B4-BE49-F238E27FC236}">
                    <a16:creationId xmlns:a16="http://schemas.microsoft.com/office/drawing/2014/main" xmlns="" id="{86B1F3AF-F90E-4793-8230-2AE244E6A274}"/>
                  </a:ext>
                </a:extLst>
              </p:cNvPr>
              <p:cNvSpPr>
                <a:spLocks noChangeShapeType="1"/>
              </p:cNvSpPr>
              <p:nvPr/>
            </p:nvSpPr>
            <p:spPr bwMode="auto">
              <a:xfrm>
                <a:off x="2005013" y="1082676"/>
                <a:ext cx="60325" cy="0"/>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57" name="Line 120">
                <a:extLst>
                  <a:ext uri="{FF2B5EF4-FFF2-40B4-BE49-F238E27FC236}">
                    <a16:creationId xmlns:a16="http://schemas.microsoft.com/office/drawing/2014/main" xmlns="" id="{7D9422D9-6FCB-4A05-91A9-1124EFE85333}"/>
                  </a:ext>
                </a:extLst>
              </p:cNvPr>
              <p:cNvSpPr>
                <a:spLocks noChangeShapeType="1"/>
              </p:cNvSpPr>
              <p:nvPr/>
            </p:nvSpPr>
            <p:spPr bwMode="auto">
              <a:xfrm>
                <a:off x="2005013" y="1100138"/>
                <a:ext cx="60325" cy="0"/>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351"/>
              </a:p>
            </p:txBody>
          </p:sp>
        </p:grpSp>
      </p:grpSp>
      <p:grpSp>
        <p:nvGrpSpPr>
          <p:cNvPr id="140" name="Group 139">
            <a:extLst>
              <a:ext uri="{FF2B5EF4-FFF2-40B4-BE49-F238E27FC236}">
                <a16:creationId xmlns:a16="http://schemas.microsoft.com/office/drawing/2014/main" xmlns="" id="{BBF86975-0B8D-4585-A867-1529BC61492E}"/>
              </a:ext>
            </a:extLst>
          </p:cNvPr>
          <p:cNvGrpSpPr/>
          <p:nvPr/>
        </p:nvGrpSpPr>
        <p:grpSpPr>
          <a:xfrm>
            <a:off x="4583274" y="3184565"/>
            <a:ext cx="1163824" cy="1163824"/>
            <a:chOff x="4583274" y="3184565"/>
            <a:chExt cx="1163824" cy="1163824"/>
          </a:xfrm>
        </p:grpSpPr>
        <p:grpSp>
          <p:nvGrpSpPr>
            <p:cNvPr id="87" name="Group 86">
              <a:extLst>
                <a:ext uri="{FF2B5EF4-FFF2-40B4-BE49-F238E27FC236}">
                  <a16:creationId xmlns:a16="http://schemas.microsoft.com/office/drawing/2014/main" xmlns="" id="{CD1EA48A-F1FA-48F7-946D-43763B795732}"/>
                </a:ext>
              </a:extLst>
            </p:cNvPr>
            <p:cNvGrpSpPr/>
            <p:nvPr/>
          </p:nvGrpSpPr>
          <p:grpSpPr>
            <a:xfrm>
              <a:off x="4583274" y="3184565"/>
              <a:ext cx="1163824" cy="1163824"/>
              <a:chOff x="613955" y="2206064"/>
              <a:chExt cx="3347961" cy="3347961"/>
            </a:xfrm>
          </p:grpSpPr>
          <p:sp>
            <p:nvSpPr>
              <p:cNvPr id="88" name="Oval 87">
                <a:extLst>
                  <a:ext uri="{FF2B5EF4-FFF2-40B4-BE49-F238E27FC236}">
                    <a16:creationId xmlns:a16="http://schemas.microsoft.com/office/drawing/2014/main" xmlns="" id="{20F734EE-214E-4C4F-98A9-781ECD2B7547}"/>
                  </a:ext>
                </a:extLst>
              </p:cNvPr>
              <p:cNvSpPr/>
              <p:nvPr/>
            </p:nvSpPr>
            <p:spPr>
              <a:xfrm>
                <a:off x="613955" y="2206064"/>
                <a:ext cx="3347961" cy="3347961"/>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683" tIns="40341" rIns="80683" bIns="40341" numCol="1" spcCol="0" rtlCol="0" fromWordArt="0" anchor="ctr" anchorCtr="0" forceAA="0" compatLnSpc="1">
                <a:prstTxWarp prst="textNoShape">
                  <a:avLst/>
                </a:prstTxWarp>
                <a:noAutofit/>
              </a:bodyPr>
              <a:lstStyle/>
              <a:p>
                <a:pPr algn="ctr"/>
                <a:endParaRPr lang="en-US" sz="1401"/>
              </a:p>
            </p:txBody>
          </p:sp>
          <p:sp>
            <p:nvSpPr>
              <p:cNvPr id="89" name="Oval 88">
                <a:extLst>
                  <a:ext uri="{FF2B5EF4-FFF2-40B4-BE49-F238E27FC236}">
                    <a16:creationId xmlns:a16="http://schemas.microsoft.com/office/drawing/2014/main" xmlns="" id="{D5DB4E3E-2E9D-4901-BA17-7CA641030099}"/>
                  </a:ext>
                </a:extLst>
              </p:cNvPr>
              <p:cNvSpPr/>
              <p:nvPr/>
            </p:nvSpPr>
            <p:spPr>
              <a:xfrm>
                <a:off x="707330" y="2299439"/>
                <a:ext cx="3161211" cy="316121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0341" rIns="0" bIns="40341" numCol="1" spcCol="0" rtlCol="0" fromWordArt="0" anchor="ctr" anchorCtr="0" forceAA="0" compatLnSpc="1">
                <a:prstTxWarp prst="textNoShape">
                  <a:avLst/>
                </a:prstTxWarp>
                <a:noAutofit/>
              </a:bodyPr>
              <a:lstStyle/>
              <a:p>
                <a:pPr algn="ctr"/>
                <a:endParaRPr lang="en-US" sz="1235">
                  <a:solidFill>
                    <a:schemeClr val="bg1"/>
                  </a:solidFill>
                </a:endParaRPr>
              </a:p>
            </p:txBody>
          </p:sp>
        </p:grpSp>
        <p:grpSp>
          <p:nvGrpSpPr>
            <p:cNvPr id="66" name="Group 65">
              <a:extLst>
                <a:ext uri="{FF2B5EF4-FFF2-40B4-BE49-F238E27FC236}">
                  <a16:creationId xmlns:a16="http://schemas.microsoft.com/office/drawing/2014/main" xmlns="" id="{268C8885-9D3B-47CB-B9E1-595A6A21EF64}"/>
                </a:ext>
              </a:extLst>
            </p:cNvPr>
            <p:cNvGrpSpPr/>
            <p:nvPr/>
          </p:nvGrpSpPr>
          <p:grpSpPr>
            <a:xfrm>
              <a:off x="4972480" y="3506745"/>
              <a:ext cx="385412" cy="519464"/>
              <a:chOff x="8183563" y="10117138"/>
              <a:chExt cx="146050" cy="196850"/>
            </a:xfrm>
            <a:noFill/>
          </p:grpSpPr>
          <p:sp>
            <p:nvSpPr>
              <p:cNvPr id="67" name="Freeform 116">
                <a:extLst>
                  <a:ext uri="{FF2B5EF4-FFF2-40B4-BE49-F238E27FC236}">
                    <a16:creationId xmlns:a16="http://schemas.microsoft.com/office/drawing/2014/main" xmlns="" id="{01D4331B-3205-43E3-B7F4-FDEFC418E71E}"/>
                  </a:ext>
                </a:extLst>
              </p:cNvPr>
              <p:cNvSpPr>
                <a:spLocks/>
              </p:cNvSpPr>
              <p:nvPr/>
            </p:nvSpPr>
            <p:spPr bwMode="auto">
              <a:xfrm>
                <a:off x="8201025" y="10117138"/>
                <a:ext cx="111125" cy="98425"/>
              </a:xfrm>
              <a:custGeom>
                <a:avLst/>
                <a:gdLst>
                  <a:gd name="T0" fmla="*/ 52 w 52"/>
                  <a:gd name="T1" fmla="*/ 20 h 46"/>
                  <a:gd name="T2" fmla="*/ 26 w 52"/>
                  <a:gd name="T3" fmla="*/ 46 h 46"/>
                  <a:gd name="T4" fmla="*/ 0 w 52"/>
                  <a:gd name="T5" fmla="*/ 20 h 46"/>
                  <a:gd name="T6" fmla="*/ 0 w 52"/>
                  <a:gd name="T7" fmla="*/ 0 h 46"/>
                  <a:gd name="T8" fmla="*/ 52 w 52"/>
                  <a:gd name="T9" fmla="*/ 0 h 46"/>
                  <a:gd name="T10" fmla="*/ 52 w 52"/>
                  <a:gd name="T11" fmla="*/ 20 h 46"/>
                </a:gdLst>
                <a:ahLst/>
                <a:cxnLst>
                  <a:cxn ang="0">
                    <a:pos x="T0" y="T1"/>
                  </a:cxn>
                  <a:cxn ang="0">
                    <a:pos x="T2" y="T3"/>
                  </a:cxn>
                  <a:cxn ang="0">
                    <a:pos x="T4" y="T5"/>
                  </a:cxn>
                  <a:cxn ang="0">
                    <a:pos x="T6" y="T7"/>
                  </a:cxn>
                  <a:cxn ang="0">
                    <a:pos x="T8" y="T9"/>
                  </a:cxn>
                  <a:cxn ang="0">
                    <a:pos x="T10" y="T11"/>
                  </a:cxn>
                </a:cxnLst>
                <a:rect l="0" t="0" r="r" b="b"/>
                <a:pathLst>
                  <a:path w="52" h="46">
                    <a:moveTo>
                      <a:pt x="52" y="20"/>
                    </a:moveTo>
                    <a:cubicBezTo>
                      <a:pt x="52" y="34"/>
                      <a:pt x="40" y="46"/>
                      <a:pt x="26" y="46"/>
                    </a:cubicBezTo>
                    <a:cubicBezTo>
                      <a:pt x="12" y="46"/>
                      <a:pt x="0" y="34"/>
                      <a:pt x="0" y="20"/>
                    </a:cubicBezTo>
                    <a:cubicBezTo>
                      <a:pt x="0" y="0"/>
                      <a:pt x="0" y="0"/>
                      <a:pt x="0" y="0"/>
                    </a:cubicBezTo>
                    <a:cubicBezTo>
                      <a:pt x="52" y="0"/>
                      <a:pt x="52" y="0"/>
                      <a:pt x="52" y="0"/>
                    </a:cubicBezTo>
                    <a:lnTo>
                      <a:pt x="52" y="20"/>
                    </a:lnTo>
                    <a:close/>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68" name="Freeform 117">
                <a:extLst>
                  <a:ext uri="{FF2B5EF4-FFF2-40B4-BE49-F238E27FC236}">
                    <a16:creationId xmlns:a16="http://schemas.microsoft.com/office/drawing/2014/main" xmlns="" id="{4A59DA14-A099-4A41-99D0-C72DC0CE8491}"/>
                  </a:ext>
                </a:extLst>
              </p:cNvPr>
              <p:cNvSpPr>
                <a:spLocks/>
              </p:cNvSpPr>
              <p:nvPr/>
            </p:nvSpPr>
            <p:spPr bwMode="auto">
              <a:xfrm>
                <a:off x="8201025" y="10215563"/>
                <a:ext cx="111125" cy="98425"/>
              </a:xfrm>
              <a:custGeom>
                <a:avLst/>
                <a:gdLst>
                  <a:gd name="T0" fmla="*/ 52 w 52"/>
                  <a:gd name="T1" fmla="*/ 26 h 46"/>
                  <a:gd name="T2" fmla="*/ 26 w 52"/>
                  <a:gd name="T3" fmla="*/ 0 h 46"/>
                  <a:gd name="T4" fmla="*/ 0 w 52"/>
                  <a:gd name="T5" fmla="*/ 26 h 46"/>
                  <a:gd name="T6" fmla="*/ 0 w 52"/>
                  <a:gd name="T7" fmla="*/ 46 h 46"/>
                  <a:gd name="T8" fmla="*/ 52 w 52"/>
                  <a:gd name="T9" fmla="*/ 46 h 46"/>
                  <a:gd name="T10" fmla="*/ 52 w 52"/>
                  <a:gd name="T11" fmla="*/ 26 h 46"/>
                </a:gdLst>
                <a:ahLst/>
                <a:cxnLst>
                  <a:cxn ang="0">
                    <a:pos x="T0" y="T1"/>
                  </a:cxn>
                  <a:cxn ang="0">
                    <a:pos x="T2" y="T3"/>
                  </a:cxn>
                  <a:cxn ang="0">
                    <a:pos x="T4" y="T5"/>
                  </a:cxn>
                  <a:cxn ang="0">
                    <a:pos x="T6" y="T7"/>
                  </a:cxn>
                  <a:cxn ang="0">
                    <a:pos x="T8" y="T9"/>
                  </a:cxn>
                  <a:cxn ang="0">
                    <a:pos x="T10" y="T11"/>
                  </a:cxn>
                </a:cxnLst>
                <a:rect l="0" t="0" r="r" b="b"/>
                <a:pathLst>
                  <a:path w="52" h="46">
                    <a:moveTo>
                      <a:pt x="52" y="26"/>
                    </a:moveTo>
                    <a:cubicBezTo>
                      <a:pt x="52" y="12"/>
                      <a:pt x="40" y="0"/>
                      <a:pt x="26" y="0"/>
                    </a:cubicBezTo>
                    <a:cubicBezTo>
                      <a:pt x="12" y="0"/>
                      <a:pt x="0" y="12"/>
                      <a:pt x="0" y="26"/>
                    </a:cubicBezTo>
                    <a:cubicBezTo>
                      <a:pt x="0" y="46"/>
                      <a:pt x="0" y="46"/>
                      <a:pt x="0" y="46"/>
                    </a:cubicBezTo>
                    <a:cubicBezTo>
                      <a:pt x="52" y="46"/>
                      <a:pt x="52" y="46"/>
                      <a:pt x="52" y="46"/>
                    </a:cubicBezTo>
                    <a:lnTo>
                      <a:pt x="52" y="26"/>
                    </a:lnTo>
                    <a:close/>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69" name="Line 118">
                <a:extLst>
                  <a:ext uri="{FF2B5EF4-FFF2-40B4-BE49-F238E27FC236}">
                    <a16:creationId xmlns:a16="http://schemas.microsoft.com/office/drawing/2014/main" xmlns="" id="{D85FC565-CF19-4ED3-9942-CB37BC9B4786}"/>
                  </a:ext>
                </a:extLst>
              </p:cNvPr>
              <p:cNvSpPr>
                <a:spLocks noChangeShapeType="1"/>
              </p:cNvSpPr>
              <p:nvPr/>
            </p:nvSpPr>
            <p:spPr bwMode="auto">
              <a:xfrm>
                <a:off x="8183563" y="10117138"/>
                <a:ext cx="146050" cy="0"/>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70" name="Line 119">
                <a:extLst>
                  <a:ext uri="{FF2B5EF4-FFF2-40B4-BE49-F238E27FC236}">
                    <a16:creationId xmlns:a16="http://schemas.microsoft.com/office/drawing/2014/main" xmlns="" id="{4147C77A-1D12-49EF-889B-4CF6348E8C7D}"/>
                  </a:ext>
                </a:extLst>
              </p:cNvPr>
              <p:cNvSpPr>
                <a:spLocks noChangeShapeType="1"/>
              </p:cNvSpPr>
              <p:nvPr/>
            </p:nvSpPr>
            <p:spPr bwMode="auto">
              <a:xfrm>
                <a:off x="8183563" y="10313988"/>
                <a:ext cx="146050" cy="0"/>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71" name="Freeform 120">
                <a:extLst>
                  <a:ext uri="{FF2B5EF4-FFF2-40B4-BE49-F238E27FC236}">
                    <a16:creationId xmlns:a16="http://schemas.microsoft.com/office/drawing/2014/main" xmlns="" id="{95AAB743-7EAC-4534-9666-2F9BA59DCD77}"/>
                  </a:ext>
                </a:extLst>
              </p:cNvPr>
              <p:cNvSpPr>
                <a:spLocks/>
              </p:cNvSpPr>
              <p:nvPr/>
            </p:nvSpPr>
            <p:spPr bwMode="auto">
              <a:xfrm>
                <a:off x="8201025" y="10253663"/>
                <a:ext cx="111125" cy="25400"/>
              </a:xfrm>
              <a:custGeom>
                <a:avLst/>
                <a:gdLst>
                  <a:gd name="T0" fmla="*/ 0 w 70"/>
                  <a:gd name="T1" fmla="*/ 16 h 16"/>
                  <a:gd name="T2" fmla="*/ 19 w 70"/>
                  <a:gd name="T3" fmla="*/ 16 h 16"/>
                  <a:gd name="T4" fmla="*/ 35 w 70"/>
                  <a:gd name="T5" fmla="*/ 0 h 16"/>
                  <a:gd name="T6" fmla="*/ 51 w 70"/>
                  <a:gd name="T7" fmla="*/ 16 h 16"/>
                  <a:gd name="T8" fmla="*/ 70 w 70"/>
                  <a:gd name="T9" fmla="*/ 16 h 16"/>
                </a:gdLst>
                <a:ahLst/>
                <a:cxnLst>
                  <a:cxn ang="0">
                    <a:pos x="T0" y="T1"/>
                  </a:cxn>
                  <a:cxn ang="0">
                    <a:pos x="T2" y="T3"/>
                  </a:cxn>
                  <a:cxn ang="0">
                    <a:pos x="T4" y="T5"/>
                  </a:cxn>
                  <a:cxn ang="0">
                    <a:pos x="T6" y="T7"/>
                  </a:cxn>
                  <a:cxn ang="0">
                    <a:pos x="T8" y="T9"/>
                  </a:cxn>
                </a:cxnLst>
                <a:rect l="0" t="0" r="r" b="b"/>
                <a:pathLst>
                  <a:path w="70" h="16">
                    <a:moveTo>
                      <a:pt x="0" y="16"/>
                    </a:moveTo>
                    <a:lnTo>
                      <a:pt x="19" y="16"/>
                    </a:lnTo>
                    <a:lnTo>
                      <a:pt x="35" y="0"/>
                    </a:lnTo>
                    <a:lnTo>
                      <a:pt x="51" y="16"/>
                    </a:lnTo>
                    <a:lnTo>
                      <a:pt x="70" y="16"/>
                    </a:lnTo>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72" name="Line 121">
                <a:extLst>
                  <a:ext uri="{FF2B5EF4-FFF2-40B4-BE49-F238E27FC236}">
                    <a16:creationId xmlns:a16="http://schemas.microsoft.com/office/drawing/2014/main" xmlns="" id="{456E695D-E822-42CF-B066-CC02DE482792}"/>
                  </a:ext>
                </a:extLst>
              </p:cNvPr>
              <p:cNvSpPr>
                <a:spLocks noChangeShapeType="1"/>
              </p:cNvSpPr>
              <p:nvPr/>
            </p:nvSpPr>
            <p:spPr bwMode="auto">
              <a:xfrm>
                <a:off x="8213725" y="10193338"/>
                <a:ext cx="85725" cy="0"/>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351"/>
              </a:p>
            </p:txBody>
          </p:sp>
        </p:grpSp>
      </p:grpSp>
      <p:grpSp>
        <p:nvGrpSpPr>
          <p:cNvPr id="137" name="Group 136">
            <a:extLst>
              <a:ext uri="{FF2B5EF4-FFF2-40B4-BE49-F238E27FC236}">
                <a16:creationId xmlns:a16="http://schemas.microsoft.com/office/drawing/2014/main" xmlns="" id="{CEB4D692-F220-48EA-9FBC-A7CD23590428}"/>
              </a:ext>
            </a:extLst>
          </p:cNvPr>
          <p:cNvGrpSpPr/>
          <p:nvPr/>
        </p:nvGrpSpPr>
        <p:grpSpPr>
          <a:xfrm>
            <a:off x="10001892" y="3971182"/>
            <a:ext cx="1744021" cy="3197373"/>
            <a:chOff x="10001892" y="4305552"/>
            <a:chExt cx="1744021" cy="3197373"/>
          </a:xfrm>
        </p:grpSpPr>
        <p:sp>
          <p:nvSpPr>
            <p:cNvPr id="80" name="Rectangle: Rounded Corners 79">
              <a:extLst>
                <a:ext uri="{FF2B5EF4-FFF2-40B4-BE49-F238E27FC236}">
                  <a16:creationId xmlns:a16="http://schemas.microsoft.com/office/drawing/2014/main" xmlns="" id="{7ECF0A17-A6EC-4452-AD43-A80EE056B082}"/>
                </a:ext>
              </a:extLst>
            </p:cNvPr>
            <p:cNvSpPr/>
            <p:nvPr/>
          </p:nvSpPr>
          <p:spPr>
            <a:xfrm>
              <a:off x="10001892" y="4305552"/>
              <a:ext cx="1744021" cy="319737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err="1"/>
            </a:p>
          </p:txBody>
        </p:sp>
        <p:sp>
          <p:nvSpPr>
            <p:cNvPr id="102" name="TextBox 101">
              <a:extLst>
                <a:ext uri="{FF2B5EF4-FFF2-40B4-BE49-F238E27FC236}">
                  <a16:creationId xmlns:a16="http://schemas.microsoft.com/office/drawing/2014/main" xmlns="" id="{20D9967D-DEDB-4F95-8BC4-D091933E70A4}"/>
                </a:ext>
              </a:extLst>
            </p:cNvPr>
            <p:cNvSpPr txBox="1">
              <a:spLocks/>
            </p:cNvSpPr>
            <p:nvPr/>
          </p:nvSpPr>
          <p:spPr>
            <a:xfrm>
              <a:off x="10001892" y="4841424"/>
              <a:ext cx="1744021" cy="1015663"/>
            </a:xfrm>
            <a:prstGeom prst="rect">
              <a:avLst/>
            </a:prstGeom>
            <a:noFill/>
          </p:spPr>
          <p:txBody>
            <a:bodyPr wrap="square" lIns="108000" rIns="108000" rtlCol="0">
              <a:spAutoFit/>
            </a:bodyPr>
            <a:lstStyle/>
            <a:p>
              <a:pPr algn="ctr"/>
              <a:r>
                <a:rPr lang="en-US" sz="2000" dirty="0"/>
                <a:t>Consider </a:t>
              </a:r>
              <a:r>
                <a:rPr lang="en-US" sz="2000" dirty="0">
                  <a:solidFill>
                    <a:schemeClr val="accent6"/>
                  </a:solidFill>
                </a:rPr>
                <a:t>leaving it to the Pros</a:t>
              </a:r>
            </a:p>
          </p:txBody>
        </p:sp>
      </p:grpSp>
      <p:grpSp>
        <p:nvGrpSpPr>
          <p:cNvPr id="143" name="Group 142">
            <a:extLst>
              <a:ext uri="{FF2B5EF4-FFF2-40B4-BE49-F238E27FC236}">
                <a16:creationId xmlns:a16="http://schemas.microsoft.com/office/drawing/2014/main" xmlns="" id="{B8C22B7B-AF52-4D59-818C-3D3CC502AC84}"/>
              </a:ext>
            </a:extLst>
          </p:cNvPr>
          <p:cNvGrpSpPr/>
          <p:nvPr/>
        </p:nvGrpSpPr>
        <p:grpSpPr>
          <a:xfrm>
            <a:off x="10291990" y="3184565"/>
            <a:ext cx="1163824" cy="1163824"/>
            <a:chOff x="10291990" y="3184565"/>
            <a:chExt cx="1163824" cy="1163824"/>
          </a:xfrm>
        </p:grpSpPr>
        <p:grpSp>
          <p:nvGrpSpPr>
            <p:cNvPr id="96" name="Group 95">
              <a:extLst>
                <a:ext uri="{FF2B5EF4-FFF2-40B4-BE49-F238E27FC236}">
                  <a16:creationId xmlns:a16="http://schemas.microsoft.com/office/drawing/2014/main" xmlns="" id="{CC943F52-DD76-434A-A563-5F002B7E2A07}"/>
                </a:ext>
              </a:extLst>
            </p:cNvPr>
            <p:cNvGrpSpPr/>
            <p:nvPr/>
          </p:nvGrpSpPr>
          <p:grpSpPr>
            <a:xfrm>
              <a:off x="10291990" y="3184565"/>
              <a:ext cx="1163824" cy="1163824"/>
              <a:chOff x="613955" y="2206064"/>
              <a:chExt cx="3347961" cy="3347961"/>
            </a:xfrm>
          </p:grpSpPr>
          <p:sp>
            <p:nvSpPr>
              <p:cNvPr id="97" name="Oval 96">
                <a:extLst>
                  <a:ext uri="{FF2B5EF4-FFF2-40B4-BE49-F238E27FC236}">
                    <a16:creationId xmlns:a16="http://schemas.microsoft.com/office/drawing/2014/main" xmlns="" id="{259A2AD5-025C-4518-BC16-2116E5AC2249}"/>
                  </a:ext>
                </a:extLst>
              </p:cNvPr>
              <p:cNvSpPr/>
              <p:nvPr/>
            </p:nvSpPr>
            <p:spPr>
              <a:xfrm>
                <a:off x="613955" y="2206064"/>
                <a:ext cx="3347961" cy="3347961"/>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683" tIns="40341" rIns="80683" bIns="40341" numCol="1" spcCol="0" rtlCol="0" fromWordArt="0" anchor="ctr" anchorCtr="0" forceAA="0" compatLnSpc="1">
                <a:prstTxWarp prst="textNoShape">
                  <a:avLst/>
                </a:prstTxWarp>
                <a:noAutofit/>
              </a:bodyPr>
              <a:lstStyle/>
              <a:p>
                <a:pPr algn="ctr"/>
                <a:endParaRPr lang="en-US" sz="1401"/>
              </a:p>
            </p:txBody>
          </p:sp>
          <p:sp>
            <p:nvSpPr>
              <p:cNvPr id="98" name="Oval 97">
                <a:extLst>
                  <a:ext uri="{FF2B5EF4-FFF2-40B4-BE49-F238E27FC236}">
                    <a16:creationId xmlns:a16="http://schemas.microsoft.com/office/drawing/2014/main" xmlns="" id="{7FEE0AB8-4061-4697-8669-3AC2DE763065}"/>
                  </a:ext>
                </a:extLst>
              </p:cNvPr>
              <p:cNvSpPr/>
              <p:nvPr/>
            </p:nvSpPr>
            <p:spPr>
              <a:xfrm>
                <a:off x="707330" y="2299439"/>
                <a:ext cx="3161211" cy="316121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0341" rIns="0" bIns="40341" numCol="1" spcCol="0" rtlCol="0" fromWordArt="0" anchor="ctr" anchorCtr="0" forceAA="0" compatLnSpc="1">
                <a:prstTxWarp prst="textNoShape">
                  <a:avLst/>
                </a:prstTxWarp>
                <a:noAutofit/>
              </a:bodyPr>
              <a:lstStyle/>
              <a:p>
                <a:pPr algn="ctr"/>
                <a:endParaRPr lang="en-US" sz="1235">
                  <a:solidFill>
                    <a:schemeClr val="bg1"/>
                  </a:solidFill>
                </a:endParaRPr>
              </a:p>
            </p:txBody>
          </p:sp>
        </p:grpSp>
        <p:grpSp>
          <p:nvGrpSpPr>
            <p:cNvPr id="105" name="Graphic 10">
              <a:extLst>
                <a:ext uri="{FF2B5EF4-FFF2-40B4-BE49-F238E27FC236}">
                  <a16:creationId xmlns:a16="http://schemas.microsoft.com/office/drawing/2014/main" xmlns="" id="{64FDB1A3-1BB2-4E40-8E36-3B5D0CA40948}"/>
                </a:ext>
              </a:extLst>
            </p:cNvPr>
            <p:cNvGrpSpPr/>
            <p:nvPr/>
          </p:nvGrpSpPr>
          <p:grpSpPr>
            <a:xfrm>
              <a:off x="10545041" y="3508440"/>
              <a:ext cx="657722" cy="516075"/>
              <a:chOff x="9873160" y="2532884"/>
              <a:chExt cx="570547" cy="447675"/>
            </a:xfrm>
            <a:solidFill>
              <a:schemeClr val="bg1"/>
            </a:solidFill>
          </p:grpSpPr>
          <p:grpSp>
            <p:nvGrpSpPr>
              <p:cNvPr id="106" name="Graphic 10">
                <a:extLst>
                  <a:ext uri="{FF2B5EF4-FFF2-40B4-BE49-F238E27FC236}">
                    <a16:creationId xmlns:a16="http://schemas.microsoft.com/office/drawing/2014/main" xmlns="" id="{BF3F103F-CB9C-4BC3-8257-0A993A995C2E}"/>
                  </a:ext>
                </a:extLst>
              </p:cNvPr>
              <p:cNvGrpSpPr/>
              <p:nvPr/>
            </p:nvGrpSpPr>
            <p:grpSpPr>
              <a:xfrm>
                <a:off x="10262542" y="2599559"/>
                <a:ext cx="181165" cy="381000"/>
                <a:chOff x="10262542" y="2599559"/>
                <a:chExt cx="181165" cy="381000"/>
              </a:xfrm>
              <a:grpFill/>
            </p:grpSpPr>
            <p:sp>
              <p:nvSpPr>
                <p:cNvPr id="118" name="Freeform: Shape 117">
                  <a:extLst>
                    <a:ext uri="{FF2B5EF4-FFF2-40B4-BE49-F238E27FC236}">
                      <a16:creationId xmlns:a16="http://schemas.microsoft.com/office/drawing/2014/main" xmlns="" id="{8D37F190-7917-4EEC-B3D4-D6782C922EBA}"/>
                    </a:ext>
                  </a:extLst>
                </p:cNvPr>
                <p:cNvSpPr/>
                <p:nvPr/>
              </p:nvSpPr>
              <p:spPr>
                <a:xfrm>
                  <a:off x="10281783" y="2751959"/>
                  <a:ext cx="161925" cy="228600"/>
                </a:xfrm>
                <a:custGeom>
                  <a:avLst/>
                  <a:gdLst>
                    <a:gd name="connsiteX0" fmla="*/ 152400 w 161925"/>
                    <a:gd name="connsiteY0" fmla="*/ 228600 h 228600"/>
                    <a:gd name="connsiteX1" fmla="*/ 142875 w 161925"/>
                    <a:gd name="connsiteY1" fmla="*/ 219075 h 228600"/>
                    <a:gd name="connsiteX2" fmla="*/ 142875 w 161925"/>
                    <a:gd name="connsiteY2" fmla="*/ 101918 h 228600"/>
                    <a:gd name="connsiteX3" fmla="*/ 58388 w 161925"/>
                    <a:gd name="connsiteY3" fmla="*/ 19050 h 228600"/>
                    <a:gd name="connsiteX4" fmla="*/ 9525 w 161925"/>
                    <a:gd name="connsiteY4" fmla="*/ 19050 h 228600"/>
                    <a:gd name="connsiteX5" fmla="*/ 0 w 161925"/>
                    <a:gd name="connsiteY5" fmla="*/ 9525 h 228600"/>
                    <a:gd name="connsiteX6" fmla="*/ 9525 w 161925"/>
                    <a:gd name="connsiteY6" fmla="*/ 0 h 228600"/>
                    <a:gd name="connsiteX7" fmla="*/ 58388 w 161925"/>
                    <a:gd name="connsiteY7" fmla="*/ 0 h 228600"/>
                    <a:gd name="connsiteX8" fmla="*/ 161925 w 161925"/>
                    <a:gd name="connsiteY8" fmla="*/ 101918 h 228600"/>
                    <a:gd name="connsiteX9" fmla="*/ 161925 w 161925"/>
                    <a:gd name="connsiteY9" fmla="*/ 219075 h 228600"/>
                    <a:gd name="connsiteX10" fmla="*/ 152400 w 161925"/>
                    <a:gd name="connsiteY10"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25" h="228600">
                      <a:moveTo>
                        <a:pt x="152400" y="228600"/>
                      </a:moveTo>
                      <a:cubicBezTo>
                        <a:pt x="147161" y="228600"/>
                        <a:pt x="142875" y="224314"/>
                        <a:pt x="142875" y="219075"/>
                      </a:cubicBezTo>
                      <a:lnTo>
                        <a:pt x="142875" y="101918"/>
                      </a:lnTo>
                      <a:cubicBezTo>
                        <a:pt x="142875" y="56198"/>
                        <a:pt x="104966" y="19050"/>
                        <a:pt x="58388" y="19050"/>
                      </a:cubicBezTo>
                      <a:lnTo>
                        <a:pt x="9525" y="19050"/>
                      </a:lnTo>
                      <a:cubicBezTo>
                        <a:pt x="4286" y="19050"/>
                        <a:pt x="0" y="14764"/>
                        <a:pt x="0" y="9525"/>
                      </a:cubicBezTo>
                      <a:cubicBezTo>
                        <a:pt x="0" y="4286"/>
                        <a:pt x="4286" y="0"/>
                        <a:pt x="9525" y="0"/>
                      </a:cubicBezTo>
                      <a:lnTo>
                        <a:pt x="58388" y="0"/>
                      </a:lnTo>
                      <a:cubicBezTo>
                        <a:pt x="115443" y="0"/>
                        <a:pt x="161925" y="45720"/>
                        <a:pt x="161925" y="101918"/>
                      </a:cubicBezTo>
                      <a:lnTo>
                        <a:pt x="161925" y="219075"/>
                      </a:lnTo>
                      <a:cubicBezTo>
                        <a:pt x="161925" y="224314"/>
                        <a:pt x="157639" y="228600"/>
                        <a:pt x="152400" y="228600"/>
                      </a:cubicBezTo>
                      <a:close/>
                    </a:path>
                  </a:pathLst>
                </a:custGeom>
                <a:grpFill/>
                <a:ln w="1270" cap="flat">
                  <a:noFill/>
                  <a:prstDash val="solid"/>
                  <a:miter/>
                </a:ln>
              </p:spPr>
              <p:txBody>
                <a:bodyPr rtlCol="0" anchor="ctr"/>
                <a:lstStyle/>
                <a:p>
                  <a:endParaRPr lang="en-GB"/>
                </a:p>
              </p:txBody>
            </p:sp>
            <p:sp>
              <p:nvSpPr>
                <p:cNvPr id="119" name="Freeform: Shape 118">
                  <a:extLst>
                    <a:ext uri="{FF2B5EF4-FFF2-40B4-BE49-F238E27FC236}">
                      <a16:creationId xmlns:a16="http://schemas.microsoft.com/office/drawing/2014/main" xmlns="" id="{12C60456-BA67-457C-BD10-49E8CF0ED49C}"/>
                    </a:ext>
                  </a:extLst>
                </p:cNvPr>
                <p:cNvSpPr/>
                <p:nvPr/>
              </p:nvSpPr>
              <p:spPr>
                <a:xfrm>
                  <a:off x="10377033" y="2875784"/>
                  <a:ext cx="28003" cy="104775"/>
                </a:xfrm>
                <a:custGeom>
                  <a:avLst/>
                  <a:gdLst>
                    <a:gd name="connsiteX0" fmla="*/ 9525 w 28003"/>
                    <a:gd name="connsiteY0" fmla="*/ 104775 h 104775"/>
                    <a:gd name="connsiteX1" fmla="*/ 0 w 28003"/>
                    <a:gd name="connsiteY1" fmla="*/ 95250 h 104775"/>
                    <a:gd name="connsiteX2" fmla="*/ 0 w 28003"/>
                    <a:gd name="connsiteY2" fmla="*/ 9525 h 104775"/>
                    <a:gd name="connsiteX3" fmla="*/ 9525 w 28003"/>
                    <a:gd name="connsiteY3" fmla="*/ 0 h 104775"/>
                    <a:gd name="connsiteX4" fmla="*/ 18478 w 28003"/>
                    <a:gd name="connsiteY4" fmla="*/ 0 h 104775"/>
                    <a:gd name="connsiteX5" fmla="*/ 28003 w 28003"/>
                    <a:gd name="connsiteY5" fmla="*/ 9525 h 104775"/>
                    <a:gd name="connsiteX6" fmla="*/ 19050 w 28003"/>
                    <a:gd name="connsiteY6" fmla="*/ 19050 h 104775"/>
                    <a:gd name="connsiteX7" fmla="*/ 19050 w 28003"/>
                    <a:gd name="connsiteY7" fmla="*/ 95250 h 104775"/>
                    <a:gd name="connsiteX8" fmla="*/ 9525 w 28003"/>
                    <a:gd name="connsiteY8" fmla="*/ 10477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03" h="104775">
                      <a:moveTo>
                        <a:pt x="9525" y="104775"/>
                      </a:moveTo>
                      <a:cubicBezTo>
                        <a:pt x="4286" y="104775"/>
                        <a:pt x="0" y="100489"/>
                        <a:pt x="0" y="95250"/>
                      </a:cubicBezTo>
                      <a:lnTo>
                        <a:pt x="0" y="9525"/>
                      </a:lnTo>
                      <a:cubicBezTo>
                        <a:pt x="0" y="4286"/>
                        <a:pt x="4286" y="0"/>
                        <a:pt x="9525" y="0"/>
                      </a:cubicBezTo>
                      <a:lnTo>
                        <a:pt x="18478" y="0"/>
                      </a:lnTo>
                      <a:cubicBezTo>
                        <a:pt x="23717" y="0"/>
                        <a:pt x="28003" y="4286"/>
                        <a:pt x="28003" y="9525"/>
                      </a:cubicBezTo>
                      <a:cubicBezTo>
                        <a:pt x="28003" y="14573"/>
                        <a:pt x="24098" y="18764"/>
                        <a:pt x="19050" y="19050"/>
                      </a:cubicBezTo>
                      <a:lnTo>
                        <a:pt x="19050" y="95250"/>
                      </a:lnTo>
                      <a:cubicBezTo>
                        <a:pt x="19050" y="100489"/>
                        <a:pt x="14764" y="104775"/>
                        <a:pt x="9525" y="104775"/>
                      </a:cubicBezTo>
                      <a:close/>
                    </a:path>
                  </a:pathLst>
                </a:custGeom>
                <a:grpFill/>
                <a:ln w="1270" cap="flat">
                  <a:noFill/>
                  <a:prstDash val="solid"/>
                  <a:miter/>
                </a:ln>
              </p:spPr>
              <p:txBody>
                <a:bodyPr rtlCol="0" anchor="ctr"/>
                <a:lstStyle/>
                <a:p>
                  <a:endParaRPr lang="en-GB"/>
                </a:p>
              </p:txBody>
            </p:sp>
            <p:sp>
              <p:nvSpPr>
                <p:cNvPr id="120" name="Freeform: Shape 119">
                  <a:extLst>
                    <a:ext uri="{FF2B5EF4-FFF2-40B4-BE49-F238E27FC236}">
                      <a16:creationId xmlns:a16="http://schemas.microsoft.com/office/drawing/2014/main" xmlns="" id="{8CBC0739-27DD-4F44-BAAA-0899F89438E6}"/>
                    </a:ext>
                  </a:extLst>
                </p:cNvPr>
                <p:cNvSpPr/>
                <p:nvPr/>
              </p:nvSpPr>
              <p:spPr>
                <a:xfrm>
                  <a:off x="10262542" y="2599559"/>
                  <a:ext cx="114300" cy="133350"/>
                </a:xfrm>
                <a:custGeom>
                  <a:avLst/>
                  <a:gdLst>
                    <a:gd name="connsiteX0" fmla="*/ 57150 w 114300"/>
                    <a:gd name="connsiteY0" fmla="*/ 133350 h 133350"/>
                    <a:gd name="connsiteX1" fmla="*/ 0 w 114300"/>
                    <a:gd name="connsiteY1" fmla="*/ 66675 h 133350"/>
                    <a:gd name="connsiteX2" fmla="*/ 57150 w 114300"/>
                    <a:gd name="connsiteY2" fmla="*/ 0 h 133350"/>
                    <a:gd name="connsiteX3" fmla="*/ 114300 w 114300"/>
                    <a:gd name="connsiteY3" fmla="*/ 66675 h 133350"/>
                    <a:gd name="connsiteX4" fmla="*/ 57150 w 114300"/>
                    <a:gd name="connsiteY4" fmla="*/ 133350 h 133350"/>
                    <a:gd name="connsiteX5" fmla="*/ 57150 w 114300"/>
                    <a:gd name="connsiteY5" fmla="*/ 19050 h 133350"/>
                    <a:gd name="connsiteX6" fmla="*/ 19050 w 114300"/>
                    <a:gd name="connsiteY6" fmla="*/ 66675 h 133350"/>
                    <a:gd name="connsiteX7" fmla="*/ 57150 w 114300"/>
                    <a:gd name="connsiteY7" fmla="*/ 114300 h 133350"/>
                    <a:gd name="connsiteX8" fmla="*/ 95250 w 114300"/>
                    <a:gd name="connsiteY8" fmla="*/ 66675 h 133350"/>
                    <a:gd name="connsiteX9" fmla="*/ 57150 w 114300"/>
                    <a:gd name="connsiteY9" fmla="*/ 1905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300" h="133350">
                      <a:moveTo>
                        <a:pt x="57150" y="133350"/>
                      </a:moveTo>
                      <a:cubicBezTo>
                        <a:pt x="22955" y="133350"/>
                        <a:pt x="0" y="106585"/>
                        <a:pt x="0" y="66675"/>
                      </a:cubicBezTo>
                      <a:cubicBezTo>
                        <a:pt x="0" y="26765"/>
                        <a:pt x="22955" y="0"/>
                        <a:pt x="57150" y="0"/>
                      </a:cubicBezTo>
                      <a:cubicBezTo>
                        <a:pt x="91345" y="0"/>
                        <a:pt x="114300" y="26765"/>
                        <a:pt x="114300" y="66675"/>
                      </a:cubicBezTo>
                      <a:cubicBezTo>
                        <a:pt x="114300" y="106585"/>
                        <a:pt x="91345" y="133350"/>
                        <a:pt x="57150" y="133350"/>
                      </a:cubicBezTo>
                      <a:close/>
                      <a:moveTo>
                        <a:pt x="57150" y="19050"/>
                      </a:moveTo>
                      <a:cubicBezTo>
                        <a:pt x="29051" y="19050"/>
                        <a:pt x="19050" y="43625"/>
                        <a:pt x="19050" y="66675"/>
                      </a:cubicBezTo>
                      <a:cubicBezTo>
                        <a:pt x="19050" y="89725"/>
                        <a:pt x="29051" y="114300"/>
                        <a:pt x="57150" y="114300"/>
                      </a:cubicBezTo>
                      <a:cubicBezTo>
                        <a:pt x="85249" y="114300"/>
                        <a:pt x="95250" y="89725"/>
                        <a:pt x="95250" y="66675"/>
                      </a:cubicBezTo>
                      <a:cubicBezTo>
                        <a:pt x="95250" y="43625"/>
                        <a:pt x="85249" y="19050"/>
                        <a:pt x="57150" y="19050"/>
                      </a:cubicBezTo>
                      <a:close/>
                    </a:path>
                  </a:pathLst>
                </a:custGeom>
                <a:grpFill/>
                <a:ln w="1270" cap="flat">
                  <a:noFill/>
                  <a:prstDash val="solid"/>
                  <a:miter/>
                </a:ln>
              </p:spPr>
              <p:txBody>
                <a:bodyPr rtlCol="0" anchor="ctr"/>
                <a:lstStyle/>
                <a:p>
                  <a:endParaRPr lang="en-GB"/>
                </a:p>
              </p:txBody>
            </p:sp>
          </p:grpSp>
          <p:sp>
            <p:nvSpPr>
              <p:cNvPr id="107" name="Freeform: Shape 106">
                <a:extLst>
                  <a:ext uri="{FF2B5EF4-FFF2-40B4-BE49-F238E27FC236}">
                    <a16:creationId xmlns:a16="http://schemas.microsoft.com/office/drawing/2014/main" xmlns="" id="{54ED15C1-6192-4EC5-85FE-CD557DD816AA}"/>
                  </a:ext>
                </a:extLst>
              </p:cNvPr>
              <p:cNvSpPr/>
              <p:nvPr/>
            </p:nvSpPr>
            <p:spPr>
              <a:xfrm>
                <a:off x="9873160" y="2751959"/>
                <a:ext cx="171450" cy="228600"/>
              </a:xfrm>
              <a:custGeom>
                <a:avLst/>
                <a:gdLst>
                  <a:gd name="connsiteX0" fmla="*/ 9525 w 171450"/>
                  <a:gd name="connsiteY0" fmla="*/ 228600 h 228600"/>
                  <a:gd name="connsiteX1" fmla="*/ 0 w 171450"/>
                  <a:gd name="connsiteY1" fmla="*/ 219075 h 228600"/>
                  <a:gd name="connsiteX2" fmla="*/ 0 w 171450"/>
                  <a:gd name="connsiteY2" fmla="*/ 101918 h 228600"/>
                  <a:gd name="connsiteX3" fmla="*/ 103537 w 171450"/>
                  <a:gd name="connsiteY3" fmla="*/ 0 h 228600"/>
                  <a:gd name="connsiteX4" fmla="*/ 161925 w 171450"/>
                  <a:gd name="connsiteY4" fmla="*/ 0 h 228600"/>
                  <a:gd name="connsiteX5" fmla="*/ 171450 w 171450"/>
                  <a:gd name="connsiteY5" fmla="*/ 9525 h 228600"/>
                  <a:gd name="connsiteX6" fmla="*/ 161925 w 171450"/>
                  <a:gd name="connsiteY6" fmla="*/ 19050 h 228600"/>
                  <a:gd name="connsiteX7" fmla="*/ 103537 w 171450"/>
                  <a:gd name="connsiteY7" fmla="*/ 19050 h 228600"/>
                  <a:gd name="connsiteX8" fmla="*/ 19050 w 171450"/>
                  <a:gd name="connsiteY8" fmla="*/ 101918 h 228600"/>
                  <a:gd name="connsiteX9" fmla="*/ 19050 w 171450"/>
                  <a:gd name="connsiteY9" fmla="*/ 219075 h 228600"/>
                  <a:gd name="connsiteX10" fmla="*/ 9525 w 171450"/>
                  <a:gd name="connsiteY10"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450" h="228600">
                    <a:moveTo>
                      <a:pt x="9525" y="228600"/>
                    </a:moveTo>
                    <a:cubicBezTo>
                      <a:pt x="4286" y="228600"/>
                      <a:pt x="0" y="224314"/>
                      <a:pt x="0" y="219075"/>
                    </a:cubicBezTo>
                    <a:lnTo>
                      <a:pt x="0" y="101918"/>
                    </a:lnTo>
                    <a:cubicBezTo>
                      <a:pt x="0" y="45720"/>
                      <a:pt x="46482" y="0"/>
                      <a:pt x="103537" y="0"/>
                    </a:cubicBezTo>
                    <a:lnTo>
                      <a:pt x="161925" y="0"/>
                    </a:lnTo>
                    <a:cubicBezTo>
                      <a:pt x="167164" y="0"/>
                      <a:pt x="171450" y="4286"/>
                      <a:pt x="171450" y="9525"/>
                    </a:cubicBezTo>
                    <a:cubicBezTo>
                      <a:pt x="171450" y="14764"/>
                      <a:pt x="167164" y="19050"/>
                      <a:pt x="161925" y="19050"/>
                    </a:cubicBezTo>
                    <a:lnTo>
                      <a:pt x="103537" y="19050"/>
                    </a:lnTo>
                    <a:cubicBezTo>
                      <a:pt x="56960" y="19050"/>
                      <a:pt x="19050" y="56198"/>
                      <a:pt x="19050" y="101918"/>
                    </a:cubicBezTo>
                    <a:lnTo>
                      <a:pt x="19050" y="219075"/>
                    </a:lnTo>
                    <a:cubicBezTo>
                      <a:pt x="19050" y="224314"/>
                      <a:pt x="14764" y="228600"/>
                      <a:pt x="9525" y="228600"/>
                    </a:cubicBezTo>
                    <a:close/>
                  </a:path>
                </a:pathLst>
              </a:custGeom>
              <a:grpFill/>
              <a:ln w="1270" cap="flat">
                <a:noFill/>
                <a:prstDash val="solid"/>
                <a:miter/>
              </a:ln>
            </p:spPr>
            <p:txBody>
              <a:bodyPr rtlCol="0" anchor="ctr"/>
              <a:lstStyle/>
              <a:p>
                <a:endParaRPr lang="en-GB"/>
              </a:p>
            </p:txBody>
          </p:sp>
          <p:sp>
            <p:nvSpPr>
              <p:cNvPr id="108" name="Freeform: Shape 107">
                <a:extLst>
                  <a:ext uri="{FF2B5EF4-FFF2-40B4-BE49-F238E27FC236}">
                    <a16:creationId xmlns:a16="http://schemas.microsoft.com/office/drawing/2014/main" xmlns="" id="{5FF54CEA-0852-4E5B-A8DB-8721AD5C8A87}"/>
                  </a:ext>
                </a:extLst>
              </p:cNvPr>
              <p:cNvSpPr/>
              <p:nvPr/>
            </p:nvSpPr>
            <p:spPr>
              <a:xfrm>
                <a:off x="9911831" y="2875784"/>
                <a:ext cx="28003" cy="104775"/>
              </a:xfrm>
              <a:custGeom>
                <a:avLst/>
                <a:gdLst>
                  <a:gd name="connsiteX0" fmla="*/ 18479 w 28003"/>
                  <a:gd name="connsiteY0" fmla="*/ 104775 h 104775"/>
                  <a:gd name="connsiteX1" fmla="*/ 8954 w 28003"/>
                  <a:gd name="connsiteY1" fmla="*/ 95250 h 104775"/>
                  <a:gd name="connsiteX2" fmla="*/ 8954 w 28003"/>
                  <a:gd name="connsiteY2" fmla="*/ 19050 h 104775"/>
                  <a:gd name="connsiteX3" fmla="*/ 0 w 28003"/>
                  <a:gd name="connsiteY3" fmla="*/ 9525 h 104775"/>
                  <a:gd name="connsiteX4" fmla="*/ 9525 w 28003"/>
                  <a:gd name="connsiteY4" fmla="*/ 0 h 104775"/>
                  <a:gd name="connsiteX5" fmla="*/ 18479 w 28003"/>
                  <a:gd name="connsiteY5" fmla="*/ 0 h 104775"/>
                  <a:gd name="connsiteX6" fmla="*/ 28004 w 28003"/>
                  <a:gd name="connsiteY6" fmla="*/ 9525 h 104775"/>
                  <a:gd name="connsiteX7" fmla="*/ 28004 w 28003"/>
                  <a:gd name="connsiteY7" fmla="*/ 95250 h 104775"/>
                  <a:gd name="connsiteX8" fmla="*/ 18479 w 28003"/>
                  <a:gd name="connsiteY8" fmla="*/ 10477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03" h="104775">
                    <a:moveTo>
                      <a:pt x="18479" y="104775"/>
                    </a:moveTo>
                    <a:cubicBezTo>
                      <a:pt x="13240" y="104775"/>
                      <a:pt x="8954" y="100489"/>
                      <a:pt x="8954" y="95250"/>
                    </a:cubicBezTo>
                    <a:lnTo>
                      <a:pt x="8954" y="19050"/>
                    </a:lnTo>
                    <a:cubicBezTo>
                      <a:pt x="4001" y="18764"/>
                      <a:pt x="0" y="14573"/>
                      <a:pt x="0" y="9525"/>
                    </a:cubicBezTo>
                    <a:cubicBezTo>
                      <a:pt x="0" y="4286"/>
                      <a:pt x="4286" y="0"/>
                      <a:pt x="9525" y="0"/>
                    </a:cubicBezTo>
                    <a:lnTo>
                      <a:pt x="18479" y="0"/>
                    </a:lnTo>
                    <a:cubicBezTo>
                      <a:pt x="23717" y="0"/>
                      <a:pt x="28004" y="4286"/>
                      <a:pt x="28004" y="9525"/>
                    </a:cubicBezTo>
                    <a:lnTo>
                      <a:pt x="28004" y="95250"/>
                    </a:lnTo>
                    <a:cubicBezTo>
                      <a:pt x="28004" y="100489"/>
                      <a:pt x="23717" y="104775"/>
                      <a:pt x="18479" y="104775"/>
                    </a:cubicBezTo>
                    <a:close/>
                  </a:path>
                </a:pathLst>
              </a:custGeom>
              <a:grpFill/>
              <a:ln w="1270" cap="flat">
                <a:noFill/>
                <a:prstDash val="solid"/>
                <a:miter/>
              </a:ln>
            </p:spPr>
            <p:txBody>
              <a:bodyPr rtlCol="0" anchor="ctr"/>
              <a:lstStyle/>
              <a:p>
                <a:endParaRPr lang="en-GB"/>
              </a:p>
            </p:txBody>
          </p:sp>
          <p:sp>
            <p:nvSpPr>
              <p:cNvPr id="109" name="Freeform: Shape 108">
                <a:extLst>
                  <a:ext uri="{FF2B5EF4-FFF2-40B4-BE49-F238E27FC236}">
                    <a16:creationId xmlns:a16="http://schemas.microsoft.com/office/drawing/2014/main" xmlns="" id="{098478E0-7A0F-4E67-A7CD-293AC86D8AF7}"/>
                  </a:ext>
                </a:extLst>
              </p:cNvPr>
              <p:cNvSpPr/>
              <p:nvPr/>
            </p:nvSpPr>
            <p:spPr>
              <a:xfrm>
                <a:off x="9940121" y="2599559"/>
                <a:ext cx="114299" cy="133350"/>
              </a:xfrm>
              <a:custGeom>
                <a:avLst/>
                <a:gdLst>
                  <a:gd name="connsiteX0" fmla="*/ 57150 w 114299"/>
                  <a:gd name="connsiteY0" fmla="*/ 133350 h 133350"/>
                  <a:gd name="connsiteX1" fmla="*/ 0 w 114299"/>
                  <a:gd name="connsiteY1" fmla="*/ 66675 h 133350"/>
                  <a:gd name="connsiteX2" fmla="*/ 57150 w 114299"/>
                  <a:gd name="connsiteY2" fmla="*/ 0 h 133350"/>
                  <a:gd name="connsiteX3" fmla="*/ 114300 w 114299"/>
                  <a:gd name="connsiteY3" fmla="*/ 66675 h 133350"/>
                  <a:gd name="connsiteX4" fmla="*/ 57150 w 114299"/>
                  <a:gd name="connsiteY4" fmla="*/ 133350 h 133350"/>
                  <a:gd name="connsiteX5" fmla="*/ 57150 w 114299"/>
                  <a:gd name="connsiteY5" fmla="*/ 19050 h 133350"/>
                  <a:gd name="connsiteX6" fmla="*/ 19050 w 114299"/>
                  <a:gd name="connsiteY6" fmla="*/ 66675 h 133350"/>
                  <a:gd name="connsiteX7" fmla="*/ 57150 w 114299"/>
                  <a:gd name="connsiteY7" fmla="*/ 114300 h 133350"/>
                  <a:gd name="connsiteX8" fmla="*/ 95250 w 114299"/>
                  <a:gd name="connsiteY8" fmla="*/ 66675 h 133350"/>
                  <a:gd name="connsiteX9" fmla="*/ 57150 w 114299"/>
                  <a:gd name="connsiteY9" fmla="*/ 1905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299" h="133350">
                    <a:moveTo>
                      <a:pt x="57150" y="133350"/>
                    </a:moveTo>
                    <a:cubicBezTo>
                      <a:pt x="22955" y="133350"/>
                      <a:pt x="0" y="106585"/>
                      <a:pt x="0" y="66675"/>
                    </a:cubicBezTo>
                    <a:cubicBezTo>
                      <a:pt x="0" y="26765"/>
                      <a:pt x="22955" y="0"/>
                      <a:pt x="57150" y="0"/>
                    </a:cubicBezTo>
                    <a:cubicBezTo>
                      <a:pt x="91345" y="0"/>
                      <a:pt x="114300" y="26765"/>
                      <a:pt x="114300" y="66675"/>
                    </a:cubicBezTo>
                    <a:cubicBezTo>
                      <a:pt x="114300" y="106585"/>
                      <a:pt x="91249" y="133350"/>
                      <a:pt x="57150" y="133350"/>
                    </a:cubicBezTo>
                    <a:close/>
                    <a:moveTo>
                      <a:pt x="57150" y="19050"/>
                    </a:moveTo>
                    <a:cubicBezTo>
                      <a:pt x="29051" y="19050"/>
                      <a:pt x="19050" y="43625"/>
                      <a:pt x="19050" y="66675"/>
                    </a:cubicBezTo>
                    <a:cubicBezTo>
                      <a:pt x="19050" y="89725"/>
                      <a:pt x="29051" y="114300"/>
                      <a:pt x="57150" y="114300"/>
                    </a:cubicBezTo>
                    <a:cubicBezTo>
                      <a:pt x="85249" y="114300"/>
                      <a:pt x="95250" y="89725"/>
                      <a:pt x="95250" y="66675"/>
                    </a:cubicBezTo>
                    <a:cubicBezTo>
                      <a:pt x="95250" y="43625"/>
                      <a:pt x="85153" y="19050"/>
                      <a:pt x="57150" y="19050"/>
                    </a:cubicBezTo>
                    <a:close/>
                  </a:path>
                </a:pathLst>
              </a:custGeom>
              <a:grpFill/>
              <a:ln w="1270" cap="flat">
                <a:noFill/>
                <a:prstDash val="solid"/>
                <a:miter/>
              </a:ln>
            </p:spPr>
            <p:txBody>
              <a:bodyPr rtlCol="0" anchor="ctr"/>
              <a:lstStyle/>
              <a:p>
                <a:endParaRPr lang="en-GB"/>
              </a:p>
            </p:txBody>
          </p:sp>
          <p:grpSp>
            <p:nvGrpSpPr>
              <p:cNvPr id="110" name="Graphic 10">
                <a:extLst>
                  <a:ext uri="{FF2B5EF4-FFF2-40B4-BE49-F238E27FC236}">
                    <a16:creationId xmlns:a16="http://schemas.microsoft.com/office/drawing/2014/main" xmlns="" id="{5E973993-A2C8-4AA2-A8E8-E92A7564E26C}"/>
                  </a:ext>
                </a:extLst>
              </p:cNvPr>
              <p:cNvGrpSpPr/>
              <p:nvPr/>
            </p:nvGrpSpPr>
            <p:grpSpPr>
              <a:xfrm>
                <a:off x="9996102" y="2532884"/>
                <a:ext cx="314251" cy="447675"/>
                <a:chOff x="9996102" y="2532884"/>
                <a:chExt cx="314251" cy="447675"/>
              </a:xfrm>
              <a:grpFill/>
            </p:grpSpPr>
            <p:sp>
              <p:nvSpPr>
                <p:cNvPr id="111" name="Freeform: Shape 110">
                  <a:extLst>
                    <a:ext uri="{FF2B5EF4-FFF2-40B4-BE49-F238E27FC236}">
                      <a16:creationId xmlns:a16="http://schemas.microsoft.com/office/drawing/2014/main" xmlns="" id="{A5618B51-F2C5-465B-9D02-8CB1DB6DC1AF}"/>
                    </a:ext>
                  </a:extLst>
                </p:cNvPr>
                <p:cNvSpPr/>
                <p:nvPr/>
              </p:nvSpPr>
              <p:spPr>
                <a:xfrm>
                  <a:off x="10091283" y="2532884"/>
                  <a:ext cx="133350" cy="152400"/>
                </a:xfrm>
                <a:custGeom>
                  <a:avLst/>
                  <a:gdLst>
                    <a:gd name="connsiteX0" fmla="*/ 66675 w 133350"/>
                    <a:gd name="connsiteY0" fmla="*/ 152400 h 152400"/>
                    <a:gd name="connsiteX1" fmla="*/ 0 w 133350"/>
                    <a:gd name="connsiteY1" fmla="*/ 76200 h 152400"/>
                    <a:gd name="connsiteX2" fmla="*/ 66675 w 133350"/>
                    <a:gd name="connsiteY2" fmla="*/ 0 h 152400"/>
                    <a:gd name="connsiteX3" fmla="*/ 133350 w 133350"/>
                    <a:gd name="connsiteY3" fmla="*/ 76200 h 152400"/>
                    <a:gd name="connsiteX4" fmla="*/ 66675 w 133350"/>
                    <a:gd name="connsiteY4" fmla="*/ 152400 h 152400"/>
                    <a:gd name="connsiteX5" fmla="*/ 66675 w 133350"/>
                    <a:gd name="connsiteY5" fmla="*/ 19050 h 152400"/>
                    <a:gd name="connsiteX6" fmla="*/ 19050 w 133350"/>
                    <a:gd name="connsiteY6" fmla="*/ 76200 h 152400"/>
                    <a:gd name="connsiteX7" fmla="*/ 66675 w 133350"/>
                    <a:gd name="connsiteY7" fmla="*/ 133350 h 152400"/>
                    <a:gd name="connsiteX8" fmla="*/ 114300 w 133350"/>
                    <a:gd name="connsiteY8" fmla="*/ 76200 h 152400"/>
                    <a:gd name="connsiteX9" fmla="*/ 66675 w 133350"/>
                    <a:gd name="connsiteY9" fmla="*/ 1905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52400">
                      <a:moveTo>
                        <a:pt x="66675" y="152400"/>
                      </a:moveTo>
                      <a:cubicBezTo>
                        <a:pt x="26765" y="152400"/>
                        <a:pt x="0" y="121825"/>
                        <a:pt x="0" y="76200"/>
                      </a:cubicBezTo>
                      <a:cubicBezTo>
                        <a:pt x="0" y="30575"/>
                        <a:pt x="26765" y="0"/>
                        <a:pt x="66675" y="0"/>
                      </a:cubicBezTo>
                      <a:cubicBezTo>
                        <a:pt x="106585" y="0"/>
                        <a:pt x="133350" y="30575"/>
                        <a:pt x="133350" y="76200"/>
                      </a:cubicBezTo>
                      <a:cubicBezTo>
                        <a:pt x="133350" y="121825"/>
                        <a:pt x="106585" y="152400"/>
                        <a:pt x="66675" y="152400"/>
                      </a:cubicBezTo>
                      <a:close/>
                      <a:moveTo>
                        <a:pt x="66675" y="19050"/>
                      </a:moveTo>
                      <a:cubicBezTo>
                        <a:pt x="31528" y="19050"/>
                        <a:pt x="19050" y="49816"/>
                        <a:pt x="19050" y="76200"/>
                      </a:cubicBezTo>
                      <a:cubicBezTo>
                        <a:pt x="19050" y="102584"/>
                        <a:pt x="31528" y="133350"/>
                        <a:pt x="66675" y="133350"/>
                      </a:cubicBezTo>
                      <a:cubicBezTo>
                        <a:pt x="101822" y="133350"/>
                        <a:pt x="114300" y="102584"/>
                        <a:pt x="114300" y="76200"/>
                      </a:cubicBezTo>
                      <a:cubicBezTo>
                        <a:pt x="114300" y="49816"/>
                        <a:pt x="101822" y="19050"/>
                        <a:pt x="66675" y="19050"/>
                      </a:cubicBezTo>
                      <a:close/>
                    </a:path>
                  </a:pathLst>
                </a:custGeom>
                <a:grpFill/>
                <a:ln w="1270" cap="flat">
                  <a:noFill/>
                  <a:prstDash val="solid"/>
                  <a:miter/>
                </a:ln>
              </p:spPr>
              <p:txBody>
                <a:bodyPr rtlCol="0" anchor="ctr"/>
                <a:lstStyle/>
                <a:p>
                  <a:endParaRPr lang="en-GB"/>
                </a:p>
              </p:txBody>
            </p:sp>
            <p:sp>
              <p:nvSpPr>
                <p:cNvPr id="112" name="Freeform: Shape 111">
                  <a:extLst>
                    <a:ext uri="{FF2B5EF4-FFF2-40B4-BE49-F238E27FC236}">
                      <a16:creationId xmlns:a16="http://schemas.microsoft.com/office/drawing/2014/main" xmlns="" id="{F126C6ED-24AD-4E5C-B03F-C7F43E3C28C3}"/>
                    </a:ext>
                  </a:extLst>
                </p:cNvPr>
                <p:cNvSpPr/>
                <p:nvPr/>
              </p:nvSpPr>
              <p:spPr>
                <a:xfrm>
                  <a:off x="10234158" y="2904359"/>
                  <a:ext cx="19050" cy="76200"/>
                </a:xfrm>
                <a:custGeom>
                  <a:avLst/>
                  <a:gdLst>
                    <a:gd name="connsiteX0" fmla="*/ 9525 w 19050"/>
                    <a:gd name="connsiteY0" fmla="*/ 76200 h 76200"/>
                    <a:gd name="connsiteX1" fmla="*/ 0 w 19050"/>
                    <a:gd name="connsiteY1" fmla="*/ 66675 h 76200"/>
                    <a:gd name="connsiteX2" fmla="*/ 0 w 19050"/>
                    <a:gd name="connsiteY2" fmla="*/ 9525 h 76200"/>
                    <a:gd name="connsiteX3" fmla="*/ 9525 w 19050"/>
                    <a:gd name="connsiteY3" fmla="*/ 0 h 76200"/>
                    <a:gd name="connsiteX4" fmla="*/ 19050 w 19050"/>
                    <a:gd name="connsiteY4" fmla="*/ 9525 h 76200"/>
                    <a:gd name="connsiteX5" fmla="*/ 19050 w 19050"/>
                    <a:gd name="connsiteY5" fmla="*/ 66675 h 76200"/>
                    <a:gd name="connsiteX6" fmla="*/ 9525 w 19050"/>
                    <a:gd name="connsiteY6" fmla="*/ 7620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76200">
                      <a:moveTo>
                        <a:pt x="9525" y="76200"/>
                      </a:moveTo>
                      <a:cubicBezTo>
                        <a:pt x="4286" y="76200"/>
                        <a:pt x="0" y="71914"/>
                        <a:pt x="0" y="66675"/>
                      </a:cubicBezTo>
                      <a:lnTo>
                        <a:pt x="0" y="9525"/>
                      </a:lnTo>
                      <a:cubicBezTo>
                        <a:pt x="0" y="4286"/>
                        <a:pt x="4286" y="0"/>
                        <a:pt x="9525" y="0"/>
                      </a:cubicBezTo>
                      <a:cubicBezTo>
                        <a:pt x="14764" y="0"/>
                        <a:pt x="19050" y="4286"/>
                        <a:pt x="19050" y="9525"/>
                      </a:cubicBezTo>
                      <a:lnTo>
                        <a:pt x="19050" y="66675"/>
                      </a:lnTo>
                      <a:cubicBezTo>
                        <a:pt x="19050" y="71914"/>
                        <a:pt x="14764" y="76200"/>
                        <a:pt x="9525" y="76200"/>
                      </a:cubicBezTo>
                      <a:close/>
                    </a:path>
                  </a:pathLst>
                </a:custGeom>
                <a:grpFill/>
                <a:ln w="1270" cap="flat">
                  <a:noFill/>
                  <a:prstDash val="solid"/>
                  <a:miter/>
                </a:ln>
              </p:spPr>
              <p:txBody>
                <a:bodyPr rtlCol="0" anchor="ctr"/>
                <a:lstStyle/>
                <a:p>
                  <a:endParaRPr lang="en-GB"/>
                </a:p>
              </p:txBody>
            </p:sp>
            <p:sp>
              <p:nvSpPr>
                <p:cNvPr id="113" name="Freeform: Shape 112">
                  <a:extLst>
                    <a:ext uri="{FF2B5EF4-FFF2-40B4-BE49-F238E27FC236}">
                      <a16:creationId xmlns:a16="http://schemas.microsoft.com/office/drawing/2014/main" xmlns="" id="{438CDE39-7188-4A0D-B860-EFCB1982EABE}"/>
                    </a:ext>
                  </a:extLst>
                </p:cNvPr>
                <p:cNvSpPr/>
                <p:nvPr/>
              </p:nvSpPr>
              <p:spPr>
                <a:xfrm>
                  <a:off x="10062708" y="2904359"/>
                  <a:ext cx="19050" cy="76200"/>
                </a:xfrm>
                <a:custGeom>
                  <a:avLst/>
                  <a:gdLst>
                    <a:gd name="connsiteX0" fmla="*/ 9525 w 19050"/>
                    <a:gd name="connsiteY0" fmla="*/ 76200 h 76200"/>
                    <a:gd name="connsiteX1" fmla="*/ 0 w 19050"/>
                    <a:gd name="connsiteY1" fmla="*/ 66675 h 76200"/>
                    <a:gd name="connsiteX2" fmla="*/ 0 w 19050"/>
                    <a:gd name="connsiteY2" fmla="*/ 9525 h 76200"/>
                    <a:gd name="connsiteX3" fmla="*/ 9525 w 19050"/>
                    <a:gd name="connsiteY3" fmla="*/ 0 h 76200"/>
                    <a:gd name="connsiteX4" fmla="*/ 19050 w 19050"/>
                    <a:gd name="connsiteY4" fmla="*/ 9525 h 76200"/>
                    <a:gd name="connsiteX5" fmla="*/ 19050 w 19050"/>
                    <a:gd name="connsiteY5" fmla="*/ 66675 h 76200"/>
                    <a:gd name="connsiteX6" fmla="*/ 9525 w 19050"/>
                    <a:gd name="connsiteY6" fmla="*/ 7620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76200">
                      <a:moveTo>
                        <a:pt x="9525" y="76200"/>
                      </a:moveTo>
                      <a:cubicBezTo>
                        <a:pt x="4286" y="76200"/>
                        <a:pt x="0" y="71914"/>
                        <a:pt x="0" y="66675"/>
                      </a:cubicBezTo>
                      <a:lnTo>
                        <a:pt x="0" y="9525"/>
                      </a:lnTo>
                      <a:cubicBezTo>
                        <a:pt x="0" y="4286"/>
                        <a:pt x="4286" y="0"/>
                        <a:pt x="9525" y="0"/>
                      </a:cubicBezTo>
                      <a:cubicBezTo>
                        <a:pt x="14764" y="0"/>
                        <a:pt x="19050" y="4286"/>
                        <a:pt x="19050" y="9525"/>
                      </a:cubicBezTo>
                      <a:lnTo>
                        <a:pt x="19050" y="66675"/>
                      </a:lnTo>
                      <a:cubicBezTo>
                        <a:pt x="19050" y="71914"/>
                        <a:pt x="14764" y="76200"/>
                        <a:pt x="9525" y="76200"/>
                      </a:cubicBezTo>
                      <a:close/>
                    </a:path>
                  </a:pathLst>
                </a:custGeom>
                <a:grpFill/>
                <a:ln w="1270" cap="flat">
                  <a:noFill/>
                  <a:prstDash val="solid"/>
                  <a:miter/>
                </a:ln>
              </p:spPr>
              <p:txBody>
                <a:bodyPr rtlCol="0" anchor="ctr"/>
                <a:lstStyle/>
                <a:p>
                  <a:endParaRPr lang="en-GB"/>
                </a:p>
              </p:txBody>
            </p:sp>
            <p:sp>
              <p:nvSpPr>
                <p:cNvPr id="114" name="Freeform: Shape 113">
                  <a:extLst>
                    <a:ext uri="{FF2B5EF4-FFF2-40B4-BE49-F238E27FC236}">
                      <a16:creationId xmlns:a16="http://schemas.microsoft.com/office/drawing/2014/main" xmlns="" id="{E2D885B1-C355-4533-9D25-F5C36E41809A}"/>
                    </a:ext>
                  </a:extLst>
                </p:cNvPr>
                <p:cNvSpPr/>
                <p:nvPr/>
              </p:nvSpPr>
              <p:spPr>
                <a:xfrm>
                  <a:off x="10138908" y="2704334"/>
                  <a:ext cx="38100" cy="19050"/>
                </a:xfrm>
                <a:custGeom>
                  <a:avLst/>
                  <a:gdLst>
                    <a:gd name="connsiteX0" fmla="*/ 28575 w 38100"/>
                    <a:gd name="connsiteY0" fmla="*/ 19050 h 19050"/>
                    <a:gd name="connsiteX1" fmla="*/ 9525 w 38100"/>
                    <a:gd name="connsiteY1" fmla="*/ 19050 h 19050"/>
                    <a:gd name="connsiteX2" fmla="*/ 0 w 38100"/>
                    <a:gd name="connsiteY2" fmla="*/ 9525 h 19050"/>
                    <a:gd name="connsiteX3" fmla="*/ 9525 w 38100"/>
                    <a:gd name="connsiteY3" fmla="*/ 0 h 19050"/>
                    <a:gd name="connsiteX4" fmla="*/ 28575 w 38100"/>
                    <a:gd name="connsiteY4" fmla="*/ 0 h 19050"/>
                    <a:gd name="connsiteX5" fmla="*/ 38100 w 38100"/>
                    <a:gd name="connsiteY5" fmla="*/ 9525 h 19050"/>
                    <a:gd name="connsiteX6" fmla="*/ 28575 w 38100"/>
                    <a:gd name="connsiteY6" fmla="*/ 1905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19050">
                      <a:moveTo>
                        <a:pt x="28575" y="19050"/>
                      </a:moveTo>
                      <a:lnTo>
                        <a:pt x="9525" y="19050"/>
                      </a:lnTo>
                      <a:cubicBezTo>
                        <a:pt x="4286" y="19050"/>
                        <a:pt x="0" y="14764"/>
                        <a:pt x="0" y="9525"/>
                      </a:cubicBezTo>
                      <a:cubicBezTo>
                        <a:pt x="0" y="4286"/>
                        <a:pt x="4286" y="0"/>
                        <a:pt x="9525" y="0"/>
                      </a:cubicBezTo>
                      <a:lnTo>
                        <a:pt x="28575" y="0"/>
                      </a:lnTo>
                      <a:cubicBezTo>
                        <a:pt x="33814" y="0"/>
                        <a:pt x="38100" y="4286"/>
                        <a:pt x="38100" y="9525"/>
                      </a:cubicBezTo>
                      <a:cubicBezTo>
                        <a:pt x="38100" y="14764"/>
                        <a:pt x="33814" y="19050"/>
                        <a:pt x="28575" y="19050"/>
                      </a:cubicBezTo>
                      <a:close/>
                    </a:path>
                  </a:pathLst>
                </a:custGeom>
                <a:grpFill/>
                <a:ln w="1270" cap="flat">
                  <a:noFill/>
                  <a:prstDash val="solid"/>
                  <a:miter/>
                </a:ln>
              </p:spPr>
              <p:txBody>
                <a:bodyPr rtlCol="0" anchor="ctr"/>
                <a:lstStyle/>
                <a:p>
                  <a:endParaRPr lang="en-GB"/>
                </a:p>
              </p:txBody>
            </p:sp>
            <p:sp>
              <p:nvSpPr>
                <p:cNvPr id="115" name="Freeform: Shape 114">
                  <a:extLst>
                    <a:ext uri="{FF2B5EF4-FFF2-40B4-BE49-F238E27FC236}">
                      <a16:creationId xmlns:a16="http://schemas.microsoft.com/office/drawing/2014/main" xmlns="" id="{F193B06E-EF08-44FC-AFBF-9633B680CA0E}"/>
                    </a:ext>
                  </a:extLst>
                </p:cNvPr>
                <p:cNvSpPr/>
                <p:nvPr/>
              </p:nvSpPr>
              <p:spPr>
                <a:xfrm>
                  <a:off x="10148433" y="2704334"/>
                  <a:ext cx="19050" cy="123825"/>
                </a:xfrm>
                <a:custGeom>
                  <a:avLst/>
                  <a:gdLst>
                    <a:gd name="connsiteX0" fmla="*/ 9525 w 19050"/>
                    <a:gd name="connsiteY0" fmla="*/ 123825 h 123825"/>
                    <a:gd name="connsiteX1" fmla="*/ 0 w 19050"/>
                    <a:gd name="connsiteY1" fmla="*/ 114300 h 123825"/>
                    <a:gd name="connsiteX2" fmla="*/ 0 w 19050"/>
                    <a:gd name="connsiteY2" fmla="*/ 9525 h 123825"/>
                    <a:gd name="connsiteX3" fmla="*/ 9525 w 19050"/>
                    <a:gd name="connsiteY3" fmla="*/ 0 h 123825"/>
                    <a:gd name="connsiteX4" fmla="*/ 19050 w 19050"/>
                    <a:gd name="connsiteY4" fmla="*/ 9525 h 123825"/>
                    <a:gd name="connsiteX5" fmla="*/ 19050 w 19050"/>
                    <a:gd name="connsiteY5" fmla="*/ 114300 h 123825"/>
                    <a:gd name="connsiteX6" fmla="*/ 9525 w 19050"/>
                    <a:gd name="connsiteY6" fmla="*/ 12382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123825">
                      <a:moveTo>
                        <a:pt x="9525" y="123825"/>
                      </a:moveTo>
                      <a:cubicBezTo>
                        <a:pt x="4286" y="123825"/>
                        <a:pt x="0" y="119539"/>
                        <a:pt x="0" y="114300"/>
                      </a:cubicBezTo>
                      <a:lnTo>
                        <a:pt x="0" y="9525"/>
                      </a:lnTo>
                      <a:cubicBezTo>
                        <a:pt x="0" y="4286"/>
                        <a:pt x="4286" y="0"/>
                        <a:pt x="9525" y="0"/>
                      </a:cubicBezTo>
                      <a:cubicBezTo>
                        <a:pt x="14764" y="0"/>
                        <a:pt x="19050" y="4286"/>
                        <a:pt x="19050" y="9525"/>
                      </a:cubicBezTo>
                      <a:lnTo>
                        <a:pt x="19050" y="114300"/>
                      </a:lnTo>
                      <a:cubicBezTo>
                        <a:pt x="19050" y="119539"/>
                        <a:pt x="14764" y="123825"/>
                        <a:pt x="9525" y="123825"/>
                      </a:cubicBezTo>
                      <a:close/>
                    </a:path>
                  </a:pathLst>
                </a:custGeom>
                <a:grpFill/>
                <a:ln w="1270" cap="flat">
                  <a:noFill/>
                  <a:prstDash val="solid"/>
                  <a:miter/>
                </a:ln>
              </p:spPr>
              <p:txBody>
                <a:bodyPr rtlCol="0" anchor="ctr"/>
                <a:lstStyle/>
                <a:p>
                  <a:endParaRPr lang="en-GB"/>
                </a:p>
              </p:txBody>
            </p:sp>
            <p:sp>
              <p:nvSpPr>
                <p:cNvPr id="116" name="Freeform: Shape 115">
                  <a:extLst>
                    <a:ext uri="{FF2B5EF4-FFF2-40B4-BE49-F238E27FC236}">
                      <a16:creationId xmlns:a16="http://schemas.microsoft.com/office/drawing/2014/main" xmlns="" id="{92D155D6-32D4-41CB-931B-E91BA1D669AE}"/>
                    </a:ext>
                  </a:extLst>
                </p:cNvPr>
                <p:cNvSpPr/>
                <p:nvPr/>
              </p:nvSpPr>
              <p:spPr>
                <a:xfrm>
                  <a:off x="9996102" y="2704334"/>
                  <a:ext cx="314251" cy="210312"/>
                </a:xfrm>
                <a:custGeom>
                  <a:avLst/>
                  <a:gdLst>
                    <a:gd name="connsiteX0" fmla="*/ 274822 w 314251"/>
                    <a:gd name="connsiteY0" fmla="*/ 210312 h 210312"/>
                    <a:gd name="connsiteX1" fmla="*/ 204052 w 314251"/>
                    <a:gd name="connsiteY1" fmla="*/ 210312 h 210312"/>
                    <a:gd name="connsiteX2" fmla="*/ 178429 w 314251"/>
                    <a:gd name="connsiteY2" fmla="*/ 205645 h 210312"/>
                    <a:gd name="connsiteX3" fmla="*/ 177191 w 314251"/>
                    <a:gd name="connsiteY3" fmla="*/ 205835 h 210312"/>
                    <a:gd name="connsiteX4" fmla="*/ 122422 w 314251"/>
                    <a:gd name="connsiteY4" fmla="*/ 210312 h 210312"/>
                    <a:gd name="connsiteX5" fmla="*/ 39269 w 314251"/>
                    <a:gd name="connsiteY5" fmla="*/ 210312 h 210312"/>
                    <a:gd name="connsiteX6" fmla="*/ 7265 w 314251"/>
                    <a:gd name="connsiteY6" fmla="*/ 196596 h 210312"/>
                    <a:gd name="connsiteX7" fmla="*/ 312 w 314251"/>
                    <a:gd name="connsiteY7" fmla="*/ 172879 h 210312"/>
                    <a:gd name="connsiteX8" fmla="*/ 502 w 314251"/>
                    <a:gd name="connsiteY8" fmla="*/ 171926 h 210312"/>
                    <a:gd name="connsiteX9" fmla="*/ 28887 w 314251"/>
                    <a:gd name="connsiteY9" fmla="*/ 61817 h 210312"/>
                    <a:gd name="connsiteX10" fmla="*/ 104706 w 314251"/>
                    <a:gd name="connsiteY10" fmla="*/ 0 h 210312"/>
                    <a:gd name="connsiteX11" fmla="*/ 113374 w 314251"/>
                    <a:gd name="connsiteY11" fmla="*/ 5620 h 210312"/>
                    <a:gd name="connsiteX12" fmla="*/ 162142 w 314251"/>
                    <a:gd name="connsiteY12" fmla="*/ 113824 h 210312"/>
                    <a:gd name="connsiteX13" fmla="*/ 210338 w 314251"/>
                    <a:gd name="connsiteY13" fmla="*/ 5620 h 210312"/>
                    <a:gd name="connsiteX14" fmla="*/ 219006 w 314251"/>
                    <a:gd name="connsiteY14" fmla="*/ 0 h 210312"/>
                    <a:gd name="connsiteX15" fmla="*/ 225769 w 314251"/>
                    <a:gd name="connsiteY15" fmla="*/ 0 h 210312"/>
                    <a:gd name="connsiteX16" fmla="*/ 298825 w 314251"/>
                    <a:gd name="connsiteY16" fmla="*/ 62198 h 210312"/>
                    <a:gd name="connsiteX17" fmla="*/ 313780 w 314251"/>
                    <a:gd name="connsiteY17" fmla="*/ 172974 h 210312"/>
                    <a:gd name="connsiteX18" fmla="*/ 307588 w 314251"/>
                    <a:gd name="connsiteY18" fmla="*/ 195453 h 210312"/>
                    <a:gd name="connsiteX19" fmla="*/ 274822 w 314251"/>
                    <a:gd name="connsiteY19" fmla="*/ 210312 h 210312"/>
                    <a:gd name="connsiteX20" fmla="*/ 175762 w 314251"/>
                    <a:gd name="connsiteY20" fmla="*/ 184404 h 210312"/>
                    <a:gd name="connsiteX21" fmla="*/ 204052 w 314251"/>
                    <a:gd name="connsiteY21" fmla="*/ 191262 h 210312"/>
                    <a:gd name="connsiteX22" fmla="*/ 274822 w 314251"/>
                    <a:gd name="connsiteY22" fmla="*/ 191262 h 210312"/>
                    <a:gd name="connsiteX23" fmla="*/ 292825 w 314251"/>
                    <a:gd name="connsiteY23" fmla="*/ 183451 h 210312"/>
                    <a:gd name="connsiteX24" fmla="*/ 295015 w 314251"/>
                    <a:gd name="connsiteY24" fmla="*/ 176213 h 210312"/>
                    <a:gd name="connsiteX25" fmla="*/ 280061 w 314251"/>
                    <a:gd name="connsiteY25" fmla="*/ 65437 h 210312"/>
                    <a:gd name="connsiteX26" fmla="*/ 225769 w 314251"/>
                    <a:gd name="connsiteY26" fmla="*/ 19050 h 210312"/>
                    <a:gd name="connsiteX27" fmla="*/ 225102 w 314251"/>
                    <a:gd name="connsiteY27" fmla="*/ 19050 h 210312"/>
                    <a:gd name="connsiteX28" fmla="*/ 178906 w 314251"/>
                    <a:gd name="connsiteY28" fmla="*/ 121729 h 210312"/>
                    <a:gd name="connsiteX29" fmla="*/ 161856 w 314251"/>
                    <a:gd name="connsiteY29" fmla="*/ 132398 h 210312"/>
                    <a:gd name="connsiteX30" fmla="*/ 145092 w 314251"/>
                    <a:gd name="connsiteY30" fmla="*/ 122396 h 210312"/>
                    <a:gd name="connsiteX31" fmla="*/ 98705 w 314251"/>
                    <a:gd name="connsiteY31" fmla="*/ 19526 h 210312"/>
                    <a:gd name="connsiteX32" fmla="*/ 47365 w 314251"/>
                    <a:gd name="connsiteY32" fmla="*/ 66199 h 210312"/>
                    <a:gd name="connsiteX33" fmla="*/ 19076 w 314251"/>
                    <a:gd name="connsiteY33" fmla="*/ 176308 h 210312"/>
                    <a:gd name="connsiteX34" fmla="*/ 21648 w 314251"/>
                    <a:gd name="connsiteY34" fmla="*/ 184404 h 210312"/>
                    <a:gd name="connsiteX35" fmla="*/ 39269 w 314251"/>
                    <a:gd name="connsiteY35" fmla="*/ 191548 h 210312"/>
                    <a:gd name="connsiteX36" fmla="*/ 121660 w 314251"/>
                    <a:gd name="connsiteY36" fmla="*/ 191548 h 210312"/>
                    <a:gd name="connsiteX37" fmla="*/ 148997 w 314251"/>
                    <a:gd name="connsiteY37" fmla="*/ 189262 h 210312"/>
                    <a:gd name="connsiteX38" fmla="*/ 69654 w 314251"/>
                    <a:gd name="connsiteY38" fmla="*/ 158305 h 210312"/>
                    <a:gd name="connsiteX39" fmla="*/ 61462 w 314251"/>
                    <a:gd name="connsiteY39" fmla="*/ 155258 h 210312"/>
                    <a:gd name="connsiteX40" fmla="*/ 59176 w 314251"/>
                    <a:gd name="connsiteY40" fmla="*/ 146780 h 210312"/>
                    <a:gd name="connsiteX41" fmla="*/ 69654 w 314251"/>
                    <a:gd name="connsiteY41" fmla="*/ 98870 h 210312"/>
                    <a:gd name="connsiteX42" fmla="*/ 80989 w 314251"/>
                    <a:gd name="connsiteY42" fmla="*/ 91630 h 210312"/>
                    <a:gd name="connsiteX43" fmla="*/ 88228 w 314251"/>
                    <a:gd name="connsiteY43" fmla="*/ 102965 h 210312"/>
                    <a:gd name="connsiteX44" fmla="*/ 80227 w 314251"/>
                    <a:gd name="connsiteY44" fmla="*/ 139351 h 210312"/>
                    <a:gd name="connsiteX45" fmla="*/ 175762 w 314251"/>
                    <a:gd name="connsiteY45" fmla="*/ 184404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14251" h="210312">
                      <a:moveTo>
                        <a:pt x="274822" y="210312"/>
                      </a:moveTo>
                      <a:lnTo>
                        <a:pt x="204052" y="210312"/>
                      </a:lnTo>
                      <a:cubicBezTo>
                        <a:pt x="197194" y="210312"/>
                        <a:pt x="187002" y="208217"/>
                        <a:pt x="178429" y="205645"/>
                      </a:cubicBezTo>
                      <a:cubicBezTo>
                        <a:pt x="178048" y="205740"/>
                        <a:pt x="177572" y="205835"/>
                        <a:pt x="177191" y="205835"/>
                      </a:cubicBezTo>
                      <a:lnTo>
                        <a:pt x="122422" y="210312"/>
                      </a:lnTo>
                      <a:lnTo>
                        <a:pt x="39269" y="210312"/>
                      </a:lnTo>
                      <a:cubicBezTo>
                        <a:pt x="26791" y="210312"/>
                        <a:pt x="14599" y="205073"/>
                        <a:pt x="7265" y="196596"/>
                      </a:cubicBezTo>
                      <a:cubicBezTo>
                        <a:pt x="1550" y="189928"/>
                        <a:pt x="-926" y="181547"/>
                        <a:pt x="312" y="172879"/>
                      </a:cubicBezTo>
                      <a:cubicBezTo>
                        <a:pt x="312" y="172593"/>
                        <a:pt x="407" y="172212"/>
                        <a:pt x="502" y="171926"/>
                      </a:cubicBezTo>
                      <a:lnTo>
                        <a:pt x="28887" y="61817"/>
                      </a:lnTo>
                      <a:cubicBezTo>
                        <a:pt x="35935" y="26765"/>
                        <a:pt x="68606" y="0"/>
                        <a:pt x="104706" y="0"/>
                      </a:cubicBezTo>
                      <a:cubicBezTo>
                        <a:pt x="108421" y="0"/>
                        <a:pt x="111850" y="2191"/>
                        <a:pt x="113374" y="5620"/>
                      </a:cubicBezTo>
                      <a:lnTo>
                        <a:pt x="162142" y="113824"/>
                      </a:lnTo>
                      <a:lnTo>
                        <a:pt x="210338" y="5620"/>
                      </a:lnTo>
                      <a:cubicBezTo>
                        <a:pt x="211862" y="2191"/>
                        <a:pt x="215291" y="0"/>
                        <a:pt x="219006" y="0"/>
                      </a:cubicBezTo>
                      <a:lnTo>
                        <a:pt x="225769" y="0"/>
                      </a:lnTo>
                      <a:cubicBezTo>
                        <a:pt x="260725" y="0"/>
                        <a:pt x="291491" y="26194"/>
                        <a:pt x="298825" y="62198"/>
                      </a:cubicBezTo>
                      <a:lnTo>
                        <a:pt x="313780" y="172974"/>
                      </a:lnTo>
                      <a:cubicBezTo>
                        <a:pt x="315304" y="180499"/>
                        <a:pt x="313113" y="188690"/>
                        <a:pt x="307588" y="195453"/>
                      </a:cubicBezTo>
                      <a:cubicBezTo>
                        <a:pt x="300254" y="204502"/>
                        <a:pt x="287395" y="210312"/>
                        <a:pt x="274822" y="210312"/>
                      </a:cubicBezTo>
                      <a:close/>
                      <a:moveTo>
                        <a:pt x="175762" y="184404"/>
                      </a:moveTo>
                      <a:cubicBezTo>
                        <a:pt x="182716" y="187643"/>
                        <a:pt x="197575" y="191262"/>
                        <a:pt x="204052" y="191262"/>
                      </a:cubicBezTo>
                      <a:lnTo>
                        <a:pt x="274822" y="191262"/>
                      </a:lnTo>
                      <a:cubicBezTo>
                        <a:pt x="281680" y="191262"/>
                        <a:pt x="289110" y="188024"/>
                        <a:pt x="292825" y="183451"/>
                      </a:cubicBezTo>
                      <a:cubicBezTo>
                        <a:pt x="295682" y="179927"/>
                        <a:pt x="295206" y="177070"/>
                        <a:pt x="295015" y="176213"/>
                      </a:cubicBezTo>
                      <a:lnTo>
                        <a:pt x="280061" y="65437"/>
                      </a:lnTo>
                      <a:cubicBezTo>
                        <a:pt x="274632" y="38862"/>
                        <a:pt x="251772" y="19050"/>
                        <a:pt x="225769" y="19050"/>
                      </a:cubicBezTo>
                      <a:lnTo>
                        <a:pt x="225102" y="19050"/>
                      </a:lnTo>
                      <a:lnTo>
                        <a:pt x="178906" y="121729"/>
                      </a:lnTo>
                      <a:cubicBezTo>
                        <a:pt x="175286" y="128492"/>
                        <a:pt x="168809" y="132398"/>
                        <a:pt x="161856" y="132398"/>
                      </a:cubicBezTo>
                      <a:cubicBezTo>
                        <a:pt x="154807" y="132398"/>
                        <a:pt x="148426" y="128588"/>
                        <a:pt x="145092" y="122396"/>
                      </a:cubicBezTo>
                      <a:lnTo>
                        <a:pt x="98705" y="19526"/>
                      </a:lnTo>
                      <a:cubicBezTo>
                        <a:pt x="74226" y="22289"/>
                        <a:pt x="52318" y="41815"/>
                        <a:pt x="47365" y="66199"/>
                      </a:cubicBezTo>
                      <a:lnTo>
                        <a:pt x="19076" y="176308"/>
                      </a:lnTo>
                      <a:cubicBezTo>
                        <a:pt x="18695" y="179356"/>
                        <a:pt x="19552" y="181927"/>
                        <a:pt x="21648" y="184404"/>
                      </a:cubicBezTo>
                      <a:cubicBezTo>
                        <a:pt x="25267" y="188690"/>
                        <a:pt x="32411" y="191548"/>
                        <a:pt x="39269" y="191548"/>
                      </a:cubicBezTo>
                      <a:lnTo>
                        <a:pt x="121660" y="191548"/>
                      </a:lnTo>
                      <a:lnTo>
                        <a:pt x="148997" y="189262"/>
                      </a:lnTo>
                      <a:cubicBezTo>
                        <a:pt x="126423" y="174593"/>
                        <a:pt x="91276" y="155543"/>
                        <a:pt x="69654" y="158305"/>
                      </a:cubicBezTo>
                      <a:cubicBezTo>
                        <a:pt x="66606" y="158687"/>
                        <a:pt x="63558" y="157544"/>
                        <a:pt x="61462" y="155258"/>
                      </a:cubicBezTo>
                      <a:cubicBezTo>
                        <a:pt x="59367" y="152972"/>
                        <a:pt x="58510" y="149828"/>
                        <a:pt x="59176" y="146780"/>
                      </a:cubicBezTo>
                      <a:lnTo>
                        <a:pt x="69654" y="98870"/>
                      </a:lnTo>
                      <a:cubicBezTo>
                        <a:pt x="70797" y="93726"/>
                        <a:pt x="75845" y="90488"/>
                        <a:pt x="80989" y="91630"/>
                      </a:cubicBezTo>
                      <a:cubicBezTo>
                        <a:pt x="86132" y="92774"/>
                        <a:pt x="89371" y="97822"/>
                        <a:pt x="88228" y="102965"/>
                      </a:cubicBezTo>
                      <a:lnTo>
                        <a:pt x="80227" y="139351"/>
                      </a:lnTo>
                      <a:cubicBezTo>
                        <a:pt x="118708" y="142780"/>
                        <a:pt x="166904" y="177832"/>
                        <a:pt x="175762" y="184404"/>
                      </a:cubicBezTo>
                      <a:close/>
                    </a:path>
                  </a:pathLst>
                </a:custGeom>
                <a:grpFill/>
                <a:ln w="1270" cap="flat">
                  <a:noFill/>
                  <a:prstDash val="solid"/>
                  <a:miter/>
                </a:ln>
              </p:spPr>
              <p:txBody>
                <a:bodyPr rtlCol="0" anchor="ctr"/>
                <a:lstStyle/>
                <a:p>
                  <a:endParaRPr lang="en-GB"/>
                </a:p>
              </p:txBody>
            </p:sp>
            <p:sp>
              <p:nvSpPr>
                <p:cNvPr id="117" name="Freeform: Shape 116">
                  <a:extLst>
                    <a:ext uri="{FF2B5EF4-FFF2-40B4-BE49-F238E27FC236}">
                      <a16:creationId xmlns:a16="http://schemas.microsoft.com/office/drawing/2014/main" xmlns="" id="{F5950865-152D-45C6-8567-A5ABA350D3A8}"/>
                    </a:ext>
                  </a:extLst>
                </p:cNvPr>
                <p:cNvSpPr/>
                <p:nvPr/>
              </p:nvSpPr>
              <p:spPr>
                <a:xfrm>
                  <a:off x="10058832" y="2792765"/>
                  <a:ext cx="191478" cy="63111"/>
                </a:xfrm>
                <a:custGeom>
                  <a:avLst/>
                  <a:gdLst>
                    <a:gd name="connsiteX0" fmla="*/ 181898 w 191478"/>
                    <a:gd name="connsiteY0" fmla="*/ 63111 h 63111"/>
                    <a:gd name="connsiteX1" fmla="*/ 177421 w 191478"/>
                    <a:gd name="connsiteY1" fmla="*/ 61968 h 63111"/>
                    <a:gd name="connsiteX2" fmla="*/ 65979 w 191478"/>
                    <a:gd name="connsiteY2" fmla="*/ 52253 h 63111"/>
                    <a:gd name="connsiteX3" fmla="*/ 63026 w 191478"/>
                    <a:gd name="connsiteY3" fmla="*/ 52157 h 63111"/>
                    <a:gd name="connsiteX4" fmla="*/ 23212 w 191478"/>
                    <a:gd name="connsiteY4" fmla="*/ 44728 h 63111"/>
                    <a:gd name="connsiteX5" fmla="*/ 21211 w 191478"/>
                    <a:gd name="connsiteY5" fmla="*/ 44061 h 63111"/>
                    <a:gd name="connsiteX6" fmla="*/ 17306 w 191478"/>
                    <a:gd name="connsiteY6" fmla="*/ 46919 h 63111"/>
                    <a:gd name="connsiteX7" fmla="*/ 3971 w 191478"/>
                    <a:gd name="connsiteY7" fmla="*/ 49109 h 63111"/>
                    <a:gd name="connsiteX8" fmla="*/ 1780 w 191478"/>
                    <a:gd name="connsiteY8" fmla="*/ 35774 h 63111"/>
                    <a:gd name="connsiteX9" fmla="*/ 27593 w 191478"/>
                    <a:gd name="connsiteY9" fmla="*/ 26059 h 63111"/>
                    <a:gd name="connsiteX10" fmla="*/ 65026 w 191478"/>
                    <a:gd name="connsiteY10" fmla="*/ 33107 h 63111"/>
                    <a:gd name="connsiteX11" fmla="*/ 170849 w 191478"/>
                    <a:gd name="connsiteY11" fmla="*/ 38727 h 63111"/>
                    <a:gd name="connsiteX12" fmla="*/ 168087 w 191478"/>
                    <a:gd name="connsiteY12" fmla="*/ 10438 h 63111"/>
                    <a:gd name="connsiteX13" fmla="*/ 176659 w 191478"/>
                    <a:gd name="connsiteY13" fmla="*/ 56 h 63111"/>
                    <a:gd name="connsiteX14" fmla="*/ 187042 w 191478"/>
                    <a:gd name="connsiteY14" fmla="*/ 8628 h 63111"/>
                    <a:gd name="connsiteX15" fmla="*/ 191423 w 191478"/>
                    <a:gd name="connsiteY15" fmla="*/ 52634 h 63111"/>
                    <a:gd name="connsiteX16" fmla="*/ 187232 w 191478"/>
                    <a:gd name="connsiteY16" fmla="*/ 61492 h 63111"/>
                    <a:gd name="connsiteX17" fmla="*/ 181898 w 191478"/>
                    <a:gd name="connsiteY17" fmla="*/ 63111 h 63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478" h="63111">
                      <a:moveTo>
                        <a:pt x="181898" y="63111"/>
                      </a:moveTo>
                      <a:cubicBezTo>
                        <a:pt x="180374" y="63111"/>
                        <a:pt x="178755" y="62730"/>
                        <a:pt x="177421" y="61968"/>
                      </a:cubicBezTo>
                      <a:cubicBezTo>
                        <a:pt x="142274" y="43013"/>
                        <a:pt x="66741" y="52157"/>
                        <a:pt x="65979" y="52253"/>
                      </a:cubicBezTo>
                      <a:cubicBezTo>
                        <a:pt x="65026" y="52348"/>
                        <a:pt x="63979" y="52348"/>
                        <a:pt x="63026" y="52157"/>
                      </a:cubicBezTo>
                      <a:lnTo>
                        <a:pt x="23212" y="44728"/>
                      </a:lnTo>
                      <a:cubicBezTo>
                        <a:pt x="22545" y="44633"/>
                        <a:pt x="21783" y="44347"/>
                        <a:pt x="21211" y="44061"/>
                      </a:cubicBezTo>
                      <a:cubicBezTo>
                        <a:pt x="20545" y="43775"/>
                        <a:pt x="18544" y="45204"/>
                        <a:pt x="17306" y="46919"/>
                      </a:cubicBezTo>
                      <a:cubicBezTo>
                        <a:pt x="14258" y="51205"/>
                        <a:pt x="8257" y="52157"/>
                        <a:pt x="3971" y="49109"/>
                      </a:cubicBezTo>
                      <a:cubicBezTo>
                        <a:pt x="-315" y="46061"/>
                        <a:pt x="-1268" y="40061"/>
                        <a:pt x="1780" y="35774"/>
                      </a:cubicBezTo>
                      <a:cubicBezTo>
                        <a:pt x="6924" y="28631"/>
                        <a:pt x="16639" y="22058"/>
                        <a:pt x="27593" y="26059"/>
                      </a:cubicBezTo>
                      <a:lnTo>
                        <a:pt x="65026" y="33107"/>
                      </a:lnTo>
                      <a:cubicBezTo>
                        <a:pt x="75218" y="31964"/>
                        <a:pt x="131511" y="26345"/>
                        <a:pt x="170849" y="38727"/>
                      </a:cubicBezTo>
                      <a:lnTo>
                        <a:pt x="168087" y="10438"/>
                      </a:lnTo>
                      <a:cubicBezTo>
                        <a:pt x="167611" y="5199"/>
                        <a:pt x="171421" y="532"/>
                        <a:pt x="176659" y="56"/>
                      </a:cubicBezTo>
                      <a:cubicBezTo>
                        <a:pt x="182089" y="-516"/>
                        <a:pt x="186565" y="3389"/>
                        <a:pt x="187042" y="8628"/>
                      </a:cubicBezTo>
                      <a:lnTo>
                        <a:pt x="191423" y="52634"/>
                      </a:lnTo>
                      <a:cubicBezTo>
                        <a:pt x="191804" y="56158"/>
                        <a:pt x="190185" y="59587"/>
                        <a:pt x="187232" y="61492"/>
                      </a:cubicBezTo>
                      <a:cubicBezTo>
                        <a:pt x="185613" y="62635"/>
                        <a:pt x="183803" y="63111"/>
                        <a:pt x="181898" y="63111"/>
                      </a:cubicBezTo>
                      <a:close/>
                    </a:path>
                  </a:pathLst>
                </a:custGeom>
                <a:grpFill/>
                <a:ln w="1270" cap="flat">
                  <a:noFill/>
                  <a:prstDash val="solid"/>
                  <a:miter/>
                </a:ln>
              </p:spPr>
              <p:txBody>
                <a:bodyPr rtlCol="0" anchor="ctr"/>
                <a:lstStyle/>
                <a:p>
                  <a:endParaRPr lang="en-GB"/>
                </a:p>
              </p:txBody>
            </p:sp>
          </p:grpSp>
        </p:grpSp>
      </p:grpSp>
      <p:grpSp>
        <p:nvGrpSpPr>
          <p:cNvPr id="141" name="Group 140">
            <a:extLst>
              <a:ext uri="{FF2B5EF4-FFF2-40B4-BE49-F238E27FC236}">
                <a16:creationId xmlns:a16="http://schemas.microsoft.com/office/drawing/2014/main" xmlns="" id="{37FCCBFD-7435-4ED9-8427-D2900459DF2D}"/>
              </a:ext>
            </a:extLst>
          </p:cNvPr>
          <p:cNvGrpSpPr/>
          <p:nvPr/>
        </p:nvGrpSpPr>
        <p:grpSpPr>
          <a:xfrm>
            <a:off x="6486180" y="3184565"/>
            <a:ext cx="1163824" cy="1163824"/>
            <a:chOff x="6462650" y="3184565"/>
            <a:chExt cx="1163824" cy="1163824"/>
          </a:xfrm>
        </p:grpSpPr>
        <p:grpSp>
          <p:nvGrpSpPr>
            <p:cNvPr id="90" name="Group 89">
              <a:extLst>
                <a:ext uri="{FF2B5EF4-FFF2-40B4-BE49-F238E27FC236}">
                  <a16:creationId xmlns:a16="http://schemas.microsoft.com/office/drawing/2014/main" xmlns="" id="{C704313A-6E2B-477C-8068-94CBEB32C7E5}"/>
                </a:ext>
              </a:extLst>
            </p:cNvPr>
            <p:cNvGrpSpPr/>
            <p:nvPr/>
          </p:nvGrpSpPr>
          <p:grpSpPr>
            <a:xfrm>
              <a:off x="6462650" y="3184565"/>
              <a:ext cx="1163824" cy="1163824"/>
              <a:chOff x="613955" y="2206064"/>
              <a:chExt cx="3347961" cy="3347961"/>
            </a:xfrm>
          </p:grpSpPr>
          <p:sp>
            <p:nvSpPr>
              <p:cNvPr id="91" name="Oval 90">
                <a:extLst>
                  <a:ext uri="{FF2B5EF4-FFF2-40B4-BE49-F238E27FC236}">
                    <a16:creationId xmlns:a16="http://schemas.microsoft.com/office/drawing/2014/main" xmlns="" id="{C0A0681B-8EFF-4623-8E78-466D392EFC55}"/>
                  </a:ext>
                </a:extLst>
              </p:cNvPr>
              <p:cNvSpPr/>
              <p:nvPr/>
            </p:nvSpPr>
            <p:spPr>
              <a:xfrm>
                <a:off x="613955" y="2206064"/>
                <a:ext cx="3347961" cy="3347961"/>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683" tIns="40341" rIns="80683" bIns="40341" numCol="1" spcCol="0" rtlCol="0" fromWordArt="0" anchor="ctr" anchorCtr="0" forceAA="0" compatLnSpc="1">
                <a:prstTxWarp prst="textNoShape">
                  <a:avLst/>
                </a:prstTxWarp>
                <a:noAutofit/>
              </a:bodyPr>
              <a:lstStyle/>
              <a:p>
                <a:pPr algn="ctr"/>
                <a:endParaRPr lang="en-US" sz="1401"/>
              </a:p>
            </p:txBody>
          </p:sp>
          <p:sp>
            <p:nvSpPr>
              <p:cNvPr id="92" name="Oval 91">
                <a:extLst>
                  <a:ext uri="{FF2B5EF4-FFF2-40B4-BE49-F238E27FC236}">
                    <a16:creationId xmlns:a16="http://schemas.microsoft.com/office/drawing/2014/main" xmlns="" id="{579BDA4B-917A-4113-914E-3035D0A61D0F}"/>
                  </a:ext>
                </a:extLst>
              </p:cNvPr>
              <p:cNvSpPr/>
              <p:nvPr/>
            </p:nvSpPr>
            <p:spPr>
              <a:xfrm>
                <a:off x="707330" y="2299439"/>
                <a:ext cx="3161211" cy="3161211"/>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0341" rIns="0" bIns="40341" numCol="1" spcCol="0" rtlCol="0" fromWordArt="0" anchor="ctr" anchorCtr="0" forceAA="0" compatLnSpc="1">
                <a:prstTxWarp prst="textNoShape">
                  <a:avLst/>
                </a:prstTxWarp>
                <a:noAutofit/>
              </a:bodyPr>
              <a:lstStyle/>
              <a:p>
                <a:pPr algn="ctr"/>
                <a:endParaRPr lang="en-US" sz="1235">
                  <a:solidFill>
                    <a:schemeClr val="bg1"/>
                  </a:solidFill>
                </a:endParaRPr>
              </a:p>
            </p:txBody>
          </p:sp>
        </p:grpSp>
        <p:pic>
          <p:nvPicPr>
            <p:cNvPr id="123" name="Graphic 122">
              <a:extLst>
                <a:ext uri="{FF2B5EF4-FFF2-40B4-BE49-F238E27FC236}">
                  <a16:creationId xmlns:a16="http://schemas.microsoft.com/office/drawing/2014/main" xmlns="" id="{775CE81B-D3F8-48CE-964E-9F958B134F8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752154" y="3484512"/>
              <a:ext cx="584817" cy="563930"/>
            </a:xfrm>
            <a:prstGeom prst="rect">
              <a:avLst/>
            </a:prstGeom>
          </p:spPr>
        </p:pic>
      </p:grpSp>
      <p:grpSp>
        <p:nvGrpSpPr>
          <p:cNvPr id="148" name="Group 147">
            <a:extLst>
              <a:ext uri="{FF2B5EF4-FFF2-40B4-BE49-F238E27FC236}">
                <a16:creationId xmlns:a16="http://schemas.microsoft.com/office/drawing/2014/main" xmlns="" id="{AAB6855B-385C-4E8B-AE7F-DAEFC474CDF1}"/>
              </a:ext>
            </a:extLst>
          </p:cNvPr>
          <p:cNvGrpSpPr/>
          <p:nvPr/>
        </p:nvGrpSpPr>
        <p:grpSpPr>
          <a:xfrm>
            <a:off x="392048" y="1722039"/>
            <a:ext cx="640918" cy="739934"/>
            <a:chOff x="4377857" y="4332205"/>
            <a:chExt cx="1203251" cy="1389144"/>
          </a:xfrm>
        </p:grpSpPr>
        <p:sp>
          <p:nvSpPr>
            <p:cNvPr id="149" name="Oval 148">
              <a:extLst>
                <a:ext uri="{FF2B5EF4-FFF2-40B4-BE49-F238E27FC236}">
                  <a16:creationId xmlns:a16="http://schemas.microsoft.com/office/drawing/2014/main" xmlns="" id="{F169649E-2EA8-4944-89C3-139AA015EBA9}"/>
                </a:ext>
              </a:extLst>
            </p:cNvPr>
            <p:cNvSpPr/>
            <p:nvPr/>
          </p:nvSpPr>
          <p:spPr>
            <a:xfrm>
              <a:off x="4377857" y="4332205"/>
              <a:ext cx="780737" cy="780735"/>
            </a:xfrm>
            <a:prstGeom prst="ellipse">
              <a:avLst/>
            </a:prstGeom>
            <a:solidFill>
              <a:schemeClr val="bg1">
                <a:alpha val="2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1"/>
            </a:p>
          </p:txBody>
        </p:sp>
        <p:sp>
          <p:nvSpPr>
            <p:cNvPr id="150" name="Oval 149">
              <a:extLst>
                <a:ext uri="{FF2B5EF4-FFF2-40B4-BE49-F238E27FC236}">
                  <a16:creationId xmlns:a16="http://schemas.microsoft.com/office/drawing/2014/main" xmlns="" id="{2E949A37-138A-49C6-852F-040117DB594E}"/>
                </a:ext>
              </a:extLst>
            </p:cNvPr>
            <p:cNvSpPr/>
            <p:nvPr/>
          </p:nvSpPr>
          <p:spPr>
            <a:xfrm>
              <a:off x="5365702" y="5335142"/>
              <a:ext cx="215406" cy="215406"/>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1"/>
            </a:p>
          </p:txBody>
        </p:sp>
        <p:sp>
          <p:nvSpPr>
            <p:cNvPr id="151" name="Oval 150">
              <a:extLst>
                <a:ext uri="{FF2B5EF4-FFF2-40B4-BE49-F238E27FC236}">
                  <a16:creationId xmlns:a16="http://schemas.microsoft.com/office/drawing/2014/main" xmlns="" id="{F123AE0C-9192-4CCE-A901-B6C3B0E2FC74}"/>
                </a:ext>
              </a:extLst>
            </p:cNvPr>
            <p:cNvSpPr/>
            <p:nvPr/>
          </p:nvSpPr>
          <p:spPr>
            <a:xfrm>
              <a:off x="5010608" y="5618254"/>
              <a:ext cx="103095" cy="103095"/>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1"/>
            </a:p>
          </p:txBody>
        </p:sp>
      </p:grpSp>
      <p:grpSp>
        <p:nvGrpSpPr>
          <p:cNvPr id="152" name="Group 151">
            <a:extLst>
              <a:ext uri="{FF2B5EF4-FFF2-40B4-BE49-F238E27FC236}">
                <a16:creationId xmlns:a16="http://schemas.microsoft.com/office/drawing/2014/main" xmlns="" id="{3005D4FE-014C-47EC-8213-6F8464228DB2}"/>
              </a:ext>
            </a:extLst>
          </p:cNvPr>
          <p:cNvGrpSpPr/>
          <p:nvPr/>
        </p:nvGrpSpPr>
        <p:grpSpPr>
          <a:xfrm>
            <a:off x="11427379" y="2275732"/>
            <a:ext cx="638993" cy="1194427"/>
            <a:chOff x="4381471" y="3478945"/>
            <a:chExt cx="1199637" cy="2242404"/>
          </a:xfrm>
        </p:grpSpPr>
        <p:sp>
          <p:nvSpPr>
            <p:cNvPr id="153" name="Oval 152">
              <a:extLst>
                <a:ext uri="{FF2B5EF4-FFF2-40B4-BE49-F238E27FC236}">
                  <a16:creationId xmlns:a16="http://schemas.microsoft.com/office/drawing/2014/main" xmlns="" id="{0773071E-F4C1-485E-894E-14AAD1725C53}"/>
                </a:ext>
              </a:extLst>
            </p:cNvPr>
            <p:cNvSpPr/>
            <p:nvPr/>
          </p:nvSpPr>
          <p:spPr>
            <a:xfrm>
              <a:off x="4949390" y="4517049"/>
              <a:ext cx="260333" cy="260332"/>
            </a:xfrm>
            <a:prstGeom prst="ellipse">
              <a:avLst/>
            </a:prstGeom>
            <a:solidFill>
              <a:schemeClr val="bg1">
                <a:alpha val="2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1"/>
            </a:p>
          </p:txBody>
        </p:sp>
        <p:sp>
          <p:nvSpPr>
            <p:cNvPr id="154" name="Oval 153">
              <a:extLst>
                <a:ext uri="{FF2B5EF4-FFF2-40B4-BE49-F238E27FC236}">
                  <a16:creationId xmlns:a16="http://schemas.microsoft.com/office/drawing/2014/main" xmlns="" id="{860A765D-0518-49D4-920B-8FD4FBCA667E}"/>
                </a:ext>
              </a:extLst>
            </p:cNvPr>
            <p:cNvSpPr/>
            <p:nvPr/>
          </p:nvSpPr>
          <p:spPr>
            <a:xfrm>
              <a:off x="5365702" y="5335142"/>
              <a:ext cx="215406" cy="215406"/>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1"/>
            </a:p>
          </p:txBody>
        </p:sp>
        <p:sp>
          <p:nvSpPr>
            <p:cNvPr id="155" name="Oval 154">
              <a:extLst>
                <a:ext uri="{FF2B5EF4-FFF2-40B4-BE49-F238E27FC236}">
                  <a16:creationId xmlns:a16="http://schemas.microsoft.com/office/drawing/2014/main" xmlns="" id="{C80CBC95-4299-4AD2-93EF-9CB549119A36}"/>
                </a:ext>
              </a:extLst>
            </p:cNvPr>
            <p:cNvSpPr/>
            <p:nvPr/>
          </p:nvSpPr>
          <p:spPr>
            <a:xfrm>
              <a:off x="5010608" y="5618254"/>
              <a:ext cx="103095" cy="103095"/>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1"/>
            </a:p>
          </p:txBody>
        </p:sp>
        <p:sp>
          <p:nvSpPr>
            <p:cNvPr id="156" name="Oval 155">
              <a:extLst>
                <a:ext uri="{FF2B5EF4-FFF2-40B4-BE49-F238E27FC236}">
                  <a16:creationId xmlns:a16="http://schemas.microsoft.com/office/drawing/2014/main" xmlns="" id="{9E7245B3-C5F8-4A83-B8F9-531A9AB6F39F}"/>
                </a:ext>
              </a:extLst>
            </p:cNvPr>
            <p:cNvSpPr/>
            <p:nvPr/>
          </p:nvSpPr>
          <p:spPr>
            <a:xfrm>
              <a:off x="4381471" y="3478945"/>
              <a:ext cx="144148" cy="144146"/>
            </a:xfrm>
            <a:prstGeom prst="ellipse">
              <a:avLst/>
            </a:prstGeom>
            <a:solidFill>
              <a:schemeClr val="bg1">
                <a:alpha val="2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1"/>
            </a:p>
          </p:txBody>
        </p:sp>
      </p:grpSp>
    </p:spTree>
    <p:extLst>
      <p:ext uri="{BB962C8B-B14F-4D97-AF65-F5344CB8AC3E}">
        <p14:creationId xmlns:p14="http://schemas.microsoft.com/office/powerpoint/2010/main" val="3875088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132"/>
                                        </p:tgtEl>
                                        <p:attrNameLst>
                                          <p:attrName>style.visibility</p:attrName>
                                        </p:attrNameLst>
                                      </p:cBhvr>
                                      <p:to>
                                        <p:strVal val="visible"/>
                                      </p:to>
                                    </p:set>
                                    <p:anim calcmode="lin" valueType="num">
                                      <p:cBhvr additive="base">
                                        <p:cTn id="7" dur="500" fill="hold"/>
                                        <p:tgtEl>
                                          <p:spTgt spid="132"/>
                                        </p:tgtEl>
                                        <p:attrNameLst>
                                          <p:attrName>ppt_x</p:attrName>
                                        </p:attrNameLst>
                                      </p:cBhvr>
                                      <p:tavLst>
                                        <p:tav tm="0">
                                          <p:val>
                                            <p:strVal val="#ppt_x"/>
                                          </p:val>
                                        </p:tav>
                                        <p:tav tm="100000">
                                          <p:val>
                                            <p:strVal val="#ppt_x"/>
                                          </p:val>
                                        </p:tav>
                                      </p:tavLst>
                                    </p:anim>
                                    <p:anim calcmode="lin" valueType="num">
                                      <p:cBhvr additive="base">
                                        <p:cTn id="8" dur="500" fill="hold"/>
                                        <p:tgtEl>
                                          <p:spTgt spid="132"/>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31"/>
                                        </p:tgtEl>
                                        <p:attrNameLst>
                                          <p:attrName>style.visibility</p:attrName>
                                        </p:attrNameLst>
                                      </p:cBhvr>
                                      <p:to>
                                        <p:strVal val="visible"/>
                                      </p:to>
                                    </p:set>
                                    <p:animEffect transition="in" filter="fade">
                                      <p:cBhvr>
                                        <p:cTn id="11" dur="200"/>
                                        <p:tgtEl>
                                          <p:spTgt spid="131"/>
                                        </p:tgtEl>
                                      </p:cBhvr>
                                    </p:animEffect>
                                  </p:childTnLst>
                                </p:cTn>
                              </p:par>
                              <p:par>
                                <p:cTn id="12" presetID="23" presetClass="entr" presetSubtype="272" fill="hold" nodeType="withEffect">
                                  <p:stCondLst>
                                    <p:cond delay="0"/>
                                  </p:stCondLst>
                                  <p:childTnLst>
                                    <p:set>
                                      <p:cBhvr>
                                        <p:cTn id="13" dur="1" fill="hold">
                                          <p:stCondLst>
                                            <p:cond delay="0"/>
                                          </p:stCondLst>
                                        </p:cTn>
                                        <p:tgtEl>
                                          <p:spTgt spid="131"/>
                                        </p:tgtEl>
                                        <p:attrNameLst>
                                          <p:attrName>style.visibility</p:attrName>
                                        </p:attrNameLst>
                                      </p:cBhvr>
                                      <p:to>
                                        <p:strVal val="visible"/>
                                      </p:to>
                                    </p:set>
                                    <p:anim calcmode="lin" valueType="num">
                                      <p:cBhvr>
                                        <p:cTn id="14" dur="200" fill="hold"/>
                                        <p:tgtEl>
                                          <p:spTgt spid="131"/>
                                        </p:tgtEl>
                                        <p:attrNameLst>
                                          <p:attrName>ppt_w</p:attrName>
                                        </p:attrNameLst>
                                      </p:cBhvr>
                                      <p:tavLst>
                                        <p:tav tm="0">
                                          <p:val>
                                            <p:strVal val="2/3*#ppt_w"/>
                                          </p:val>
                                        </p:tav>
                                        <p:tav tm="100000">
                                          <p:val>
                                            <p:strVal val="#ppt_w"/>
                                          </p:val>
                                        </p:tav>
                                      </p:tavLst>
                                    </p:anim>
                                    <p:anim calcmode="lin" valueType="num">
                                      <p:cBhvr>
                                        <p:cTn id="15" dur="200" fill="hold"/>
                                        <p:tgtEl>
                                          <p:spTgt spid="131"/>
                                        </p:tgtEl>
                                        <p:attrNameLst>
                                          <p:attrName>ppt_h</p:attrName>
                                        </p:attrNameLst>
                                      </p:cBhvr>
                                      <p:tavLst>
                                        <p:tav tm="0">
                                          <p:val>
                                            <p:strVal val="2/3*#ppt_h"/>
                                          </p:val>
                                        </p:tav>
                                        <p:tav tm="100000">
                                          <p:val>
                                            <p:strVal val="#ppt_h"/>
                                          </p:val>
                                        </p:tav>
                                      </p:tavLst>
                                    </p:anim>
                                  </p:childTnLst>
                                </p:cTn>
                              </p:par>
                              <p:par>
                                <p:cTn id="16" presetID="6" presetClass="emph" presetSubtype="0" accel="50000" decel="50000" autoRev="1" fill="hold" nodeType="withEffect">
                                  <p:stCondLst>
                                    <p:cond delay="0"/>
                                  </p:stCondLst>
                                  <p:childTnLst>
                                    <p:animScale>
                                      <p:cBhvr>
                                        <p:cTn id="17" dur="200" fill="hold"/>
                                        <p:tgtEl>
                                          <p:spTgt spid="131"/>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 presetClass="entr" presetSubtype="4" decel="100000" fill="hold" nodeType="clickEffect">
                                  <p:stCondLst>
                                    <p:cond delay="0"/>
                                  </p:stCondLst>
                                  <p:childTnLst>
                                    <p:set>
                                      <p:cBhvr>
                                        <p:cTn id="21" dur="1" fill="hold">
                                          <p:stCondLst>
                                            <p:cond delay="0"/>
                                          </p:stCondLst>
                                        </p:cTn>
                                        <p:tgtEl>
                                          <p:spTgt spid="133"/>
                                        </p:tgtEl>
                                        <p:attrNameLst>
                                          <p:attrName>style.visibility</p:attrName>
                                        </p:attrNameLst>
                                      </p:cBhvr>
                                      <p:to>
                                        <p:strVal val="visible"/>
                                      </p:to>
                                    </p:set>
                                    <p:anim calcmode="lin" valueType="num">
                                      <p:cBhvr additive="base">
                                        <p:cTn id="22" dur="500" fill="hold"/>
                                        <p:tgtEl>
                                          <p:spTgt spid="133"/>
                                        </p:tgtEl>
                                        <p:attrNameLst>
                                          <p:attrName>ppt_x</p:attrName>
                                        </p:attrNameLst>
                                      </p:cBhvr>
                                      <p:tavLst>
                                        <p:tav tm="0">
                                          <p:val>
                                            <p:strVal val="#ppt_x"/>
                                          </p:val>
                                        </p:tav>
                                        <p:tav tm="100000">
                                          <p:val>
                                            <p:strVal val="#ppt_x"/>
                                          </p:val>
                                        </p:tav>
                                      </p:tavLst>
                                    </p:anim>
                                    <p:anim calcmode="lin" valueType="num">
                                      <p:cBhvr additive="base">
                                        <p:cTn id="23" dur="500" fill="hold"/>
                                        <p:tgtEl>
                                          <p:spTgt spid="133"/>
                                        </p:tgtEl>
                                        <p:attrNameLst>
                                          <p:attrName>ppt_y</p:attrName>
                                        </p:attrNameLst>
                                      </p:cBhvr>
                                      <p:tavLst>
                                        <p:tav tm="0">
                                          <p:val>
                                            <p:strVal val="1+#ppt_h/2"/>
                                          </p:val>
                                        </p:tav>
                                        <p:tav tm="100000">
                                          <p:val>
                                            <p:strVal val="#ppt_y"/>
                                          </p:val>
                                        </p:tav>
                                      </p:tavLst>
                                    </p:anim>
                                  </p:childTnLst>
                                </p:cTn>
                              </p:par>
                              <p:par>
                                <p:cTn id="24" presetID="10" presetClass="entr" presetSubtype="0" fill="hold" nodeType="withEffect">
                                  <p:stCondLst>
                                    <p:cond delay="200"/>
                                  </p:stCondLst>
                                  <p:childTnLst>
                                    <p:set>
                                      <p:cBhvr>
                                        <p:cTn id="25" dur="1" fill="hold">
                                          <p:stCondLst>
                                            <p:cond delay="0"/>
                                          </p:stCondLst>
                                        </p:cTn>
                                        <p:tgtEl>
                                          <p:spTgt spid="139"/>
                                        </p:tgtEl>
                                        <p:attrNameLst>
                                          <p:attrName>style.visibility</p:attrName>
                                        </p:attrNameLst>
                                      </p:cBhvr>
                                      <p:to>
                                        <p:strVal val="visible"/>
                                      </p:to>
                                    </p:set>
                                    <p:animEffect transition="in" filter="fade">
                                      <p:cBhvr>
                                        <p:cTn id="26" dur="200"/>
                                        <p:tgtEl>
                                          <p:spTgt spid="139"/>
                                        </p:tgtEl>
                                      </p:cBhvr>
                                    </p:animEffect>
                                  </p:childTnLst>
                                </p:cTn>
                              </p:par>
                              <p:par>
                                <p:cTn id="27" presetID="23" presetClass="entr" presetSubtype="272" fill="hold" nodeType="withEffect">
                                  <p:stCondLst>
                                    <p:cond delay="200"/>
                                  </p:stCondLst>
                                  <p:childTnLst>
                                    <p:set>
                                      <p:cBhvr>
                                        <p:cTn id="28" dur="1" fill="hold">
                                          <p:stCondLst>
                                            <p:cond delay="0"/>
                                          </p:stCondLst>
                                        </p:cTn>
                                        <p:tgtEl>
                                          <p:spTgt spid="139"/>
                                        </p:tgtEl>
                                        <p:attrNameLst>
                                          <p:attrName>style.visibility</p:attrName>
                                        </p:attrNameLst>
                                      </p:cBhvr>
                                      <p:to>
                                        <p:strVal val="visible"/>
                                      </p:to>
                                    </p:set>
                                    <p:anim calcmode="lin" valueType="num">
                                      <p:cBhvr>
                                        <p:cTn id="29" dur="200" fill="hold"/>
                                        <p:tgtEl>
                                          <p:spTgt spid="139"/>
                                        </p:tgtEl>
                                        <p:attrNameLst>
                                          <p:attrName>ppt_w</p:attrName>
                                        </p:attrNameLst>
                                      </p:cBhvr>
                                      <p:tavLst>
                                        <p:tav tm="0">
                                          <p:val>
                                            <p:strVal val="2/3*#ppt_w"/>
                                          </p:val>
                                        </p:tav>
                                        <p:tav tm="100000">
                                          <p:val>
                                            <p:strVal val="#ppt_w"/>
                                          </p:val>
                                        </p:tav>
                                      </p:tavLst>
                                    </p:anim>
                                    <p:anim calcmode="lin" valueType="num">
                                      <p:cBhvr>
                                        <p:cTn id="30" dur="200" fill="hold"/>
                                        <p:tgtEl>
                                          <p:spTgt spid="139"/>
                                        </p:tgtEl>
                                        <p:attrNameLst>
                                          <p:attrName>ppt_h</p:attrName>
                                        </p:attrNameLst>
                                      </p:cBhvr>
                                      <p:tavLst>
                                        <p:tav tm="0">
                                          <p:val>
                                            <p:strVal val="2/3*#ppt_h"/>
                                          </p:val>
                                        </p:tav>
                                        <p:tav tm="100000">
                                          <p:val>
                                            <p:strVal val="#ppt_h"/>
                                          </p:val>
                                        </p:tav>
                                      </p:tavLst>
                                    </p:anim>
                                  </p:childTnLst>
                                </p:cTn>
                              </p:par>
                              <p:par>
                                <p:cTn id="31" presetID="6" presetClass="emph" presetSubtype="0" accel="50000" decel="50000" autoRev="1" fill="hold" nodeType="withEffect">
                                  <p:stCondLst>
                                    <p:cond delay="200"/>
                                  </p:stCondLst>
                                  <p:childTnLst>
                                    <p:animScale>
                                      <p:cBhvr>
                                        <p:cTn id="32" dur="200" fill="hold"/>
                                        <p:tgtEl>
                                          <p:spTgt spid="139"/>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 presetClass="entr" presetSubtype="4" decel="100000" fill="hold" nodeType="clickEffect">
                                  <p:stCondLst>
                                    <p:cond delay="0"/>
                                  </p:stCondLst>
                                  <p:childTnLst>
                                    <p:set>
                                      <p:cBhvr>
                                        <p:cTn id="36" dur="1" fill="hold">
                                          <p:stCondLst>
                                            <p:cond delay="0"/>
                                          </p:stCondLst>
                                        </p:cTn>
                                        <p:tgtEl>
                                          <p:spTgt spid="134"/>
                                        </p:tgtEl>
                                        <p:attrNameLst>
                                          <p:attrName>style.visibility</p:attrName>
                                        </p:attrNameLst>
                                      </p:cBhvr>
                                      <p:to>
                                        <p:strVal val="visible"/>
                                      </p:to>
                                    </p:set>
                                    <p:anim calcmode="lin" valueType="num">
                                      <p:cBhvr additive="base">
                                        <p:cTn id="37" dur="500" fill="hold"/>
                                        <p:tgtEl>
                                          <p:spTgt spid="134"/>
                                        </p:tgtEl>
                                        <p:attrNameLst>
                                          <p:attrName>ppt_x</p:attrName>
                                        </p:attrNameLst>
                                      </p:cBhvr>
                                      <p:tavLst>
                                        <p:tav tm="0">
                                          <p:val>
                                            <p:strVal val="#ppt_x"/>
                                          </p:val>
                                        </p:tav>
                                        <p:tav tm="100000">
                                          <p:val>
                                            <p:strVal val="#ppt_x"/>
                                          </p:val>
                                        </p:tav>
                                      </p:tavLst>
                                    </p:anim>
                                    <p:anim calcmode="lin" valueType="num">
                                      <p:cBhvr additive="base">
                                        <p:cTn id="38" dur="500" fill="hold"/>
                                        <p:tgtEl>
                                          <p:spTgt spid="134"/>
                                        </p:tgtEl>
                                        <p:attrNameLst>
                                          <p:attrName>ppt_y</p:attrName>
                                        </p:attrNameLst>
                                      </p:cBhvr>
                                      <p:tavLst>
                                        <p:tav tm="0">
                                          <p:val>
                                            <p:strVal val="1+#ppt_h/2"/>
                                          </p:val>
                                        </p:tav>
                                        <p:tav tm="100000">
                                          <p:val>
                                            <p:strVal val="#ppt_y"/>
                                          </p:val>
                                        </p:tav>
                                      </p:tavLst>
                                    </p:anim>
                                  </p:childTnLst>
                                </p:cTn>
                              </p:par>
                              <p:par>
                                <p:cTn id="39" presetID="10" presetClass="entr" presetSubtype="0" fill="hold" nodeType="withEffect">
                                  <p:stCondLst>
                                    <p:cond delay="0"/>
                                  </p:stCondLst>
                                  <p:childTnLst>
                                    <p:set>
                                      <p:cBhvr>
                                        <p:cTn id="40" dur="1" fill="hold">
                                          <p:stCondLst>
                                            <p:cond delay="0"/>
                                          </p:stCondLst>
                                        </p:cTn>
                                        <p:tgtEl>
                                          <p:spTgt spid="140"/>
                                        </p:tgtEl>
                                        <p:attrNameLst>
                                          <p:attrName>style.visibility</p:attrName>
                                        </p:attrNameLst>
                                      </p:cBhvr>
                                      <p:to>
                                        <p:strVal val="visible"/>
                                      </p:to>
                                    </p:set>
                                    <p:animEffect transition="in" filter="fade">
                                      <p:cBhvr>
                                        <p:cTn id="41" dur="200"/>
                                        <p:tgtEl>
                                          <p:spTgt spid="140"/>
                                        </p:tgtEl>
                                      </p:cBhvr>
                                    </p:animEffect>
                                  </p:childTnLst>
                                </p:cTn>
                              </p:par>
                              <p:par>
                                <p:cTn id="42" presetID="23" presetClass="entr" presetSubtype="272" fill="hold" nodeType="with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200" fill="hold"/>
                                        <p:tgtEl>
                                          <p:spTgt spid="140"/>
                                        </p:tgtEl>
                                        <p:attrNameLst>
                                          <p:attrName>ppt_w</p:attrName>
                                        </p:attrNameLst>
                                      </p:cBhvr>
                                      <p:tavLst>
                                        <p:tav tm="0">
                                          <p:val>
                                            <p:strVal val="2/3*#ppt_w"/>
                                          </p:val>
                                        </p:tav>
                                        <p:tav tm="100000">
                                          <p:val>
                                            <p:strVal val="#ppt_w"/>
                                          </p:val>
                                        </p:tav>
                                      </p:tavLst>
                                    </p:anim>
                                    <p:anim calcmode="lin" valueType="num">
                                      <p:cBhvr>
                                        <p:cTn id="45" dur="200" fill="hold"/>
                                        <p:tgtEl>
                                          <p:spTgt spid="140"/>
                                        </p:tgtEl>
                                        <p:attrNameLst>
                                          <p:attrName>ppt_h</p:attrName>
                                        </p:attrNameLst>
                                      </p:cBhvr>
                                      <p:tavLst>
                                        <p:tav tm="0">
                                          <p:val>
                                            <p:strVal val="2/3*#ppt_h"/>
                                          </p:val>
                                        </p:tav>
                                        <p:tav tm="100000">
                                          <p:val>
                                            <p:strVal val="#ppt_h"/>
                                          </p:val>
                                        </p:tav>
                                      </p:tavLst>
                                    </p:anim>
                                  </p:childTnLst>
                                </p:cTn>
                              </p:par>
                              <p:par>
                                <p:cTn id="46" presetID="6" presetClass="emph" presetSubtype="0" accel="50000" decel="50000" autoRev="1" fill="hold" nodeType="withEffect">
                                  <p:stCondLst>
                                    <p:cond delay="0"/>
                                  </p:stCondLst>
                                  <p:childTnLst>
                                    <p:animScale>
                                      <p:cBhvr>
                                        <p:cTn id="47" dur="200" fill="hold"/>
                                        <p:tgtEl>
                                          <p:spTgt spid="140"/>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2" presetClass="entr" presetSubtype="4" decel="100000" fill="hold" nodeType="clickEffect">
                                  <p:stCondLst>
                                    <p:cond delay="0"/>
                                  </p:stCondLst>
                                  <p:childTnLst>
                                    <p:set>
                                      <p:cBhvr>
                                        <p:cTn id="51" dur="1" fill="hold">
                                          <p:stCondLst>
                                            <p:cond delay="0"/>
                                          </p:stCondLst>
                                        </p:cTn>
                                        <p:tgtEl>
                                          <p:spTgt spid="135"/>
                                        </p:tgtEl>
                                        <p:attrNameLst>
                                          <p:attrName>style.visibility</p:attrName>
                                        </p:attrNameLst>
                                      </p:cBhvr>
                                      <p:to>
                                        <p:strVal val="visible"/>
                                      </p:to>
                                    </p:set>
                                    <p:anim calcmode="lin" valueType="num">
                                      <p:cBhvr additive="base">
                                        <p:cTn id="52" dur="500" fill="hold"/>
                                        <p:tgtEl>
                                          <p:spTgt spid="135"/>
                                        </p:tgtEl>
                                        <p:attrNameLst>
                                          <p:attrName>ppt_x</p:attrName>
                                        </p:attrNameLst>
                                      </p:cBhvr>
                                      <p:tavLst>
                                        <p:tav tm="0">
                                          <p:val>
                                            <p:strVal val="#ppt_x"/>
                                          </p:val>
                                        </p:tav>
                                        <p:tav tm="100000">
                                          <p:val>
                                            <p:strVal val="#ppt_x"/>
                                          </p:val>
                                        </p:tav>
                                      </p:tavLst>
                                    </p:anim>
                                    <p:anim calcmode="lin" valueType="num">
                                      <p:cBhvr additive="base">
                                        <p:cTn id="53" dur="500" fill="hold"/>
                                        <p:tgtEl>
                                          <p:spTgt spid="135"/>
                                        </p:tgtEl>
                                        <p:attrNameLst>
                                          <p:attrName>ppt_y</p:attrName>
                                        </p:attrNameLst>
                                      </p:cBhvr>
                                      <p:tavLst>
                                        <p:tav tm="0">
                                          <p:val>
                                            <p:strVal val="1+#ppt_h/2"/>
                                          </p:val>
                                        </p:tav>
                                        <p:tav tm="100000">
                                          <p:val>
                                            <p:strVal val="#ppt_y"/>
                                          </p:val>
                                        </p:tav>
                                      </p:tavLst>
                                    </p:anim>
                                  </p:childTnLst>
                                </p:cTn>
                              </p:par>
                              <p:par>
                                <p:cTn id="54" presetID="10" presetClass="entr" presetSubtype="0" fill="hold" nodeType="withEffect">
                                  <p:stCondLst>
                                    <p:cond delay="0"/>
                                  </p:stCondLst>
                                  <p:childTnLst>
                                    <p:set>
                                      <p:cBhvr>
                                        <p:cTn id="55" dur="1" fill="hold">
                                          <p:stCondLst>
                                            <p:cond delay="0"/>
                                          </p:stCondLst>
                                        </p:cTn>
                                        <p:tgtEl>
                                          <p:spTgt spid="141"/>
                                        </p:tgtEl>
                                        <p:attrNameLst>
                                          <p:attrName>style.visibility</p:attrName>
                                        </p:attrNameLst>
                                      </p:cBhvr>
                                      <p:to>
                                        <p:strVal val="visible"/>
                                      </p:to>
                                    </p:set>
                                    <p:animEffect transition="in" filter="fade">
                                      <p:cBhvr>
                                        <p:cTn id="56" dur="200"/>
                                        <p:tgtEl>
                                          <p:spTgt spid="141"/>
                                        </p:tgtEl>
                                      </p:cBhvr>
                                    </p:animEffect>
                                  </p:childTnLst>
                                </p:cTn>
                              </p:par>
                              <p:par>
                                <p:cTn id="57" presetID="23" presetClass="entr" presetSubtype="272" fill="hold" nodeType="withEffect">
                                  <p:stCondLst>
                                    <p:cond delay="0"/>
                                  </p:stCondLst>
                                  <p:childTnLst>
                                    <p:set>
                                      <p:cBhvr>
                                        <p:cTn id="58" dur="1" fill="hold">
                                          <p:stCondLst>
                                            <p:cond delay="0"/>
                                          </p:stCondLst>
                                        </p:cTn>
                                        <p:tgtEl>
                                          <p:spTgt spid="141"/>
                                        </p:tgtEl>
                                        <p:attrNameLst>
                                          <p:attrName>style.visibility</p:attrName>
                                        </p:attrNameLst>
                                      </p:cBhvr>
                                      <p:to>
                                        <p:strVal val="visible"/>
                                      </p:to>
                                    </p:set>
                                    <p:anim calcmode="lin" valueType="num">
                                      <p:cBhvr>
                                        <p:cTn id="59" dur="200" fill="hold"/>
                                        <p:tgtEl>
                                          <p:spTgt spid="141"/>
                                        </p:tgtEl>
                                        <p:attrNameLst>
                                          <p:attrName>ppt_w</p:attrName>
                                        </p:attrNameLst>
                                      </p:cBhvr>
                                      <p:tavLst>
                                        <p:tav tm="0">
                                          <p:val>
                                            <p:strVal val="2/3*#ppt_w"/>
                                          </p:val>
                                        </p:tav>
                                        <p:tav tm="100000">
                                          <p:val>
                                            <p:strVal val="#ppt_w"/>
                                          </p:val>
                                        </p:tav>
                                      </p:tavLst>
                                    </p:anim>
                                    <p:anim calcmode="lin" valueType="num">
                                      <p:cBhvr>
                                        <p:cTn id="60" dur="200" fill="hold"/>
                                        <p:tgtEl>
                                          <p:spTgt spid="141"/>
                                        </p:tgtEl>
                                        <p:attrNameLst>
                                          <p:attrName>ppt_h</p:attrName>
                                        </p:attrNameLst>
                                      </p:cBhvr>
                                      <p:tavLst>
                                        <p:tav tm="0">
                                          <p:val>
                                            <p:strVal val="2/3*#ppt_h"/>
                                          </p:val>
                                        </p:tav>
                                        <p:tav tm="100000">
                                          <p:val>
                                            <p:strVal val="#ppt_h"/>
                                          </p:val>
                                        </p:tav>
                                      </p:tavLst>
                                    </p:anim>
                                  </p:childTnLst>
                                </p:cTn>
                              </p:par>
                              <p:par>
                                <p:cTn id="61" presetID="6" presetClass="emph" presetSubtype="0" accel="50000" decel="50000" autoRev="1" fill="hold" nodeType="withEffect">
                                  <p:stCondLst>
                                    <p:cond delay="0"/>
                                  </p:stCondLst>
                                  <p:childTnLst>
                                    <p:animScale>
                                      <p:cBhvr>
                                        <p:cTn id="62" dur="200" fill="hold"/>
                                        <p:tgtEl>
                                          <p:spTgt spid="141"/>
                                        </p:tgtEl>
                                      </p:cBhvr>
                                      <p:by x="105000" y="105000"/>
                                    </p:animScale>
                                  </p:childTnLst>
                                </p:cTn>
                              </p:par>
                            </p:childTnLst>
                          </p:cTn>
                        </p:par>
                      </p:childTnLst>
                    </p:cTn>
                  </p:par>
                  <p:par>
                    <p:cTn id="63" fill="hold">
                      <p:stCondLst>
                        <p:cond delay="indefinite"/>
                      </p:stCondLst>
                      <p:childTnLst>
                        <p:par>
                          <p:cTn id="64" fill="hold">
                            <p:stCondLst>
                              <p:cond delay="0"/>
                            </p:stCondLst>
                            <p:childTnLst>
                              <p:par>
                                <p:cTn id="65" presetID="2" presetClass="entr" presetSubtype="4" decel="100000" fill="hold" nodeType="clickEffect">
                                  <p:stCondLst>
                                    <p:cond delay="0"/>
                                  </p:stCondLst>
                                  <p:childTnLst>
                                    <p:set>
                                      <p:cBhvr>
                                        <p:cTn id="66" dur="1" fill="hold">
                                          <p:stCondLst>
                                            <p:cond delay="0"/>
                                          </p:stCondLst>
                                        </p:cTn>
                                        <p:tgtEl>
                                          <p:spTgt spid="136"/>
                                        </p:tgtEl>
                                        <p:attrNameLst>
                                          <p:attrName>style.visibility</p:attrName>
                                        </p:attrNameLst>
                                      </p:cBhvr>
                                      <p:to>
                                        <p:strVal val="visible"/>
                                      </p:to>
                                    </p:set>
                                    <p:anim calcmode="lin" valueType="num">
                                      <p:cBhvr additive="base">
                                        <p:cTn id="67" dur="500" fill="hold"/>
                                        <p:tgtEl>
                                          <p:spTgt spid="136"/>
                                        </p:tgtEl>
                                        <p:attrNameLst>
                                          <p:attrName>ppt_x</p:attrName>
                                        </p:attrNameLst>
                                      </p:cBhvr>
                                      <p:tavLst>
                                        <p:tav tm="0">
                                          <p:val>
                                            <p:strVal val="#ppt_x"/>
                                          </p:val>
                                        </p:tav>
                                        <p:tav tm="100000">
                                          <p:val>
                                            <p:strVal val="#ppt_x"/>
                                          </p:val>
                                        </p:tav>
                                      </p:tavLst>
                                    </p:anim>
                                    <p:anim calcmode="lin" valueType="num">
                                      <p:cBhvr additive="base">
                                        <p:cTn id="68" dur="500" fill="hold"/>
                                        <p:tgtEl>
                                          <p:spTgt spid="136"/>
                                        </p:tgtEl>
                                        <p:attrNameLst>
                                          <p:attrName>ppt_y</p:attrName>
                                        </p:attrNameLst>
                                      </p:cBhvr>
                                      <p:tavLst>
                                        <p:tav tm="0">
                                          <p:val>
                                            <p:strVal val="1+#ppt_h/2"/>
                                          </p:val>
                                        </p:tav>
                                        <p:tav tm="100000">
                                          <p:val>
                                            <p:strVal val="#ppt_y"/>
                                          </p:val>
                                        </p:tav>
                                      </p:tavLst>
                                    </p:anim>
                                  </p:childTnLst>
                                </p:cTn>
                              </p:par>
                              <p:par>
                                <p:cTn id="69" presetID="10" presetClass="entr" presetSubtype="0" fill="hold" nodeType="withEffect">
                                  <p:stCondLst>
                                    <p:cond delay="250"/>
                                  </p:stCondLst>
                                  <p:childTnLst>
                                    <p:set>
                                      <p:cBhvr>
                                        <p:cTn id="70" dur="1" fill="hold">
                                          <p:stCondLst>
                                            <p:cond delay="0"/>
                                          </p:stCondLst>
                                        </p:cTn>
                                        <p:tgtEl>
                                          <p:spTgt spid="142"/>
                                        </p:tgtEl>
                                        <p:attrNameLst>
                                          <p:attrName>style.visibility</p:attrName>
                                        </p:attrNameLst>
                                      </p:cBhvr>
                                      <p:to>
                                        <p:strVal val="visible"/>
                                      </p:to>
                                    </p:set>
                                    <p:animEffect transition="in" filter="fade">
                                      <p:cBhvr>
                                        <p:cTn id="71" dur="200"/>
                                        <p:tgtEl>
                                          <p:spTgt spid="142"/>
                                        </p:tgtEl>
                                      </p:cBhvr>
                                    </p:animEffect>
                                  </p:childTnLst>
                                </p:cTn>
                              </p:par>
                              <p:par>
                                <p:cTn id="72" presetID="23" presetClass="entr" presetSubtype="272" fill="hold" nodeType="withEffect">
                                  <p:stCondLst>
                                    <p:cond delay="250"/>
                                  </p:stCondLst>
                                  <p:childTnLst>
                                    <p:set>
                                      <p:cBhvr>
                                        <p:cTn id="73" dur="1" fill="hold">
                                          <p:stCondLst>
                                            <p:cond delay="0"/>
                                          </p:stCondLst>
                                        </p:cTn>
                                        <p:tgtEl>
                                          <p:spTgt spid="142"/>
                                        </p:tgtEl>
                                        <p:attrNameLst>
                                          <p:attrName>style.visibility</p:attrName>
                                        </p:attrNameLst>
                                      </p:cBhvr>
                                      <p:to>
                                        <p:strVal val="visible"/>
                                      </p:to>
                                    </p:set>
                                    <p:anim calcmode="lin" valueType="num">
                                      <p:cBhvr>
                                        <p:cTn id="74" dur="200" fill="hold"/>
                                        <p:tgtEl>
                                          <p:spTgt spid="142"/>
                                        </p:tgtEl>
                                        <p:attrNameLst>
                                          <p:attrName>ppt_w</p:attrName>
                                        </p:attrNameLst>
                                      </p:cBhvr>
                                      <p:tavLst>
                                        <p:tav tm="0">
                                          <p:val>
                                            <p:strVal val="2/3*#ppt_w"/>
                                          </p:val>
                                        </p:tav>
                                        <p:tav tm="100000">
                                          <p:val>
                                            <p:strVal val="#ppt_w"/>
                                          </p:val>
                                        </p:tav>
                                      </p:tavLst>
                                    </p:anim>
                                    <p:anim calcmode="lin" valueType="num">
                                      <p:cBhvr>
                                        <p:cTn id="75" dur="200" fill="hold"/>
                                        <p:tgtEl>
                                          <p:spTgt spid="142"/>
                                        </p:tgtEl>
                                        <p:attrNameLst>
                                          <p:attrName>ppt_h</p:attrName>
                                        </p:attrNameLst>
                                      </p:cBhvr>
                                      <p:tavLst>
                                        <p:tav tm="0">
                                          <p:val>
                                            <p:strVal val="2/3*#ppt_h"/>
                                          </p:val>
                                        </p:tav>
                                        <p:tav tm="100000">
                                          <p:val>
                                            <p:strVal val="#ppt_h"/>
                                          </p:val>
                                        </p:tav>
                                      </p:tavLst>
                                    </p:anim>
                                  </p:childTnLst>
                                </p:cTn>
                              </p:par>
                              <p:par>
                                <p:cTn id="76" presetID="6" presetClass="emph" presetSubtype="0" accel="50000" decel="50000" autoRev="1" fill="hold" nodeType="withEffect">
                                  <p:stCondLst>
                                    <p:cond delay="250"/>
                                  </p:stCondLst>
                                  <p:childTnLst>
                                    <p:animScale>
                                      <p:cBhvr>
                                        <p:cTn id="77" dur="200" fill="hold"/>
                                        <p:tgtEl>
                                          <p:spTgt spid="142"/>
                                        </p:tgtEl>
                                      </p:cBhvr>
                                      <p:by x="105000" y="105000"/>
                                    </p:animScale>
                                  </p:childTnLst>
                                </p:cTn>
                              </p:par>
                            </p:childTnLst>
                          </p:cTn>
                        </p:par>
                      </p:childTnLst>
                    </p:cTn>
                  </p:par>
                  <p:par>
                    <p:cTn id="78" fill="hold">
                      <p:stCondLst>
                        <p:cond delay="indefinite"/>
                      </p:stCondLst>
                      <p:childTnLst>
                        <p:par>
                          <p:cTn id="79" fill="hold">
                            <p:stCondLst>
                              <p:cond delay="0"/>
                            </p:stCondLst>
                            <p:childTnLst>
                              <p:par>
                                <p:cTn id="80" presetID="2" presetClass="entr" presetSubtype="4" decel="100000" fill="hold" nodeType="clickEffect">
                                  <p:stCondLst>
                                    <p:cond delay="0"/>
                                  </p:stCondLst>
                                  <p:childTnLst>
                                    <p:set>
                                      <p:cBhvr>
                                        <p:cTn id="81" dur="1" fill="hold">
                                          <p:stCondLst>
                                            <p:cond delay="0"/>
                                          </p:stCondLst>
                                        </p:cTn>
                                        <p:tgtEl>
                                          <p:spTgt spid="137"/>
                                        </p:tgtEl>
                                        <p:attrNameLst>
                                          <p:attrName>style.visibility</p:attrName>
                                        </p:attrNameLst>
                                      </p:cBhvr>
                                      <p:to>
                                        <p:strVal val="visible"/>
                                      </p:to>
                                    </p:set>
                                    <p:anim calcmode="lin" valueType="num">
                                      <p:cBhvr additive="base">
                                        <p:cTn id="82" dur="500" fill="hold"/>
                                        <p:tgtEl>
                                          <p:spTgt spid="137"/>
                                        </p:tgtEl>
                                        <p:attrNameLst>
                                          <p:attrName>ppt_x</p:attrName>
                                        </p:attrNameLst>
                                      </p:cBhvr>
                                      <p:tavLst>
                                        <p:tav tm="0">
                                          <p:val>
                                            <p:strVal val="#ppt_x"/>
                                          </p:val>
                                        </p:tav>
                                        <p:tav tm="100000">
                                          <p:val>
                                            <p:strVal val="#ppt_x"/>
                                          </p:val>
                                        </p:tav>
                                      </p:tavLst>
                                    </p:anim>
                                    <p:anim calcmode="lin" valueType="num">
                                      <p:cBhvr additive="base">
                                        <p:cTn id="83" dur="500" fill="hold"/>
                                        <p:tgtEl>
                                          <p:spTgt spid="137"/>
                                        </p:tgtEl>
                                        <p:attrNameLst>
                                          <p:attrName>ppt_y</p:attrName>
                                        </p:attrNameLst>
                                      </p:cBhvr>
                                      <p:tavLst>
                                        <p:tav tm="0">
                                          <p:val>
                                            <p:strVal val="1+#ppt_h/2"/>
                                          </p:val>
                                        </p:tav>
                                        <p:tav tm="100000">
                                          <p:val>
                                            <p:strVal val="#ppt_y"/>
                                          </p:val>
                                        </p:tav>
                                      </p:tavLst>
                                    </p:anim>
                                  </p:childTnLst>
                                </p:cTn>
                              </p:par>
                              <p:par>
                                <p:cTn id="84" presetID="10" presetClass="entr" presetSubtype="0" fill="hold" nodeType="withEffect">
                                  <p:stCondLst>
                                    <p:cond delay="250"/>
                                  </p:stCondLst>
                                  <p:childTnLst>
                                    <p:set>
                                      <p:cBhvr>
                                        <p:cTn id="85" dur="1" fill="hold">
                                          <p:stCondLst>
                                            <p:cond delay="0"/>
                                          </p:stCondLst>
                                        </p:cTn>
                                        <p:tgtEl>
                                          <p:spTgt spid="143"/>
                                        </p:tgtEl>
                                        <p:attrNameLst>
                                          <p:attrName>style.visibility</p:attrName>
                                        </p:attrNameLst>
                                      </p:cBhvr>
                                      <p:to>
                                        <p:strVal val="visible"/>
                                      </p:to>
                                    </p:set>
                                    <p:animEffect transition="in" filter="fade">
                                      <p:cBhvr>
                                        <p:cTn id="86" dur="200"/>
                                        <p:tgtEl>
                                          <p:spTgt spid="143"/>
                                        </p:tgtEl>
                                      </p:cBhvr>
                                    </p:animEffect>
                                  </p:childTnLst>
                                </p:cTn>
                              </p:par>
                              <p:par>
                                <p:cTn id="87" presetID="23" presetClass="entr" presetSubtype="272" fill="hold" nodeType="withEffect">
                                  <p:stCondLst>
                                    <p:cond delay="250"/>
                                  </p:stCondLst>
                                  <p:childTnLst>
                                    <p:set>
                                      <p:cBhvr>
                                        <p:cTn id="88" dur="1" fill="hold">
                                          <p:stCondLst>
                                            <p:cond delay="0"/>
                                          </p:stCondLst>
                                        </p:cTn>
                                        <p:tgtEl>
                                          <p:spTgt spid="143"/>
                                        </p:tgtEl>
                                        <p:attrNameLst>
                                          <p:attrName>style.visibility</p:attrName>
                                        </p:attrNameLst>
                                      </p:cBhvr>
                                      <p:to>
                                        <p:strVal val="visible"/>
                                      </p:to>
                                    </p:set>
                                    <p:anim calcmode="lin" valueType="num">
                                      <p:cBhvr>
                                        <p:cTn id="89" dur="200" fill="hold"/>
                                        <p:tgtEl>
                                          <p:spTgt spid="143"/>
                                        </p:tgtEl>
                                        <p:attrNameLst>
                                          <p:attrName>ppt_w</p:attrName>
                                        </p:attrNameLst>
                                      </p:cBhvr>
                                      <p:tavLst>
                                        <p:tav tm="0">
                                          <p:val>
                                            <p:strVal val="2/3*#ppt_w"/>
                                          </p:val>
                                        </p:tav>
                                        <p:tav tm="100000">
                                          <p:val>
                                            <p:strVal val="#ppt_w"/>
                                          </p:val>
                                        </p:tav>
                                      </p:tavLst>
                                    </p:anim>
                                    <p:anim calcmode="lin" valueType="num">
                                      <p:cBhvr>
                                        <p:cTn id="90" dur="200" fill="hold"/>
                                        <p:tgtEl>
                                          <p:spTgt spid="143"/>
                                        </p:tgtEl>
                                        <p:attrNameLst>
                                          <p:attrName>ppt_h</p:attrName>
                                        </p:attrNameLst>
                                      </p:cBhvr>
                                      <p:tavLst>
                                        <p:tav tm="0">
                                          <p:val>
                                            <p:strVal val="2/3*#ppt_h"/>
                                          </p:val>
                                        </p:tav>
                                        <p:tav tm="100000">
                                          <p:val>
                                            <p:strVal val="#ppt_h"/>
                                          </p:val>
                                        </p:tav>
                                      </p:tavLst>
                                    </p:anim>
                                  </p:childTnLst>
                                </p:cTn>
                              </p:par>
                              <p:par>
                                <p:cTn id="91" presetID="6" presetClass="emph" presetSubtype="0" accel="50000" decel="50000" autoRev="1" fill="hold" nodeType="withEffect">
                                  <p:stCondLst>
                                    <p:cond delay="250"/>
                                  </p:stCondLst>
                                  <p:childTnLst>
                                    <p:animScale>
                                      <p:cBhvr>
                                        <p:cTn id="92" dur="200" fill="hold"/>
                                        <p:tgtEl>
                                          <p:spTgt spid="14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Picture 4">
            <a:extLst>
              <a:ext uri="{FF2B5EF4-FFF2-40B4-BE49-F238E27FC236}">
                <a16:creationId xmlns:a16="http://schemas.microsoft.com/office/drawing/2014/main" xmlns="" id="{D136B5B8-9A8B-4A4F-834E-B197334F7207}"/>
              </a:ext>
            </a:extLst>
          </p:cNvPr>
          <p:cNvPicPr>
            <a:picLocks noChangeAspect="1" noChangeArrowheads="1"/>
          </p:cNvPicPr>
          <p:nvPr/>
        </p:nvPicPr>
        <p:blipFill rotWithShape="1">
          <a:blip r:embed="rId2"/>
          <a:srcRect t="26970" b="7308"/>
          <a:stretch/>
        </p:blipFill>
        <p:spPr bwMode="auto">
          <a:xfrm flipH="1">
            <a:off x="0" y="1516064"/>
            <a:ext cx="12192000" cy="5341936"/>
          </a:xfrm>
          <a:prstGeom prst="rect">
            <a:avLst/>
          </a:prstGeom>
          <a:noFill/>
          <a:extLst>
            <a:ext uri="{909E8E84-426E-40DD-AFC4-6F175D3DCCD1}">
              <a14:hiddenFill xmlns:a14="http://schemas.microsoft.com/office/drawing/2010/main">
                <a:solidFill>
                  <a:srgbClr val="FFFFFF"/>
                </a:solidFill>
              </a14:hiddenFill>
            </a:ext>
          </a:extLst>
        </p:spPr>
      </p:pic>
      <p:sp>
        <p:nvSpPr>
          <p:cNvPr id="100" name="Rectangle 99">
            <a:extLst>
              <a:ext uri="{FF2B5EF4-FFF2-40B4-BE49-F238E27FC236}">
                <a16:creationId xmlns:a16="http://schemas.microsoft.com/office/drawing/2014/main" xmlns="" id="{CD77D0BF-3DF0-47D6-811C-F1793D849D89}"/>
              </a:ext>
            </a:extLst>
          </p:cNvPr>
          <p:cNvSpPr/>
          <p:nvPr/>
        </p:nvSpPr>
        <p:spPr>
          <a:xfrm rot="10800000" flipH="1" flipV="1">
            <a:off x="8345606" y="2180492"/>
            <a:ext cx="3846394" cy="4677508"/>
          </a:xfrm>
          <a:prstGeom prst="rect">
            <a:avLst/>
          </a:prstGeom>
          <a:solidFill>
            <a:schemeClr val="bg1">
              <a:lumMod val="9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xmlns="" id="{092B8EAF-D784-48C7-B4E0-AEE8A428550A}"/>
              </a:ext>
            </a:extLst>
          </p:cNvPr>
          <p:cNvSpPr>
            <a:spLocks noGrp="1"/>
          </p:cNvSpPr>
          <p:nvPr>
            <p:ph type="sldNum" sz="quarter" idx="12"/>
          </p:nvPr>
        </p:nvSpPr>
        <p:spPr/>
        <p:txBody>
          <a:bodyPr/>
          <a:lstStyle/>
          <a:p>
            <a:fld id="{05BFBC55-CFB3-E64F-8BCC-34A4E1FBD227}" type="slidenum">
              <a:rPr lang="en-US" smtClean="0"/>
              <a:pPr/>
              <a:t>12</a:t>
            </a:fld>
            <a:endParaRPr lang="en-US"/>
          </a:p>
        </p:txBody>
      </p:sp>
      <p:sp>
        <p:nvSpPr>
          <p:cNvPr id="45" name="Rectangle 44">
            <a:extLst>
              <a:ext uri="{FF2B5EF4-FFF2-40B4-BE49-F238E27FC236}">
                <a16:creationId xmlns:a16="http://schemas.microsoft.com/office/drawing/2014/main" xmlns="" id="{522C42AB-0338-4FD0-9C94-EF28528FC089}"/>
              </a:ext>
            </a:extLst>
          </p:cNvPr>
          <p:cNvSpPr/>
          <p:nvPr/>
        </p:nvSpPr>
        <p:spPr>
          <a:xfrm>
            <a:off x="2" y="1516063"/>
            <a:ext cx="12191998" cy="67788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683" tIns="161365" rIns="80683" bIns="40341" numCol="1" spcCol="0" rtlCol="0" fromWordArt="0" anchor="t" anchorCtr="0" forceAA="0" compatLnSpc="1">
            <a:prstTxWarp prst="textNoShape">
              <a:avLst/>
            </a:prstTxWarp>
            <a:noAutofit/>
          </a:bodyPr>
          <a:lstStyle/>
          <a:p>
            <a:pPr algn="ctr"/>
            <a:r>
              <a:rPr lang="en-US" sz="2000" b="1">
                <a:solidFill>
                  <a:schemeClr val="bg1"/>
                </a:solidFill>
                <a:latin typeface="+mj-lt"/>
              </a:rPr>
              <a:t>Resources available to you</a:t>
            </a:r>
          </a:p>
        </p:txBody>
      </p:sp>
      <p:grpSp>
        <p:nvGrpSpPr>
          <p:cNvPr id="105" name="Group 104">
            <a:extLst>
              <a:ext uri="{FF2B5EF4-FFF2-40B4-BE49-F238E27FC236}">
                <a16:creationId xmlns:a16="http://schemas.microsoft.com/office/drawing/2014/main" xmlns="" id="{C667FA95-0176-4774-B5EA-FD0524F565FB}"/>
              </a:ext>
            </a:extLst>
          </p:cNvPr>
          <p:cNvGrpSpPr/>
          <p:nvPr/>
        </p:nvGrpSpPr>
        <p:grpSpPr>
          <a:xfrm>
            <a:off x="7970142" y="3247684"/>
            <a:ext cx="2899782" cy="807412"/>
            <a:chOff x="7970142" y="3855612"/>
            <a:chExt cx="2899782" cy="807412"/>
          </a:xfrm>
        </p:grpSpPr>
        <p:sp>
          <p:nvSpPr>
            <p:cNvPr id="47" name="TextBox 46">
              <a:extLst>
                <a:ext uri="{FF2B5EF4-FFF2-40B4-BE49-F238E27FC236}">
                  <a16:creationId xmlns:a16="http://schemas.microsoft.com/office/drawing/2014/main" xmlns="" id="{3FC9858B-7131-4E35-9129-49B7FFF7E73E}"/>
                </a:ext>
              </a:extLst>
            </p:cNvPr>
            <p:cNvSpPr txBox="1"/>
            <p:nvPr/>
          </p:nvSpPr>
          <p:spPr>
            <a:xfrm>
              <a:off x="9070085" y="3936153"/>
              <a:ext cx="1799839" cy="646331"/>
            </a:xfrm>
            <a:prstGeom prst="rect">
              <a:avLst/>
            </a:prstGeom>
            <a:noFill/>
          </p:spPr>
          <p:txBody>
            <a:bodyPr wrap="square" rtlCol="0" anchor="t">
              <a:spAutoFit/>
            </a:bodyPr>
            <a:lstStyle/>
            <a:p>
              <a:r>
                <a:rPr lang="en-US" sz="1800">
                  <a:solidFill>
                    <a:schemeClr val="accent2"/>
                  </a:solidFill>
                </a:rPr>
                <a:t>Download the </a:t>
              </a:r>
              <a:r>
                <a:rPr lang="en-US" sz="1800" err="1">
                  <a:solidFill>
                    <a:schemeClr val="accent2"/>
                  </a:solidFill>
                </a:rPr>
                <a:t>NetBenefits</a:t>
              </a:r>
              <a:r>
                <a:rPr lang="en-US" sz="1800">
                  <a:solidFill>
                    <a:schemeClr val="accent2"/>
                  </a:solidFill>
                </a:rPr>
                <a:t>® app</a:t>
              </a:r>
            </a:p>
          </p:txBody>
        </p:sp>
        <p:grpSp>
          <p:nvGrpSpPr>
            <p:cNvPr id="94" name="Group 93">
              <a:extLst>
                <a:ext uri="{FF2B5EF4-FFF2-40B4-BE49-F238E27FC236}">
                  <a16:creationId xmlns:a16="http://schemas.microsoft.com/office/drawing/2014/main" xmlns="" id="{7DB9FF84-A496-4A8D-AA1C-6AEA94FDAB3C}"/>
                </a:ext>
              </a:extLst>
            </p:cNvPr>
            <p:cNvGrpSpPr/>
            <p:nvPr/>
          </p:nvGrpSpPr>
          <p:grpSpPr>
            <a:xfrm>
              <a:off x="7970142" y="3855612"/>
              <a:ext cx="807412" cy="807412"/>
              <a:chOff x="7917319" y="3766479"/>
              <a:chExt cx="1163824" cy="1163824"/>
            </a:xfrm>
          </p:grpSpPr>
          <p:grpSp>
            <p:nvGrpSpPr>
              <p:cNvPr id="56" name="Group 55">
                <a:extLst>
                  <a:ext uri="{FF2B5EF4-FFF2-40B4-BE49-F238E27FC236}">
                    <a16:creationId xmlns:a16="http://schemas.microsoft.com/office/drawing/2014/main" xmlns="" id="{992DB3D1-90E8-4C24-AE81-8CDA5B870195}"/>
                  </a:ext>
                </a:extLst>
              </p:cNvPr>
              <p:cNvGrpSpPr/>
              <p:nvPr/>
            </p:nvGrpSpPr>
            <p:grpSpPr>
              <a:xfrm>
                <a:off x="7917319" y="3766479"/>
                <a:ext cx="1163824" cy="1163824"/>
                <a:chOff x="613955" y="2206064"/>
                <a:chExt cx="3347961" cy="3347961"/>
              </a:xfrm>
            </p:grpSpPr>
            <p:sp>
              <p:nvSpPr>
                <p:cNvPr id="57" name="Oval 56">
                  <a:extLst>
                    <a:ext uri="{FF2B5EF4-FFF2-40B4-BE49-F238E27FC236}">
                      <a16:creationId xmlns:a16="http://schemas.microsoft.com/office/drawing/2014/main" xmlns="" id="{C5236982-AE58-431D-B94B-C42C82B90E4D}"/>
                    </a:ext>
                  </a:extLst>
                </p:cNvPr>
                <p:cNvSpPr/>
                <p:nvPr/>
              </p:nvSpPr>
              <p:spPr>
                <a:xfrm>
                  <a:off x="613955" y="2206064"/>
                  <a:ext cx="3347961" cy="334796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683" tIns="40341" rIns="80683" bIns="40341" numCol="1" spcCol="0" rtlCol="0" fromWordArt="0" anchor="ctr" anchorCtr="0" forceAA="0" compatLnSpc="1">
                  <a:prstTxWarp prst="textNoShape">
                    <a:avLst/>
                  </a:prstTxWarp>
                  <a:noAutofit/>
                </a:bodyPr>
                <a:lstStyle/>
                <a:p>
                  <a:pPr algn="ctr"/>
                  <a:endParaRPr lang="en-US" sz="1401"/>
                </a:p>
              </p:txBody>
            </p:sp>
            <p:sp>
              <p:nvSpPr>
                <p:cNvPr id="58" name="Oval 57">
                  <a:extLst>
                    <a:ext uri="{FF2B5EF4-FFF2-40B4-BE49-F238E27FC236}">
                      <a16:creationId xmlns:a16="http://schemas.microsoft.com/office/drawing/2014/main" xmlns="" id="{A66A8CB1-BE24-425E-97D5-91E6C297313B}"/>
                    </a:ext>
                  </a:extLst>
                </p:cNvPr>
                <p:cNvSpPr/>
                <p:nvPr/>
              </p:nvSpPr>
              <p:spPr>
                <a:xfrm>
                  <a:off x="707330" y="2299439"/>
                  <a:ext cx="3161211" cy="316121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0341" rIns="0" bIns="40341" numCol="1" spcCol="0" rtlCol="0" fromWordArt="0" anchor="ctr" anchorCtr="0" forceAA="0" compatLnSpc="1">
                  <a:prstTxWarp prst="textNoShape">
                    <a:avLst/>
                  </a:prstTxWarp>
                  <a:noAutofit/>
                </a:bodyPr>
                <a:lstStyle/>
                <a:p>
                  <a:pPr algn="ctr"/>
                  <a:endParaRPr lang="en-US" sz="1235">
                    <a:solidFill>
                      <a:schemeClr val="bg1"/>
                    </a:solidFill>
                  </a:endParaRPr>
                </a:p>
              </p:txBody>
            </p:sp>
          </p:grpSp>
          <p:grpSp>
            <p:nvGrpSpPr>
              <p:cNvPr id="59" name="Group 58">
                <a:extLst>
                  <a:ext uri="{FF2B5EF4-FFF2-40B4-BE49-F238E27FC236}">
                    <a16:creationId xmlns:a16="http://schemas.microsoft.com/office/drawing/2014/main" xmlns="" id="{C3588E9F-0802-4B7B-BD1A-4A34C46BA67E}"/>
                  </a:ext>
                </a:extLst>
              </p:cNvPr>
              <p:cNvGrpSpPr/>
              <p:nvPr/>
            </p:nvGrpSpPr>
            <p:grpSpPr>
              <a:xfrm>
                <a:off x="8351932" y="4122890"/>
                <a:ext cx="294604" cy="451003"/>
                <a:chOff x="11228388" y="24771351"/>
                <a:chExt cx="128587" cy="196850"/>
              </a:xfrm>
            </p:grpSpPr>
            <p:sp>
              <p:nvSpPr>
                <p:cNvPr id="60" name="Freeform 24">
                  <a:extLst>
                    <a:ext uri="{FF2B5EF4-FFF2-40B4-BE49-F238E27FC236}">
                      <a16:creationId xmlns:a16="http://schemas.microsoft.com/office/drawing/2014/main" xmlns="" id="{DC1A27A3-6856-463E-ABF0-1E6C77596157}"/>
                    </a:ext>
                  </a:extLst>
                </p:cNvPr>
                <p:cNvSpPr>
                  <a:spLocks/>
                </p:cNvSpPr>
                <p:nvPr/>
              </p:nvSpPr>
              <p:spPr bwMode="auto">
                <a:xfrm>
                  <a:off x="11228388" y="24771351"/>
                  <a:ext cx="128587" cy="196850"/>
                </a:xfrm>
                <a:custGeom>
                  <a:avLst/>
                  <a:gdLst>
                    <a:gd name="T0" fmla="*/ 60 w 60"/>
                    <a:gd name="T1" fmla="*/ 84 h 92"/>
                    <a:gd name="T2" fmla="*/ 52 w 60"/>
                    <a:gd name="T3" fmla="*/ 92 h 92"/>
                    <a:gd name="T4" fmla="*/ 8 w 60"/>
                    <a:gd name="T5" fmla="*/ 92 h 92"/>
                    <a:gd name="T6" fmla="*/ 0 w 60"/>
                    <a:gd name="T7" fmla="*/ 84 h 92"/>
                    <a:gd name="T8" fmla="*/ 0 w 60"/>
                    <a:gd name="T9" fmla="*/ 8 h 92"/>
                    <a:gd name="T10" fmla="*/ 8 w 60"/>
                    <a:gd name="T11" fmla="*/ 0 h 92"/>
                    <a:gd name="T12" fmla="*/ 52 w 60"/>
                    <a:gd name="T13" fmla="*/ 0 h 92"/>
                    <a:gd name="T14" fmla="*/ 60 w 60"/>
                    <a:gd name="T15" fmla="*/ 8 h 92"/>
                    <a:gd name="T16" fmla="*/ 60 w 60"/>
                    <a:gd name="T17" fmla="*/ 8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92">
                      <a:moveTo>
                        <a:pt x="60" y="84"/>
                      </a:moveTo>
                      <a:cubicBezTo>
                        <a:pt x="60" y="88"/>
                        <a:pt x="56" y="92"/>
                        <a:pt x="52" y="92"/>
                      </a:cubicBezTo>
                      <a:cubicBezTo>
                        <a:pt x="8" y="92"/>
                        <a:pt x="8" y="92"/>
                        <a:pt x="8" y="92"/>
                      </a:cubicBezTo>
                      <a:cubicBezTo>
                        <a:pt x="4" y="92"/>
                        <a:pt x="0" y="88"/>
                        <a:pt x="0" y="84"/>
                      </a:cubicBezTo>
                      <a:cubicBezTo>
                        <a:pt x="0" y="8"/>
                        <a:pt x="0" y="8"/>
                        <a:pt x="0" y="8"/>
                      </a:cubicBezTo>
                      <a:cubicBezTo>
                        <a:pt x="0" y="4"/>
                        <a:pt x="4" y="0"/>
                        <a:pt x="8" y="0"/>
                      </a:cubicBezTo>
                      <a:cubicBezTo>
                        <a:pt x="52" y="0"/>
                        <a:pt x="52" y="0"/>
                        <a:pt x="52" y="0"/>
                      </a:cubicBezTo>
                      <a:cubicBezTo>
                        <a:pt x="56" y="0"/>
                        <a:pt x="60" y="4"/>
                        <a:pt x="60" y="8"/>
                      </a:cubicBezTo>
                      <a:lnTo>
                        <a:pt x="60" y="84"/>
                      </a:ln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0683" tIns="40341" rIns="80683" bIns="40341" numCol="1" anchor="t" anchorCtr="0" compatLnSpc="1">
                  <a:prstTxWarp prst="textNoShape">
                    <a:avLst/>
                  </a:prstTxWarp>
                </a:bodyPr>
                <a:lstStyle/>
                <a:p>
                  <a:endParaRPr lang="en-US" sz="1401"/>
                </a:p>
              </p:txBody>
            </p:sp>
            <p:sp>
              <p:nvSpPr>
                <p:cNvPr id="61" name="Line 25">
                  <a:extLst>
                    <a:ext uri="{FF2B5EF4-FFF2-40B4-BE49-F238E27FC236}">
                      <a16:creationId xmlns:a16="http://schemas.microsoft.com/office/drawing/2014/main" xmlns="" id="{A1B6DDBB-F982-4D37-900A-01DDFDA671B7}"/>
                    </a:ext>
                  </a:extLst>
                </p:cNvPr>
                <p:cNvSpPr>
                  <a:spLocks noChangeShapeType="1"/>
                </p:cNvSpPr>
                <p:nvPr/>
              </p:nvSpPr>
              <p:spPr bwMode="auto">
                <a:xfrm flipH="1">
                  <a:off x="11228388" y="24806276"/>
                  <a:ext cx="128587"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80683" tIns="40341" rIns="80683" bIns="40341" numCol="1" anchor="t" anchorCtr="0" compatLnSpc="1">
                  <a:prstTxWarp prst="textNoShape">
                    <a:avLst/>
                  </a:prstTxWarp>
                </a:bodyPr>
                <a:lstStyle/>
                <a:p>
                  <a:endParaRPr lang="en-US" sz="1401"/>
                </a:p>
              </p:txBody>
            </p:sp>
            <p:sp>
              <p:nvSpPr>
                <p:cNvPr id="62" name="Line 26">
                  <a:extLst>
                    <a:ext uri="{FF2B5EF4-FFF2-40B4-BE49-F238E27FC236}">
                      <a16:creationId xmlns:a16="http://schemas.microsoft.com/office/drawing/2014/main" xmlns="" id="{FFF35A3F-5A13-4E8A-AB51-1E4D5C5AD5BB}"/>
                    </a:ext>
                  </a:extLst>
                </p:cNvPr>
                <p:cNvSpPr>
                  <a:spLocks noChangeShapeType="1"/>
                </p:cNvSpPr>
                <p:nvPr/>
              </p:nvSpPr>
              <p:spPr bwMode="auto">
                <a:xfrm flipH="1">
                  <a:off x="11228388" y="24934863"/>
                  <a:ext cx="128587"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80683" tIns="40341" rIns="80683" bIns="40341" numCol="1" anchor="t" anchorCtr="0" compatLnSpc="1">
                  <a:prstTxWarp prst="textNoShape">
                    <a:avLst/>
                  </a:prstTxWarp>
                </a:bodyPr>
                <a:lstStyle/>
                <a:p>
                  <a:endParaRPr lang="en-US" sz="1401"/>
                </a:p>
              </p:txBody>
            </p:sp>
            <p:sp>
              <p:nvSpPr>
                <p:cNvPr id="63" name="Line 27">
                  <a:extLst>
                    <a:ext uri="{FF2B5EF4-FFF2-40B4-BE49-F238E27FC236}">
                      <a16:creationId xmlns:a16="http://schemas.microsoft.com/office/drawing/2014/main" xmlns="" id="{19A0377F-2CCE-4A68-B506-AD2A3638B04C}"/>
                    </a:ext>
                  </a:extLst>
                </p:cNvPr>
                <p:cNvSpPr>
                  <a:spLocks noChangeShapeType="1"/>
                </p:cNvSpPr>
                <p:nvPr/>
              </p:nvSpPr>
              <p:spPr bwMode="auto">
                <a:xfrm>
                  <a:off x="11271250" y="24788813"/>
                  <a:ext cx="42862"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80683" tIns="40341" rIns="80683" bIns="40341" numCol="1" anchor="t" anchorCtr="0" compatLnSpc="1">
                  <a:prstTxWarp prst="textNoShape">
                    <a:avLst/>
                  </a:prstTxWarp>
                </a:bodyPr>
                <a:lstStyle/>
                <a:p>
                  <a:endParaRPr lang="en-US" sz="1401"/>
                </a:p>
              </p:txBody>
            </p:sp>
            <p:sp>
              <p:nvSpPr>
                <p:cNvPr id="64" name="Oval 28">
                  <a:extLst>
                    <a:ext uri="{FF2B5EF4-FFF2-40B4-BE49-F238E27FC236}">
                      <a16:creationId xmlns:a16="http://schemas.microsoft.com/office/drawing/2014/main" xmlns="" id="{7B95DB1D-ED48-4252-B7B5-8EEED5D4E9F5}"/>
                    </a:ext>
                  </a:extLst>
                </p:cNvPr>
                <p:cNvSpPr>
                  <a:spLocks noChangeArrowheads="1"/>
                </p:cNvSpPr>
                <p:nvPr/>
              </p:nvSpPr>
              <p:spPr bwMode="auto">
                <a:xfrm>
                  <a:off x="11288713" y="24947563"/>
                  <a:ext cx="7937" cy="7938"/>
                </a:xfrm>
                <a:prstGeom prst="ellipse">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0683" tIns="40341" rIns="80683" bIns="40341" numCol="1" anchor="t" anchorCtr="0" compatLnSpc="1">
                  <a:prstTxWarp prst="textNoShape">
                    <a:avLst/>
                  </a:prstTxWarp>
                </a:bodyPr>
                <a:lstStyle/>
                <a:p>
                  <a:endParaRPr lang="en-US" sz="1401"/>
                </a:p>
              </p:txBody>
            </p:sp>
          </p:grpSp>
        </p:grpSp>
      </p:grpSp>
      <p:grpSp>
        <p:nvGrpSpPr>
          <p:cNvPr id="106" name="Group 105">
            <a:extLst>
              <a:ext uri="{FF2B5EF4-FFF2-40B4-BE49-F238E27FC236}">
                <a16:creationId xmlns:a16="http://schemas.microsoft.com/office/drawing/2014/main" xmlns="" id="{F65F2971-45CA-4218-AF90-F115D293C457}"/>
              </a:ext>
            </a:extLst>
          </p:cNvPr>
          <p:cNvGrpSpPr/>
          <p:nvPr/>
        </p:nvGrpSpPr>
        <p:grpSpPr>
          <a:xfrm>
            <a:off x="7970142" y="5128251"/>
            <a:ext cx="2899782" cy="807412"/>
            <a:chOff x="7970142" y="5128251"/>
            <a:chExt cx="2899782" cy="807412"/>
          </a:xfrm>
        </p:grpSpPr>
        <p:sp>
          <p:nvSpPr>
            <p:cNvPr id="48" name="TextBox 47">
              <a:extLst>
                <a:ext uri="{FF2B5EF4-FFF2-40B4-BE49-F238E27FC236}">
                  <a16:creationId xmlns:a16="http://schemas.microsoft.com/office/drawing/2014/main" xmlns="" id="{910FD1D0-344F-480A-9D49-3DC396DE0F31}"/>
                </a:ext>
              </a:extLst>
            </p:cNvPr>
            <p:cNvSpPr txBox="1"/>
            <p:nvPr/>
          </p:nvSpPr>
          <p:spPr>
            <a:xfrm>
              <a:off x="9070085" y="5208792"/>
              <a:ext cx="1799839" cy="646331"/>
            </a:xfrm>
            <a:prstGeom prst="rect">
              <a:avLst/>
            </a:prstGeom>
            <a:noFill/>
          </p:spPr>
          <p:txBody>
            <a:bodyPr wrap="square" rtlCol="0" anchor="t">
              <a:spAutoFit/>
            </a:bodyPr>
            <a:lstStyle/>
            <a:p>
              <a:r>
                <a:rPr lang="en-US" sz="1800">
                  <a:solidFill>
                    <a:schemeClr val="accent1"/>
                  </a:solidFill>
                </a:rPr>
                <a:t>Call Fidelity </a:t>
              </a:r>
            </a:p>
            <a:p>
              <a:r>
                <a:rPr lang="en-US" sz="1800">
                  <a:solidFill>
                    <a:schemeClr val="accent1"/>
                  </a:solidFill>
                </a:rPr>
                <a:t>800.603.4015</a:t>
              </a:r>
            </a:p>
          </p:txBody>
        </p:sp>
        <p:grpSp>
          <p:nvGrpSpPr>
            <p:cNvPr id="95" name="Group 94">
              <a:extLst>
                <a:ext uri="{FF2B5EF4-FFF2-40B4-BE49-F238E27FC236}">
                  <a16:creationId xmlns:a16="http://schemas.microsoft.com/office/drawing/2014/main" xmlns="" id="{5761D177-ED34-4C42-8D39-A628A1CF1821}"/>
                </a:ext>
              </a:extLst>
            </p:cNvPr>
            <p:cNvGrpSpPr/>
            <p:nvPr/>
          </p:nvGrpSpPr>
          <p:grpSpPr>
            <a:xfrm>
              <a:off x="7970142" y="5128251"/>
              <a:ext cx="807412" cy="807412"/>
              <a:chOff x="7936954" y="4771839"/>
              <a:chExt cx="1163824" cy="1163824"/>
            </a:xfrm>
          </p:grpSpPr>
          <p:grpSp>
            <p:nvGrpSpPr>
              <p:cNvPr id="49" name="Group 48">
                <a:extLst>
                  <a:ext uri="{FF2B5EF4-FFF2-40B4-BE49-F238E27FC236}">
                    <a16:creationId xmlns:a16="http://schemas.microsoft.com/office/drawing/2014/main" xmlns="" id="{20F68D91-27FA-406F-AC3A-2A215F80A330}"/>
                  </a:ext>
                </a:extLst>
              </p:cNvPr>
              <p:cNvGrpSpPr/>
              <p:nvPr/>
            </p:nvGrpSpPr>
            <p:grpSpPr>
              <a:xfrm>
                <a:off x="7936954" y="4771839"/>
                <a:ext cx="1163824" cy="1163824"/>
                <a:chOff x="613955" y="2206064"/>
                <a:chExt cx="3347961" cy="3347961"/>
              </a:xfrm>
            </p:grpSpPr>
            <p:sp>
              <p:nvSpPr>
                <p:cNvPr id="50" name="Oval 49">
                  <a:extLst>
                    <a:ext uri="{FF2B5EF4-FFF2-40B4-BE49-F238E27FC236}">
                      <a16:creationId xmlns:a16="http://schemas.microsoft.com/office/drawing/2014/main" xmlns="" id="{44CA0000-292D-4C20-9F2B-A7163F779881}"/>
                    </a:ext>
                  </a:extLst>
                </p:cNvPr>
                <p:cNvSpPr/>
                <p:nvPr/>
              </p:nvSpPr>
              <p:spPr>
                <a:xfrm>
                  <a:off x="613955" y="2206064"/>
                  <a:ext cx="3347961" cy="334796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683" tIns="40341" rIns="80683" bIns="40341" numCol="1" spcCol="0" rtlCol="0" fromWordArt="0" anchor="ctr" anchorCtr="0" forceAA="0" compatLnSpc="1">
                  <a:prstTxWarp prst="textNoShape">
                    <a:avLst/>
                  </a:prstTxWarp>
                  <a:noAutofit/>
                </a:bodyPr>
                <a:lstStyle/>
                <a:p>
                  <a:pPr algn="ctr"/>
                  <a:endParaRPr lang="en-US" sz="1401"/>
                </a:p>
              </p:txBody>
            </p:sp>
            <p:sp>
              <p:nvSpPr>
                <p:cNvPr id="51" name="Oval 50">
                  <a:extLst>
                    <a:ext uri="{FF2B5EF4-FFF2-40B4-BE49-F238E27FC236}">
                      <a16:creationId xmlns:a16="http://schemas.microsoft.com/office/drawing/2014/main" xmlns="" id="{C4087478-FAC0-42F6-B0AF-A1AAA565F0B4}"/>
                    </a:ext>
                  </a:extLst>
                </p:cNvPr>
                <p:cNvSpPr/>
                <p:nvPr/>
              </p:nvSpPr>
              <p:spPr>
                <a:xfrm>
                  <a:off x="707330" y="2299439"/>
                  <a:ext cx="3161211" cy="31612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0341" rIns="0" bIns="40341" numCol="1" spcCol="0" rtlCol="0" fromWordArt="0" anchor="ctr" anchorCtr="0" forceAA="0" compatLnSpc="1">
                  <a:prstTxWarp prst="textNoShape">
                    <a:avLst/>
                  </a:prstTxWarp>
                  <a:noAutofit/>
                </a:bodyPr>
                <a:lstStyle/>
                <a:p>
                  <a:pPr algn="ctr"/>
                  <a:endParaRPr lang="en-US" sz="1235">
                    <a:solidFill>
                      <a:schemeClr val="bg1"/>
                    </a:solidFill>
                  </a:endParaRPr>
                </a:p>
              </p:txBody>
            </p:sp>
          </p:grpSp>
          <p:grpSp>
            <p:nvGrpSpPr>
              <p:cNvPr id="78" name="Group 51">
                <a:extLst>
                  <a:ext uri="{FF2B5EF4-FFF2-40B4-BE49-F238E27FC236}">
                    <a16:creationId xmlns:a16="http://schemas.microsoft.com/office/drawing/2014/main" xmlns="" id="{332F82AE-5B74-4A3D-838B-A45C3FABB9E8}"/>
                  </a:ext>
                </a:extLst>
              </p:cNvPr>
              <p:cNvGrpSpPr>
                <a:grpSpLocks noChangeAspect="1"/>
              </p:cNvGrpSpPr>
              <p:nvPr/>
            </p:nvGrpSpPr>
            <p:grpSpPr bwMode="auto">
              <a:xfrm>
                <a:off x="8263963" y="5122358"/>
                <a:ext cx="509807" cy="462786"/>
                <a:chOff x="3531" y="1881"/>
                <a:chExt cx="618" cy="561"/>
              </a:xfrm>
            </p:grpSpPr>
            <p:sp>
              <p:nvSpPr>
                <p:cNvPr id="79" name="Freeform 52">
                  <a:extLst>
                    <a:ext uri="{FF2B5EF4-FFF2-40B4-BE49-F238E27FC236}">
                      <a16:creationId xmlns:a16="http://schemas.microsoft.com/office/drawing/2014/main" xmlns="" id="{ECA5E7B9-D1C3-4B64-AA15-9AFF0330CA8E}"/>
                    </a:ext>
                  </a:extLst>
                </p:cNvPr>
                <p:cNvSpPr>
                  <a:spLocks/>
                </p:cNvSpPr>
                <p:nvPr/>
              </p:nvSpPr>
              <p:spPr bwMode="auto">
                <a:xfrm>
                  <a:off x="3585" y="1881"/>
                  <a:ext cx="511" cy="254"/>
                </a:xfrm>
                <a:custGeom>
                  <a:avLst/>
                  <a:gdLst>
                    <a:gd name="T0" fmla="*/ 0 w 372"/>
                    <a:gd name="T1" fmla="*/ 186 h 186"/>
                    <a:gd name="T2" fmla="*/ 186 w 372"/>
                    <a:gd name="T3" fmla="*/ 0 h 186"/>
                    <a:gd name="T4" fmla="*/ 372 w 372"/>
                    <a:gd name="T5" fmla="*/ 186 h 186"/>
                  </a:gdLst>
                  <a:ahLst/>
                  <a:cxnLst>
                    <a:cxn ang="0">
                      <a:pos x="T0" y="T1"/>
                    </a:cxn>
                    <a:cxn ang="0">
                      <a:pos x="T2" y="T3"/>
                    </a:cxn>
                    <a:cxn ang="0">
                      <a:pos x="T4" y="T5"/>
                    </a:cxn>
                  </a:cxnLst>
                  <a:rect l="0" t="0" r="r" b="b"/>
                  <a:pathLst>
                    <a:path w="372" h="186">
                      <a:moveTo>
                        <a:pt x="0" y="186"/>
                      </a:moveTo>
                      <a:cubicBezTo>
                        <a:pt x="0" y="83"/>
                        <a:pt x="83" y="0"/>
                        <a:pt x="186" y="0"/>
                      </a:cubicBezTo>
                      <a:cubicBezTo>
                        <a:pt x="289" y="0"/>
                        <a:pt x="372" y="83"/>
                        <a:pt x="372" y="186"/>
                      </a:cubicBezTo>
                    </a:path>
                  </a:pathLst>
                </a:custGeom>
                <a:noFill/>
                <a:ln w="12700" cap="rnd">
                  <a:solidFill>
                    <a:schemeClr val="bg1"/>
                  </a:solidFill>
                  <a:prstDash val="solid"/>
                  <a:round/>
                </a:ln>
              </p:spPr>
              <p:txBody>
                <a:bodyPr rtlCol="0" anchor="ctr"/>
                <a:lstStyle/>
                <a:p>
                  <a:endParaRPr lang="en-US" sz="1351"/>
                </a:p>
              </p:txBody>
            </p:sp>
            <p:sp>
              <p:nvSpPr>
                <p:cNvPr id="80" name="Freeform 53">
                  <a:extLst>
                    <a:ext uri="{FF2B5EF4-FFF2-40B4-BE49-F238E27FC236}">
                      <a16:creationId xmlns:a16="http://schemas.microsoft.com/office/drawing/2014/main" xmlns="" id="{08FF1622-D92B-460B-AB4A-7C59902B91C1}"/>
                    </a:ext>
                  </a:extLst>
                </p:cNvPr>
                <p:cNvSpPr>
                  <a:spLocks/>
                </p:cNvSpPr>
                <p:nvPr/>
              </p:nvSpPr>
              <p:spPr bwMode="auto">
                <a:xfrm>
                  <a:off x="4057" y="2133"/>
                  <a:ext cx="92" cy="149"/>
                </a:xfrm>
                <a:custGeom>
                  <a:avLst/>
                  <a:gdLst>
                    <a:gd name="T0" fmla="*/ 20 w 67"/>
                    <a:gd name="T1" fmla="*/ 109 h 109"/>
                    <a:gd name="T2" fmla="*/ 0 w 67"/>
                    <a:gd name="T3" fmla="*/ 109 h 109"/>
                    <a:gd name="T4" fmla="*/ 0 w 67"/>
                    <a:gd name="T5" fmla="*/ 0 h 109"/>
                    <a:gd name="T6" fmla="*/ 20 w 67"/>
                    <a:gd name="T7" fmla="*/ 0 h 109"/>
                    <a:gd name="T8" fmla="*/ 67 w 67"/>
                    <a:gd name="T9" fmla="*/ 47 h 109"/>
                    <a:gd name="T10" fmla="*/ 67 w 67"/>
                    <a:gd name="T11" fmla="*/ 61 h 109"/>
                    <a:gd name="T12" fmla="*/ 20 w 67"/>
                    <a:gd name="T13" fmla="*/ 109 h 109"/>
                  </a:gdLst>
                  <a:ahLst/>
                  <a:cxnLst>
                    <a:cxn ang="0">
                      <a:pos x="T0" y="T1"/>
                    </a:cxn>
                    <a:cxn ang="0">
                      <a:pos x="T2" y="T3"/>
                    </a:cxn>
                    <a:cxn ang="0">
                      <a:pos x="T4" y="T5"/>
                    </a:cxn>
                    <a:cxn ang="0">
                      <a:pos x="T6" y="T7"/>
                    </a:cxn>
                    <a:cxn ang="0">
                      <a:pos x="T8" y="T9"/>
                    </a:cxn>
                    <a:cxn ang="0">
                      <a:pos x="T10" y="T11"/>
                    </a:cxn>
                    <a:cxn ang="0">
                      <a:pos x="T12" y="T13"/>
                    </a:cxn>
                  </a:cxnLst>
                  <a:rect l="0" t="0" r="r" b="b"/>
                  <a:pathLst>
                    <a:path w="67" h="109">
                      <a:moveTo>
                        <a:pt x="20" y="109"/>
                      </a:moveTo>
                      <a:cubicBezTo>
                        <a:pt x="0" y="109"/>
                        <a:pt x="0" y="109"/>
                        <a:pt x="0" y="109"/>
                      </a:cubicBezTo>
                      <a:cubicBezTo>
                        <a:pt x="0" y="0"/>
                        <a:pt x="0" y="0"/>
                        <a:pt x="0" y="0"/>
                      </a:cubicBezTo>
                      <a:cubicBezTo>
                        <a:pt x="20" y="0"/>
                        <a:pt x="20" y="0"/>
                        <a:pt x="20" y="0"/>
                      </a:cubicBezTo>
                      <a:cubicBezTo>
                        <a:pt x="46" y="0"/>
                        <a:pt x="67" y="21"/>
                        <a:pt x="67" y="47"/>
                      </a:cubicBezTo>
                      <a:cubicBezTo>
                        <a:pt x="67" y="61"/>
                        <a:pt x="67" y="61"/>
                        <a:pt x="67" y="61"/>
                      </a:cubicBezTo>
                      <a:cubicBezTo>
                        <a:pt x="67" y="87"/>
                        <a:pt x="46" y="109"/>
                        <a:pt x="20" y="109"/>
                      </a:cubicBezTo>
                      <a:close/>
                    </a:path>
                  </a:pathLst>
                </a:custGeom>
                <a:noFill/>
                <a:ln w="12700" cap="rnd">
                  <a:solidFill>
                    <a:schemeClr val="bg1"/>
                  </a:solidFill>
                  <a:prstDash val="solid"/>
                  <a:round/>
                </a:ln>
              </p:spPr>
              <p:txBody>
                <a:bodyPr rtlCol="0" anchor="ctr"/>
                <a:lstStyle/>
                <a:p>
                  <a:endParaRPr lang="en-US" sz="1351"/>
                </a:p>
              </p:txBody>
            </p:sp>
            <p:sp>
              <p:nvSpPr>
                <p:cNvPr id="81" name="Freeform 54">
                  <a:extLst>
                    <a:ext uri="{FF2B5EF4-FFF2-40B4-BE49-F238E27FC236}">
                      <a16:creationId xmlns:a16="http://schemas.microsoft.com/office/drawing/2014/main" xmlns="" id="{4C00C2FB-635F-4F7D-9BDC-97770BB98621}"/>
                    </a:ext>
                  </a:extLst>
                </p:cNvPr>
                <p:cNvSpPr>
                  <a:spLocks/>
                </p:cNvSpPr>
                <p:nvPr/>
              </p:nvSpPr>
              <p:spPr bwMode="auto">
                <a:xfrm>
                  <a:off x="4012" y="2103"/>
                  <a:ext cx="45" cy="208"/>
                </a:xfrm>
                <a:custGeom>
                  <a:avLst/>
                  <a:gdLst>
                    <a:gd name="T0" fmla="*/ 19 w 33"/>
                    <a:gd name="T1" fmla="*/ 152 h 152"/>
                    <a:gd name="T2" fmla="*/ 14 w 33"/>
                    <a:gd name="T3" fmla="*/ 152 h 152"/>
                    <a:gd name="T4" fmla="*/ 0 w 33"/>
                    <a:gd name="T5" fmla="*/ 138 h 152"/>
                    <a:gd name="T6" fmla="*/ 0 w 33"/>
                    <a:gd name="T7" fmla="*/ 15 h 152"/>
                    <a:gd name="T8" fmla="*/ 14 w 33"/>
                    <a:gd name="T9" fmla="*/ 0 h 152"/>
                    <a:gd name="T10" fmla="*/ 19 w 33"/>
                    <a:gd name="T11" fmla="*/ 0 h 152"/>
                    <a:gd name="T12" fmla="*/ 33 w 33"/>
                    <a:gd name="T13" fmla="*/ 15 h 152"/>
                    <a:gd name="T14" fmla="*/ 33 w 33"/>
                    <a:gd name="T15" fmla="*/ 138 h 152"/>
                    <a:gd name="T16" fmla="*/ 19 w 33"/>
                    <a:gd name="T17"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52">
                      <a:moveTo>
                        <a:pt x="19" y="152"/>
                      </a:moveTo>
                      <a:cubicBezTo>
                        <a:pt x="14" y="152"/>
                        <a:pt x="14" y="152"/>
                        <a:pt x="14" y="152"/>
                      </a:cubicBezTo>
                      <a:cubicBezTo>
                        <a:pt x="7" y="152"/>
                        <a:pt x="0" y="146"/>
                        <a:pt x="0" y="138"/>
                      </a:cubicBezTo>
                      <a:cubicBezTo>
                        <a:pt x="0" y="15"/>
                        <a:pt x="0" y="15"/>
                        <a:pt x="0" y="15"/>
                      </a:cubicBezTo>
                      <a:cubicBezTo>
                        <a:pt x="0" y="7"/>
                        <a:pt x="7" y="0"/>
                        <a:pt x="14" y="0"/>
                      </a:cubicBezTo>
                      <a:cubicBezTo>
                        <a:pt x="19" y="0"/>
                        <a:pt x="19" y="0"/>
                        <a:pt x="19" y="0"/>
                      </a:cubicBezTo>
                      <a:cubicBezTo>
                        <a:pt x="27" y="0"/>
                        <a:pt x="33" y="7"/>
                        <a:pt x="33" y="15"/>
                      </a:cubicBezTo>
                      <a:cubicBezTo>
                        <a:pt x="33" y="138"/>
                        <a:pt x="33" y="138"/>
                        <a:pt x="33" y="138"/>
                      </a:cubicBezTo>
                      <a:cubicBezTo>
                        <a:pt x="33" y="146"/>
                        <a:pt x="27" y="152"/>
                        <a:pt x="19" y="152"/>
                      </a:cubicBezTo>
                      <a:close/>
                    </a:path>
                  </a:pathLst>
                </a:custGeom>
                <a:noFill/>
                <a:ln w="12700" cap="rnd">
                  <a:solidFill>
                    <a:schemeClr val="bg1"/>
                  </a:solidFill>
                  <a:prstDash val="solid"/>
                  <a:round/>
                </a:ln>
              </p:spPr>
              <p:txBody>
                <a:bodyPr rtlCol="0" anchor="ctr"/>
                <a:lstStyle/>
                <a:p>
                  <a:endParaRPr lang="en-US" sz="1351"/>
                </a:p>
              </p:txBody>
            </p:sp>
            <p:sp>
              <p:nvSpPr>
                <p:cNvPr id="82" name="Freeform 55">
                  <a:extLst>
                    <a:ext uri="{FF2B5EF4-FFF2-40B4-BE49-F238E27FC236}">
                      <a16:creationId xmlns:a16="http://schemas.microsoft.com/office/drawing/2014/main" xmlns="" id="{6E0EFC80-A48B-4B67-92E4-4CD035126FCA}"/>
                    </a:ext>
                  </a:extLst>
                </p:cNvPr>
                <p:cNvSpPr>
                  <a:spLocks/>
                </p:cNvSpPr>
                <p:nvPr/>
              </p:nvSpPr>
              <p:spPr bwMode="auto">
                <a:xfrm>
                  <a:off x="3624" y="2103"/>
                  <a:ext cx="45" cy="208"/>
                </a:xfrm>
                <a:custGeom>
                  <a:avLst/>
                  <a:gdLst>
                    <a:gd name="T0" fmla="*/ 14 w 33"/>
                    <a:gd name="T1" fmla="*/ 152 h 152"/>
                    <a:gd name="T2" fmla="*/ 18 w 33"/>
                    <a:gd name="T3" fmla="*/ 152 h 152"/>
                    <a:gd name="T4" fmla="*/ 33 w 33"/>
                    <a:gd name="T5" fmla="*/ 138 h 152"/>
                    <a:gd name="T6" fmla="*/ 33 w 33"/>
                    <a:gd name="T7" fmla="*/ 15 h 152"/>
                    <a:gd name="T8" fmla="*/ 18 w 33"/>
                    <a:gd name="T9" fmla="*/ 0 h 152"/>
                    <a:gd name="T10" fmla="*/ 14 w 33"/>
                    <a:gd name="T11" fmla="*/ 0 h 152"/>
                    <a:gd name="T12" fmla="*/ 0 w 33"/>
                    <a:gd name="T13" fmla="*/ 15 h 152"/>
                    <a:gd name="T14" fmla="*/ 0 w 33"/>
                    <a:gd name="T15" fmla="*/ 138 h 152"/>
                    <a:gd name="T16" fmla="*/ 14 w 33"/>
                    <a:gd name="T17"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52">
                      <a:moveTo>
                        <a:pt x="14" y="152"/>
                      </a:moveTo>
                      <a:cubicBezTo>
                        <a:pt x="18" y="152"/>
                        <a:pt x="18" y="152"/>
                        <a:pt x="18" y="152"/>
                      </a:cubicBezTo>
                      <a:cubicBezTo>
                        <a:pt x="26" y="152"/>
                        <a:pt x="33" y="146"/>
                        <a:pt x="33" y="138"/>
                      </a:cubicBezTo>
                      <a:cubicBezTo>
                        <a:pt x="33" y="15"/>
                        <a:pt x="33" y="15"/>
                        <a:pt x="33" y="15"/>
                      </a:cubicBezTo>
                      <a:cubicBezTo>
                        <a:pt x="33" y="7"/>
                        <a:pt x="26" y="0"/>
                        <a:pt x="18" y="0"/>
                      </a:cubicBezTo>
                      <a:cubicBezTo>
                        <a:pt x="14" y="0"/>
                        <a:pt x="14" y="0"/>
                        <a:pt x="14" y="0"/>
                      </a:cubicBezTo>
                      <a:cubicBezTo>
                        <a:pt x="6" y="0"/>
                        <a:pt x="0" y="7"/>
                        <a:pt x="0" y="15"/>
                      </a:cubicBezTo>
                      <a:cubicBezTo>
                        <a:pt x="0" y="138"/>
                        <a:pt x="0" y="138"/>
                        <a:pt x="0" y="138"/>
                      </a:cubicBezTo>
                      <a:cubicBezTo>
                        <a:pt x="0" y="146"/>
                        <a:pt x="6" y="152"/>
                        <a:pt x="14" y="152"/>
                      </a:cubicBezTo>
                      <a:close/>
                    </a:path>
                  </a:pathLst>
                </a:custGeom>
                <a:noFill/>
                <a:ln w="12700" cap="rnd">
                  <a:solidFill>
                    <a:schemeClr val="bg1"/>
                  </a:solidFill>
                  <a:prstDash val="solid"/>
                  <a:round/>
                </a:ln>
              </p:spPr>
              <p:txBody>
                <a:bodyPr rtlCol="0" anchor="ctr"/>
                <a:lstStyle/>
                <a:p>
                  <a:endParaRPr lang="en-US" sz="1351"/>
                </a:p>
              </p:txBody>
            </p:sp>
            <p:sp>
              <p:nvSpPr>
                <p:cNvPr id="83" name="Freeform 56">
                  <a:extLst>
                    <a:ext uri="{FF2B5EF4-FFF2-40B4-BE49-F238E27FC236}">
                      <a16:creationId xmlns:a16="http://schemas.microsoft.com/office/drawing/2014/main" xmlns="" id="{75C487E1-DDA0-4387-B587-C3BF4FE465C6}"/>
                    </a:ext>
                  </a:extLst>
                </p:cNvPr>
                <p:cNvSpPr>
                  <a:spLocks/>
                </p:cNvSpPr>
                <p:nvPr/>
              </p:nvSpPr>
              <p:spPr bwMode="auto">
                <a:xfrm>
                  <a:off x="3531" y="2133"/>
                  <a:ext cx="93" cy="149"/>
                </a:xfrm>
                <a:custGeom>
                  <a:avLst/>
                  <a:gdLst>
                    <a:gd name="T0" fmla="*/ 48 w 68"/>
                    <a:gd name="T1" fmla="*/ 109 h 109"/>
                    <a:gd name="T2" fmla="*/ 68 w 68"/>
                    <a:gd name="T3" fmla="*/ 109 h 109"/>
                    <a:gd name="T4" fmla="*/ 68 w 68"/>
                    <a:gd name="T5" fmla="*/ 0 h 109"/>
                    <a:gd name="T6" fmla="*/ 48 w 68"/>
                    <a:gd name="T7" fmla="*/ 0 h 109"/>
                    <a:gd name="T8" fmla="*/ 0 w 68"/>
                    <a:gd name="T9" fmla="*/ 47 h 109"/>
                    <a:gd name="T10" fmla="*/ 0 w 68"/>
                    <a:gd name="T11" fmla="*/ 61 h 109"/>
                    <a:gd name="T12" fmla="*/ 48 w 68"/>
                    <a:gd name="T13" fmla="*/ 109 h 109"/>
                  </a:gdLst>
                  <a:ahLst/>
                  <a:cxnLst>
                    <a:cxn ang="0">
                      <a:pos x="T0" y="T1"/>
                    </a:cxn>
                    <a:cxn ang="0">
                      <a:pos x="T2" y="T3"/>
                    </a:cxn>
                    <a:cxn ang="0">
                      <a:pos x="T4" y="T5"/>
                    </a:cxn>
                    <a:cxn ang="0">
                      <a:pos x="T6" y="T7"/>
                    </a:cxn>
                    <a:cxn ang="0">
                      <a:pos x="T8" y="T9"/>
                    </a:cxn>
                    <a:cxn ang="0">
                      <a:pos x="T10" y="T11"/>
                    </a:cxn>
                    <a:cxn ang="0">
                      <a:pos x="T12" y="T13"/>
                    </a:cxn>
                  </a:cxnLst>
                  <a:rect l="0" t="0" r="r" b="b"/>
                  <a:pathLst>
                    <a:path w="68" h="109">
                      <a:moveTo>
                        <a:pt x="48" y="109"/>
                      </a:moveTo>
                      <a:cubicBezTo>
                        <a:pt x="68" y="109"/>
                        <a:pt x="68" y="109"/>
                        <a:pt x="68" y="109"/>
                      </a:cubicBezTo>
                      <a:cubicBezTo>
                        <a:pt x="68" y="0"/>
                        <a:pt x="68" y="0"/>
                        <a:pt x="68" y="0"/>
                      </a:cubicBezTo>
                      <a:cubicBezTo>
                        <a:pt x="48" y="0"/>
                        <a:pt x="48" y="0"/>
                        <a:pt x="48" y="0"/>
                      </a:cubicBezTo>
                      <a:cubicBezTo>
                        <a:pt x="21" y="0"/>
                        <a:pt x="0" y="21"/>
                        <a:pt x="0" y="47"/>
                      </a:cubicBezTo>
                      <a:cubicBezTo>
                        <a:pt x="0" y="61"/>
                        <a:pt x="0" y="61"/>
                        <a:pt x="0" y="61"/>
                      </a:cubicBezTo>
                      <a:cubicBezTo>
                        <a:pt x="0" y="87"/>
                        <a:pt x="21" y="109"/>
                        <a:pt x="48" y="109"/>
                      </a:cubicBezTo>
                      <a:close/>
                    </a:path>
                  </a:pathLst>
                </a:custGeom>
                <a:noFill/>
                <a:ln w="12700" cap="rnd">
                  <a:solidFill>
                    <a:schemeClr val="bg1"/>
                  </a:solidFill>
                  <a:prstDash val="solid"/>
                  <a:round/>
                </a:ln>
              </p:spPr>
              <p:txBody>
                <a:bodyPr rtlCol="0" anchor="ctr"/>
                <a:lstStyle/>
                <a:p>
                  <a:endParaRPr lang="en-US" sz="1351"/>
                </a:p>
              </p:txBody>
            </p:sp>
            <p:sp>
              <p:nvSpPr>
                <p:cNvPr id="84" name="Freeform 57">
                  <a:extLst>
                    <a:ext uri="{FF2B5EF4-FFF2-40B4-BE49-F238E27FC236}">
                      <a16:creationId xmlns:a16="http://schemas.microsoft.com/office/drawing/2014/main" xmlns="" id="{4BEE3912-DA01-481E-8C9E-0C80D519789B}"/>
                    </a:ext>
                  </a:extLst>
                </p:cNvPr>
                <p:cNvSpPr>
                  <a:spLocks/>
                </p:cNvSpPr>
                <p:nvPr/>
              </p:nvSpPr>
              <p:spPr bwMode="auto">
                <a:xfrm>
                  <a:off x="3897" y="2282"/>
                  <a:ext cx="160" cy="160"/>
                </a:xfrm>
                <a:custGeom>
                  <a:avLst/>
                  <a:gdLst>
                    <a:gd name="T0" fmla="*/ 0 w 117"/>
                    <a:gd name="T1" fmla="*/ 117 h 117"/>
                    <a:gd name="T2" fmla="*/ 19 w 117"/>
                    <a:gd name="T3" fmla="*/ 117 h 117"/>
                    <a:gd name="T4" fmla="*/ 117 w 117"/>
                    <a:gd name="T5" fmla="*/ 19 h 117"/>
                    <a:gd name="T6" fmla="*/ 117 w 117"/>
                    <a:gd name="T7" fmla="*/ 0 h 117"/>
                  </a:gdLst>
                  <a:ahLst/>
                  <a:cxnLst>
                    <a:cxn ang="0">
                      <a:pos x="T0" y="T1"/>
                    </a:cxn>
                    <a:cxn ang="0">
                      <a:pos x="T2" y="T3"/>
                    </a:cxn>
                    <a:cxn ang="0">
                      <a:pos x="T4" y="T5"/>
                    </a:cxn>
                    <a:cxn ang="0">
                      <a:pos x="T6" y="T7"/>
                    </a:cxn>
                  </a:cxnLst>
                  <a:rect l="0" t="0" r="r" b="b"/>
                  <a:pathLst>
                    <a:path w="117" h="117">
                      <a:moveTo>
                        <a:pt x="0" y="117"/>
                      </a:moveTo>
                      <a:cubicBezTo>
                        <a:pt x="19" y="117"/>
                        <a:pt x="19" y="117"/>
                        <a:pt x="19" y="117"/>
                      </a:cubicBezTo>
                      <a:cubicBezTo>
                        <a:pt x="73" y="117"/>
                        <a:pt x="117" y="73"/>
                        <a:pt x="117" y="19"/>
                      </a:cubicBezTo>
                      <a:cubicBezTo>
                        <a:pt x="117" y="0"/>
                        <a:pt x="117" y="0"/>
                        <a:pt x="117" y="0"/>
                      </a:cubicBezTo>
                    </a:path>
                  </a:pathLst>
                </a:custGeom>
                <a:noFill/>
                <a:ln w="12700" cap="rnd">
                  <a:solidFill>
                    <a:schemeClr val="bg1"/>
                  </a:solidFill>
                  <a:prstDash val="solid"/>
                  <a:round/>
                </a:ln>
              </p:spPr>
              <p:txBody>
                <a:bodyPr rtlCol="0" anchor="ctr"/>
                <a:lstStyle/>
                <a:p>
                  <a:endParaRPr lang="en-US" sz="1351"/>
                </a:p>
              </p:txBody>
            </p:sp>
            <p:sp>
              <p:nvSpPr>
                <p:cNvPr id="85" name="Freeform 58">
                  <a:extLst>
                    <a:ext uri="{FF2B5EF4-FFF2-40B4-BE49-F238E27FC236}">
                      <a16:creationId xmlns:a16="http://schemas.microsoft.com/office/drawing/2014/main" xmlns="" id="{72375E57-913A-486A-BA79-98BBF68907AD}"/>
                    </a:ext>
                  </a:extLst>
                </p:cNvPr>
                <p:cNvSpPr>
                  <a:spLocks/>
                </p:cNvSpPr>
                <p:nvPr/>
              </p:nvSpPr>
              <p:spPr bwMode="auto">
                <a:xfrm>
                  <a:off x="3845" y="2396"/>
                  <a:ext cx="77" cy="46"/>
                </a:xfrm>
                <a:custGeom>
                  <a:avLst/>
                  <a:gdLst>
                    <a:gd name="T0" fmla="*/ 41 w 56"/>
                    <a:gd name="T1" fmla="*/ 34 h 34"/>
                    <a:gd name="T2" fmla="*/ 15 w 56"/>
                    <a:gd name="T3" fmla="*/ 34 h 34"/>
                    <a:gd name="T4" fmla="*/ 0 w 56"/>
                    <a:gd name="T5" fmla="*/ 19 h 34"/>
                    <a:gd name="T6" fmla="*/ 0 w 56"/>
                    <a:gd name="T7" fmla="*/ 15 h 34"/>
                    <a:gd name="T8" fmla="*/ 15 w 56"/>
                    <a:gd name="T9" fmla="*/ 0 h 34"/>
                    <a:gd name="T10" fmla="*/ 41 w 56"/>
                    <a:gd name="T11" fmla="*/ 0 h 34"/>
                    <a:gd name="T12" fmla="*/ 56 w 56"/>
                    <a:gd name="T13" fmla="*/ 15 h 34"/>
                    <a:gd name="T14" fmla="*/ 56 w 56"/>
                    <a:gd name="T15" fmla="*/ 19 h 34"/>
                    <a:gd name="T16" fmla="*/ 41 w 56"/>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41" y="34"/>
                      </a:moveTo>
                      <a:cubicBezTo>
                        <a:pt x="15" y="34"/>
                        <a:pt x="15" y="34"/>
                        <a:pt x="15" y="34"/>
                      </a:cubicBezTo>
                      <a:cubicBezTo>
                        <a:pt x="7" y="34"/>
                        <a:pt x="0" y="27"/>
                        <a:pt x="0" y="19"/>
                      </a:cubicBezTo>
                      <a:cubicBezTo>
                        <a:pt x="0" y="15"/>
                        <a:pt x="0" y="15"/>
                        <a:pt x="0" y="15"/>
                      </a:cubicBezTo>
                      <a:cubicBezTo>
                        <a:pt x="0" y="6"/>
                        <a:pt x="7" y="0"/>
                        <a:pt x="15" y="0"/>
                      </a:cubicBezTo>
                      <a:cubicBezTo>
                        <a:pt x="41" y="0"/>
                        <a:pt x="41" y="0"/>
                        <a:pt x="41" y="0"/>
                      </a:cubicBezTo>
                      <a:cubicBezTo>
                        <a:pt x="49" y="0"/>
                        <a:pt x="56" y="6"/>
                        <a:pt x="56" y="15"/>
                      </a:cubicBezTo>
                      <a:cubicBezTo>
                        <a:pt x="56" y="19"/>
                        <a:pt x="56" y="19"/>
                        <a:pt x="56" y="19"/>
                      </a:cubicBezTo>
                      <a:cubicBezTo>
                        <a:pt x="56" y="27"/>
                        <a:pt x="49" y="34"/>
                        <a:pt x="41" y="34"/>
                      </a:cubicBezTo>
                      <a:close/>
                    </a:path>
                  </a:pathLst>
                </a:custGeom>
                <a:noFill/>
                <a:ln w="12700" cap="rnd">
                  <a:solidFill>
                    <a:schemeClr val="bg1"/>
                  </a:solidFill>
                  <a:prstDash val="solid"/>
                  <a:round/>
                </a:ln>
              </p:spPr>
              <p:txBody>
                <a:bodyPr rtlCol="0" anchor="ctr"/>
                <a:lstStyle/>
                <a:p>
                  <a:endParaRPr lang="en-US" sz="1351"/>
                </a:p>
              </p:txBody>
            </p:sp>
            <p:sp>
              <p:nvSpPr>
                <p:cNvPr id="86" name="Line 59">
                  <a:extLst>
                    <a:ext uri="{FF2B5EF4-FFF2-40B4-BE49-F238E27FC236}">
                      <a16:creationId xmlns:a16="http://schemas.microsoft.com/office/drawing/2014/main" xmlns="" id="{179DFA11-E030-4E66-9CAF-EA3C90B2F8D7}"/>
                    </a:ext>
                  </a:extLst>
                </p:cNvPr>
                <p:cNvSpPr>
                  <a:spLocks noChangeShapeType="1"/>
                </p:cNvSpPr>
                <p:nvPr/>
              </p:nvSpPr>
              <p:spPr bwMode="auto">
                <a:xfrm>
                  <a:off x="3776" y="2207"/>
                  <a:ext cx="17" cy="0"/>
                </a:xfrm>
                <a:prstGeom prst="line">
                  <a:avLst/>
                </a:prstGeom>
                <a:noFill/>
                <a:ln w="12700" cap="rnd">
                  <a:solidFill>
                    <a:schemeClr val="bg1"/>
                  </a:solidFill>
                  <a:prstDash val="solid"/>
                  <a:round/>
                </a:ln>
              </p:spPr>
              <p:txBody>
                <a:bodyPr rtlCol="0" anchor="ctr"/>
                <a:lstStyle/>
                <a:p>
                  <a:endParaRPr lang="en-US" sz="1351"/>
                </a:p>
              </p:txBody>
            </p:sp>
            <p:sp>
              <p:nvSpPr>
                <p:cNvPr id="87" name="Line 60">
                  <a:extLst>
                    <a:ext uri="{FF2B5EF4-FFF2-40B4-BE49-F238E27FC236}">
                      <a16:creationId xmlns:a16="http://schemas.microsoft.com/office/drawing/2014/main" xmlns="" id="{417B9C65-71D3-4038-9D35-8CCC40BC2A00}"/>
                    </a:ext>
                  </a:extLst>
                </p:cNvPr>
                <p:cNvSpPr>
                  <a:spLocks noChangeShapeType="1"/>
                </p:cNvSpPr>
                <p:nvPr/>
              </p:nvSpPr>
              <p:spPr bwMode="auto">
                <a:xfrm>
                  <a:off x="3832" y="2207"/>
                  <a:ext cx="17" cy="0"/>
                </a:xfrm>
                <a:prstGeom prst="line">
                  <a:avLst/>
                </a:prstGeom>
                <a:noFill/>
                <a:ln w="12700" cap="rnd">
                  <a:solidFill>
                    <a:schemeClr val="bg1"/>
                  </a:solidFill>
                  <a:prstDash val="solid"/>
                  <a:round/>
                </a:ln>
              </p:spPr>
              <p:txBody>
                <a:bodyPr rtlCol="0" anchor="ctr"/>
                <a:lstStyle/>
                <a:p>
                  <a:endParaRPr lang="en-US" sz="1351"/>
                </a:p>
              </p:txBody>
            </p:sp>
            <p:sp>
              <p:nvSpPr>
                <p:cNvPr id="88" name="Line 61">
                  <a:extLst>
                    <a:ext uri="{FF2B5EF4-FFF2-40B4-BE49-F238E27FC236}">
                      <a16:creationId xmlns:a16="http://schemas.microsoft.com/office/drawing/2014/main" xmlns="" id="{F7A5AFA5-91F6-4821-94DC-FA5419226133}"/>
                    </a:ext>
                  </a:extLst>
                </p:cNvPr>
                <p:cNvSpPr>
                  <a:spLocks noChangeShapeType="1"/>
                </p:cNvSpPr>
                <p:nvPr/>
              </p:nvSpPr>
              <p:spPr bwMode="auto">
                <a:xfrm>
                  <a:off x="3889" y="2207"/>
                  <a:ext cx="16" cy="0"/>
                </a:xfrm>
                <a:prstGeom prst="line">
                  <a:avLst/>
                </a:prstGeom>
                <a:noFill/>
                <a:ln w="12700" cap="rnd">
                  <a:solidFill>
                    <a:schemeClr val="bg1"/>
                  </a:solidFill>
                  <a:prstDash val="solid"/>
                  <a:round/>
                </a:ln>
              </p:spPr>
              <p:txBody>
                <a:bodyPr rtlCol="0" anchor="ctr"/>
                <a:lstStyle/>
                <a:p>
                  <a:endParaRPr lang="en-US" sz="1351"/>
                </a:p>
              </p:txBody>
            </p:sp>
          </p:grpSp>
        </p:grpSp>
      </p:grpSp>
      <p:grpSp>
        <p:nvGrpSpPr>
          <p:cNvPr id="104" name="Group 103">
            <a:extLst>
              <a:ext uri="{FF2B5EF4-FFF2-40B4-BE49-F238E27FC236}">
                <a16:creationId xmlns:a16="http://schemas.microsoft.com/office/drawing/2014/main" xmlns="" id="{5AA7855F-10AE-4BFB-B4AC-387A501F5AF3}"/>
              </a:ext>
            </a:extLst>
          </p:cNvPr>
          <p:cNvGrpSpPr/>
          <p:nvPr/>
        </p:nvGrpSpPr>
        <p:grpSpPr>
          <a:xfrm>
            <a:off x="7970142" y="2307400"/>
            <a:ext cx="3821223" cy="807412"/>
            <a:chOff x="7970142" y="2582973"/>
            <a:chExt cx="3821223" cy="807412"/>
          </a:xfrm>
        </p:grpSpPr>
        <p:sp>
          <p:nvSpPr>
            <p:cNvPr id="46" name="TextBox 45">
              <a:extLst>
                <a:ext uri="{FF2B5EF4-FFF2-40B4-BE49-F238E27FC236}">
                  <a16:creationId xmlns:a16="http://schemas.microsoft.com/office/drawing/2014/main" xmlns="" id="{51444B5D-E73F-4951-87CD-B678CBF0E534}"/>
                </a:ext>
              </a:extLst>
            </p:cNvPr>
            <p:cNvSpPr txBox="1"/>
            <p:nvPr/>
          </p:nvSpPr>
          <p:spPr>
            <a:xfrm>
              <a:off x="9070085" y="2663514"/>
              <a:ext cx="2721280" cy="646331"/>
            </a:xfrm>
            <a:prstGeom prst="rect">
              <a:avLst/>
            </a:prstGeom>
            <a:noFill/>
          </p:spPr>
          <p:txBody>
            <a:bodyPr wrap="square" rtlCol="0" anchor="t">
              <a:spAutoFit/>
            </a:bodyPr>
            <a:lstStyle/>
            <a:p>
              <a:r>
                <a:rPr lang="en-US" sz="1800">
                  <a:solidFill>
                    <a:schemeClr val="accent5"/>
                  </a:solidFill>
                </a:rPr>
                <a:t>Visit the Planning &amp; Guidance Center</a:t>
              </a:r>
            </a:p>
          </p:txBody>
        </p:sp>
        <p:grpSp>
          <p:nvGrpSpPr>
            <p:cNvPr id="93" name="Group 92">
              <a:extLst>
                <a:ext uri="{FF2B5EF4-FFF2-40B4-BE49-F238E27FC236}">
                  <a16:creationId xmlns:a16="http://schemas.microsoft.com/office/drawing/2014/main" xmlns="" id="{C81FCE34-B928-44F0-BF15-60BA9D8C9918}"/>
                </a:ext>
              </a:extLst>
            </p:cNvPr>
            <p:cNvGrpSpPr/>
            <p:nvPr/>
          </p:nvGrpSpPr>
          <p:grpSpPr>
            <a:xfrm>
              <a:off x="7970142" y="2582973"/>
              <a:ext cx="807412" cy="807412"/>
              <a:chOff x="7858248" y="2471079"/>
              <a:chExt cx="1163824" cy="1163824"/>
            </a:xfrm>
          </p:grpSpPr>
          <p:grpSp>
            <p:nvGrpSpPr>
              <p:cNvPr id="52" name="Group 51">
                <a:extLst>
                  <a:ext uri="{FF2B5EF4-FFF2-40B4-BE49-F238E27FC236}">
                    <a16:creationId xmlns:a16="http://schemas.microsoft.com/office/drawing/2014/main" xmlns="" id="{B9A2605E-425B-429A-AE1E-09F7A630E0C8}"/>
                  </a:ext>
                </a:extLst>
              </p:cNvPr>
              <p:cNvGrpSpPr/>
              <p:nvPr/>
            </p:nvGrpSpPr>
            <p:grpSpPr>
              <a:xfrm>
                <a:off x="7858248" y="2471079"/>
                <a:ext cx="1163824" cy="1163824"/>
                <a:chOff x="613955" y="2206064"/>
                <a:chExt cx="3347961" cy="3347961"/>
              </a:xfrm>
            </p:grpSpPr>
            <p:sp>
              <p:nvSpPr>
                <p:cNvPr id="53" name="Oval 52">
                  <a:extLst>
                    <a:ext uri="{FF2B5EF4-FFF2-40B4-BE49-F238E27FC236}">
                      <a16:creationId xmlns:a16="http://schemas.microsoft.com/office/drawing/2014/main" xmlns="" id="{BD39AB77-D7FA-4383-B060-1102876D11D5}"/>
                    </a:ext>
                  </a:extLst>
                </p:cNvPr>
                <p:cNvSpPr/>
                <p:nvPr/>
              </p:nvSpPr>
              <p:spPr>
                <a:xfrm>
                  <a:off x="613955" y="2206064"/>
                  <a:ext cx="3347961" cy="3347961"/>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683" tIns="40341" rIns="80683" bIns="40341" numCol="1" spcCol="0" rtlCol="0" fromWordArt="0" anchor="ctr" anchorCtr="0" forceAA="0" compatLnSpc="1">
                  <a:prstTxWarp prst="textNoShape">
                    <a:avLst/>
                  </a:prstTxWarp>
                  <a:noAutofit/>
                </a:bodyPr>
                <a:lstStyle/>
                <a:p>
                  <a:pPr algn="ctr"/>
                  <a:endParaRPr lang="en-US" sz="1401"/>
                </a:p>
              </p:txBody>
            </p:sp>
            <p:sp>
              <p:nvSpPr>
                <p:cNvPr id="54" name="Oval 53">
                  <a:extLst>
                    <a:ext uri="{FF2B5EF4-FFF2-40B4-BE49-F238E27FC236}">
                      <a16:creationId xmlns:a16="http://schemas.microsoft.com/office/drawing/2014/main" xmlns="" id="{CF11B7BD-6F36-4385-8CFA-BD5343CCB9FF}"/>
                    </a:ext>
                  </a:extLst>
                </p:cNvPr>
                <p:cNvSpPr/>
                <p:nvPr/>
              </p:nvSpPr>
              <p:spPr>
                <a:xfrm>
                  <a:off x="707330" y="2299439"/>
                  <a:ext cx="3161211" cy="316121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0341" rIns="0" bIns="40341" numCol="1" spcCol="0" rtlCol="0" fromWordArt="0" anchor="ctr" anchorCtr="0" forceAA="0" compatLnSpc="1">
                  <a:prstTxWarp prst="textNoShape">
                    <a:avLst/>
                  </a:prstTxWarp>
                  <a:noAutofit/>
                </a:bodyPr>
                <a:lstStyle/>
                <a:p>
                  <a:pPr algn="ctr"/>
                  <a:endParaRPr lang="en-US" sz="1235">
                    <a:solidFill>
                      <a:schemeClr val="bg1"/>
                    </a:solidFill>
                  </a:endParaRPr>
                </a:p>
              </p:txBody>
            </p:sp>
          </p:grpSp>
          <p:grpSp>
            <p:nvGrpSpPr>
              <p:cNvPr id="89" name="Group 88">
                <a:extLst>
                  <a:ext uri="{FF2B5EF4-FFF2-40B4-BE49-F238E27FC236}">
                    <a16:creationId xmlns:a16="http://schemas.microsoft.com/office/drawing/2014/main" xmlns="" id="{BB9B2A75-1D58-4E85-9C3A-48A78F236E89}"/>
                  </a:ext>
                </a:extLst>
              </p:cNvPr>
              <p:cNvGrpSpPr/>
              <p:nvPr/>
            </p:nvGrpSpPr>
            <p:grpSpPr>
              <a:xfrm>
                <a:off x="8143265" y="2834474"/>
                <a:ext cx="593792" cy="437036"/>
                <a:chOff x="10780713" y="14501813"/>
                <a:chExt cx="198437" cy="146051"/>
              </a:xfrm>
            </p:grpSpPr>
            <p:sp>
              <p:nvSpPr>
                <p:cNvPr id="90" name="Freeform 21">
                  <a:extLst>
                    <a:ext uri="{FF2B5EF4-FFF2-40B4-BE49-F238E27FC236}">
                      <a16:creationId xmlns:a16="http://schemas.microsoft.com/office/drawing/2014/main" xmlns="" id="{45B28B3F-11CB-4B8C-8CCB-EA08E2064CC1}"/>
                    </a:ext>
                  </a:extLst>
                </p:cNvPr>
                <p:cNvSpPr>
                  <a:spLocks/>
                </p:cNvSpPr>
                <p:nvPr/>
              </p:nvSpPr>
              <p:spPr bwMode="auto">
                <a:xfrm>
                  <a:off x="10806113" y="14519276"/>
                  <a:ext cx="146050" cy="85725"/>
                </a:xfrm>
                <a:custGeom>
                  <a:avLst/>
                  <a:gdLst>
                    <a:gd name="T0" fmla="*/ 92 w 92"/>
                    <a:gd name="T1" fmla="*/ 54 h 54"/>
                    <a:gd name="T2" fmla="*/ 46 w 92"/>
                    <a:gd name="T3" fmla="*/ 54 h 54"/>
                    <a:gd name="T4" fmla="*/ 0 w 92"/>
                    <a:gd name="T5" fmla="*/ 54 h 54"/>
                    <a:gd name="T6" fmla="*/ 0 w 92"/>
                    <a:gd name="T7" fmla="*/ 0 h 54"/>
                    <a:gd name="T8" fmla="*/ 92 w 92"/>
                    <a:gd name="T9" fmla="*/ 0 h 54"/>
                    <a:gd name="T10" fmla="*/ 92 w 92"/>
                    <a:gd name="T11" fmla="*/ 54 h 54"/>
                  </a:gdLst>
                  <a:ahLst/>
                  <a:cxnLst>
                    <a:cxn ang="0">
                      <a:pos x="T0" y="T1"/>
                    </a:cxn>
                    <a:cxn ang="0">
                      <a:pos x="T2" y="T3"/>
                    </a:cxn>
                    <a:cxn ang="0">
                      <a:pos x="T4" y="T5"/>
                    </a:cxn>
                    <a:cxn ang="0">
                      <a:pos x="T6" y="T7"/>
                    </a:cxn>
                    <a:cxn ang="0">
                      <a:pos x="T8" y="T9"/>
                    </a:cxn>
                    <a:cxn ang="0">
                      <a:pos x="T10" y="T11"/>
                    </a:cxn>
                  </a:cxnLst>
                  <a:rect l="0" t="0" r="r" b="b"/>
                  <a:pathLst>
                    <a:path w="92" h="54">
                      <a:moveTo>
                        <a:pt x="92" y="54"/>
                      </a:moveTo>
                      <a:lnTo>
                        <a:pt x="46" y="54"/>
                      </a:lnTo>
                      <a:lnTo>
                        <a:pt x="0" y="54"/>
                      </a:lnTo>
                      <a:lnTo>
                        <a:pt x="0" y="0"/>
                      </a:lnTo>
                      <a:lnTo>
                        <a:pt x="92" y="0"/>
                      </a:lnTo>
                      <a:lnTo>
                        <a:pt x="92" y="54"/>
                      </a:ln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51"/>
                </a:p>
              </p:txBody>
            </p:sp>
            <p:sp>
              <p:nvSpPr>
                <p:cNvPr id="91" name="Freeform 22">
                  <a:extLst>
                    <a:ext uri="{FF2B5EF4-FFF2-40B4-BE49-F238E27FC236}">
                      <a16:creationId xmlns:a16="http://schemas.microsoft.com/office/drawing/2014/main" xmlns="" id="{B8E5BDCF-DD87-47CF-BCD0-8A051252F792}"/>
                    </a:ext>
                  </a:extLst>
                </p:cNvPr>
                <p:cNvSpPr>
                  <a:spLocks/>
                </p:cNvSpPr>
                <p:nvPr/>
              </p:nvSpPr>
              <p:spPr bwMode="auto">
                <a:xfrm>
                  <a:off x="10788650" y="14501813"/>
                  <a:ext cx="180975" cy="119063"/>
                </a:xfrm>
                <a:custGeom>
                  <a:avLst/>
                  <a:gdLst>
                    <a:gd name="T0" fmla="*/ 0 w 84"/>
                    <a:gd name="T1" fmla="*/ 56 h 56"/>
                    <a:gd name="T2" fmla="*/ 0 w 84"/>
                    <a:gd name="T3" fmla="*/ 6 h 56"/>
                    <a:gd name="T4" fmla="*/ 6 w 84"/>
                    <a:gd name="T5" fmla="*/ 0 h 56"/>
                    <a:gd name="T6" fmla="*/ 78 w 84"/>
                    <a:gd name="T7" fmla="*/ 0 h 56"/>
                    <a:gd name="T8" fmla="*/ 84 w 84"/>
                    <a:gd name="T9" fmla="*/ 6 h 56"/>
                    <a:gd name="T10" fmla="*/ 84 w 84"/>
                    <a:gd name="T11" fmla="*/ 56 h 56"/>
                  </a:gdLst>
                  <a:ahLst/>
                  <a:cxnLst>
                    <a:cxn ang="0">
                      <a:pos x="T0" y="T1"/>
                    </a:cxn>
                    <a:cxn ang="0">
                      <a:pos x="T2" y="T3"/>
                    </a:cxn>
                    <a:cxn ang="0">
                      <a:pos x="T4" y="T5"/>
                    </a:cxn>
                    <a:cxn ang="0">
                      <a:pos x="T6" y="T7"/>
                    </a:cxn>
                    <a:cxn ang="0">
                      <a:pos x="T8" y="T9"/>
                    </a:cxn>
                    <a:cxn ang="0">
                      <a:pos x="T10" y="T11"/>
                    </a:cxn>
                  </a:cxnLst>
                  <a:rect l="0" t="0" r="r" b="b"/>
                  <a:pathLst>
                    <a:path w="84" h="56">
                      <a:moveTo>
                        <a:pt x="0" y="56"/>
                      </a:moveTo>
                      <a:cubicBezTo>
                        <a:pt x="0" y="6"/>
                        <a:pt x="0" y="6"/>
                        <a:pt x="0" y="6"/>
                      </a:cubicBezTo>
                      <a:cubicBezTo>
                        <a:pt x="0" y="3"/>
                        <a:pt x="3" y="0"/>
                        <a:pt x="6" y="0"/>
                      </a:cubicBezTo>
                      <a:cubicBezTo>
                        <a:pt x="78" y="0"/>
                        <a:pt x="78" y="0"/>
                        <a:pt x="78" y="0"/>
                      </a:cubicBezTo>
                      <a:cubicBezTo>
                        <a:pt x="81" y="0"/>
                        <a:pt x="84" y="3"/>
                        <a:pt x="84" y="6"/>
                      </a:cubicBezTo>
                      <a:cubicBezTo>
                        <a:pt x="84" y="56"/>
                        <a:pt x="84" y="56"/>
                        <a:pt x="84" y="56"/>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51"/>
                </a:p>
              </p:txBody>
            </p:sp>
            <p:sp>
              <p:nvSpPr>
                <p:cNvPr id="92" name="Freeform 23">
                  <a:extLst>
                    <a:ext uri="{FF2B5EF4-FFF2-40B4-BE49-F238E27FC236}">
                      <a16:creationId xmlns:a16="http://schemas.microsoft.com/office/drawing/2014/main" xmlns="" id="{6EC7F22E-E621-42D6-BF9D-D2752F61FAF2}"/>
                    </a:ext>
                  </a:extLst>
                </p:cNvPr>
                <p:cNvSpPr>
                  <a:spLocks/>
                </p:cNvSpPr>
                <p:nvPr/>
              </p:nvSpPr>
              <p:spPr bwMode="auto">
                <a:xfrm>
                  <a:off x="10780713" y="14620876"/>
                  <a:ext cx="198437" cy="26988"/>
                </a:xfrm>
                <a:custGeom>
                  <a:avLst/>
                  <a:gdLst>
                    <a:gd name="T0" fmla="*/ 56 w 92"/>
                    <a:gd name="T1" fmla="*/ 0 h 12"/>
                    <a:gd name="T2" fmla="*/ 56 w 92"/>
                    <a:gd name="T3" fmla="*/ 4 h 12"/>
                    <a:gd name="T4" fmla="*/ 36 w 92"/>
                    <a:gd name="T5" fmla="*/ 4 h 12"/>
                    <a:gd name="T6" fmla="*/ 36 w 92"/>
                    <a:gd name="T7" fmla="*/ 0 h 12"/>
                    <a:gd name="T8" fmla="*/ 0 w 92"/>
                    <a:gd name="T9" fmla="*/ 0 h 12"/>
                    <a:gd name="T10" fmla="*/ 0 w 92"/>
                    <a:gd name="T11" fmla="*/ 8 h 12"/>
                    <a:gd name="T12" fmla="*/ 4 w 92"/>
                    <a:gd name="T13" fmla="*/ 12 h 12"/>
                    <a:gd name="T14" fmla="*/ 88 w 92"/>
                    <a:gd name="T15" fmla="*/ 12 h 12"/>
                    <a:gd name="T16" fmla="*/ 92 w 92"/>
                    <a:gd name="T17" fmla="*/ 8 h 12"/>
                    <a:gd name="T18" fmla="*/ 92 w 92"/>
                    <a:gd name="T19" fmla="*/ 0 h 12"/>
                    <a:gd name="T20" fmla="*/ 56 w 92"/>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2">
                      <a:moveTo>
                        <a:pt x="56" y="0"/>
                      </a:moveTo>
                      <a:cubicBezTo>
                        <a:pt x="56" y="4"/>
                        <a:pt x="56" y="4"/>
                        <a:pt x="56" y="4"/>
                      </a:cubicBezTo>
                      <a:cubicBezTo>
                        <a:pt x="36" y="4"/>
                        <a:pt x="36" y="4"/>
                        <a:pt x="36" y="4"/>
                      </a:cubicBezTo>
                      <a:cubicBezTo>
                        <a:pt x="36" y="0"/>
                        <a:pt x="36" y="0"/>
                        <a:pt x="36" y="0"/>
                      </a:cubicBezTo>
                      <a:cubicBezTo>
                        <a:pt x="0" y="0"/>
                        <a:pt x="0" y="0"/>
                        <a:pt x="0" y="0"/>
                      </a:cubicBezTo>
                      <a:cubicBezTo>
                        <a:pt x="0" y="8"/>
                        <a:pt x="0" y="8"/>
                        <a:pt x="0" y="8"/>
                      </a:cubicBezTo>
                      <a:cubicBezTo>
                        <a:pt x="0" y="10"/>
                        <a:pt x="2" y="12"/>
                        <a:pt x="4" y="12"/>
                      </a:cubicBezTo>
                      <a:cubicBezTo>
                        <a:pt x="88" y="12"/>
                        <a:pt x="88" y="12"/>
                        <a:pt x="88" y="12"/>
                      </a:cubicBezTo>
                      <a:cubicBezTo>
                        <a:pt x="90" y="12"/>
                        <a:pt x="92" y="10"/>
                        <a:pt x="92" y="8"/>
                      </a:cubicBezTo>
                      <a:cubicBezTo>
                        <a:pt x="92" y="0"/>
                        <a:pt x="92" y="0"/>
                        <a:pt x="92" y="0"/>
                      </a:cubicBezTo>
                      <a:lnTo>
                        <a:pt x="56" y="0"/>
                      </a:ln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51"/>
                </a:p>
              </p:txBody>
            </p:sp>
          </p:grpSp>
        </p:grpSp>
      </p:grpSp>
      <p:sp>
        <p:nvSpPr>
          <p:cNvPr id="103" name="Rectangle 102">
            <a:extLst>
              <a:ext uri="{FF2B5EF4-FFF2-40B4-BE49-F238E27FC236}">
                <a16:creationId xmlns:a16="http://schemas.microsoft.com/office/drawing/2014/main" xmlns="" id="{F32A21EF-1174-41C2-B8A8-A14AD7B57A5A}"/>
              </a:ext>
            </a:extLst>
          </p:cNvPr>
          <p:cNvSpPr/>
          <p:nvPr/>
        </p:nvSpPr>
        <p:spPr>
          <a:xfrm>
            <a:off x="0" y="0"/>
            <a:ext cx="12192000" cy="1516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err="1"/>
          </a:p>
        </p:txBody>
      </p:sp>
      <p:sp>
        <p:nvSpPr>
          <p:cNvPr id="2" name="Title 1">
            <a:extLst>
              <a:ext uri="{FF2B5EF4-FFF2-40B4-BE49-F238E27FC236}">
                <a16:creationId xmlns:a16="http://schemas.microsoft.com/office/drawing/2014/main" xmlns="" id="{C200C775-D338-4A39-8BC1-6F357496CF38}"/>
              </a:ext>
            </a:extLst>
          </p:cNvPr>
          <p:cNvSpPr>
            <a:spLocks noGrp="1"/>
          </p:cNvSpPr>
          <p:nvPr>
            <p:ph type="title"/>
          </p:nvPr>
        </p:nvSpPr>
        <p:spPr/>
        <p:txBody>
          <a:bodyPr/>
          <a:lstStyle/>
          <a:p>
            <a:r>
              <a:rPr lang="en-GB"/>
              <a:t>Get help</a:t>
            </a:r>
          </a:p>
        </p:txBody>
      </p:sp>
      <p:grpSp>
        <p:nvGrpSpPr>
          <p:cNvPr id="7" name="Group 6">
            <a:extLst>
              <a:ext uri="{FF2B5EF4-FFF2-40B4-BE49-F238E27FC236}">
                <a16:creationId xmlns:a16="http://schemas.microsoft.com/office/drawing/2014/main" xmlns="" id="{84878E98-BB22-470E-9192-1AEFE4388B5D}"/>
              </a:ext>
            </a:extLst>
          </p:cNvPr>
          <p:cNvGrpSpPr/>
          <p:nvPr/>
        </p:nvGrpSpPr>
        <p:grpSpPr>
          <a:xfrm>
            <a:off x="7970142" y="4187968"/>
            <a:ext cx="3579659" cy="807412"/>
            <a:chOff x="7970142" y="4187968"/>
            <a:chExt cx="3579659" cy="807412"/>
          </a:xfrm>
        </p:grpSpPr>
        <p:sp>
          <p:nvSpPr>
            <p:cNvPr id="77" name="TextBox 76">
              <a:extLst>
                <a:ext uri="{FF2B5EF4-FFF2-40B4-BE49-F238E27FC236}">
                  <a16:creationId xmlns:a16="http://schemas.microsoft.com/office/drawing/2014/main" xmlns="" id="{B3C8CDC9-77B1-4F9E-A098-F211F8ECF290}"/>
                </a:ext>
              </a:extLst>
            </p:cNvPr>
            <p:cNvSpPr txBox="1"/>
            <p:nvPr/>
          </p:nvSpPr>
          <p:spPr>
            <a:xfrm>
              <a:off x="9070085" y="4268509"/>
              <a:ext cx="2479716" cy="646331"/>
            </a:xfrm>
            <a:prstGeom prst="rect">
              <a:avLst/>
            </a:prstGeom>
            <a:noFill/>
          </p:spPr>
          <p:txBody>
            <a:bodyPr wrap="square" rtlCol="0" anchor="t">
              <a:spAutoFit/>
            </a:bodyPr>
            <a:lstStyle/>
            <a:p>
              <a:r>
                <a:rPr lang="en-US" sz="1800" dirty="0">
                  <a:solidFill>
                    <a:schemeClr val="accent4"/>
                  </a:solidFill>
                </a:rPr>
                <a:t>Market Volatility Resource Page</a:t>
              </a:r>
            </a:p>
          </p:txBody>
        </p:sp>
        <p:grpSp>
          <p:nvGrpSpPr>
            <p:cNvPr id="6" name="Group 5">
              <a:extLst>
                <a:ext uri="{FF2B5EF4-FFF2-40B4-BE49-F238E27FC236}">
                  <a16:creationId xmlns:a16="http://schemas.microsoft.com/office/drawing/2014/main" xmlns="" id="{887A33E3-7AD7-4A03-AFF4-BD366D18BAA0}"/>
                </a:ext>
              </a:extLst>
            </p:cNvPr>
            <p:cNvGrpSpPr/>
            <p:nvPr/>
          </p:nvGrpSpPr>
          <p:grpSpPr>
            <a:xfrm>
              <a:off x="7970142" y="4187968"/>
              <a:ext cx="807412" cy="807412"/>
              <a:chOff x="7970142" y="4187968"/>
              <a:chExt cx="807412" cy="807412"/>
            </a:xfrm>
          </p:grpSpPr>
          <p:grpSp>
            <p:nvGrpSpPr>
              <p:cNvPr id="97" name="Group 96">
                <a:extLst>
                  <a:ext uri="{FF2B5EF4-FFF2-40B4-BE49-F238E27FC236}">
                    <a16:creationId xmlns:a16="http://schemas.microsoft.com/office/drawing/2014/main" xmlns="" id="{BCDC324D-641D-4CF3-84D8-19A39D53EAFA}"/>
                  </a:ext>
                </a:extLst>
              </p:cNvPr>
              <p:cNvGrpSpPr/>
              <p:nvPr/>
            </p:nvGrpSpPr>
            <p:grpSpPr>
              <a:xfrm>
                <a:off x="7970142" y="4187968"/>
                <a:ext cx="807412" cy="807412"/>
                <a:chOff x="613955" y="2206064"/>
                <a:chExt cx="3347961" cy="3347961"/>
              </a:xfrm>
            </p:grpSpPr>
            <p:sp>
              <p:nvSpPr>
                <p:cNvPr id="110" name="Oval 109">
                  <a:extLst>
                    <a:ext uri="{FF2B5EF4-FFF2-40B4-BE49-F238E27FC236}">
                      <a16:creationId xmlns:a16="http://schemas.microsoft.com/office/drawing/2014/main" xmlns="" id="{69BADCA5-843A-4C42-8DA1-0E279EB39F4A}"/>
                    </a:ext>
                  </a:extLst>
                </p:cNvPr>
                <p:cNvSpPr/>
                <p:nvPr/>
              </p:nvSpPr>
              <p:spPr>
                <a:xfrm>
                  <a:off x="613955" y="2206064"/>
                  <a:ext cx="3347961" cy="3347961"/>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683" tIns="40341" rIns="80683" bIns="40341" numCol="1" spcCol="0" rtlCol="0" fromWordArt="0" anchor="ctr" anchorCtr="0" forceAA="0" compatLnSpc="1">
                  <a:prstTxWarp prst="textNoShape">
                    <a:avLst/>
                  </a:prstTxWarp>
                  <a:noAutofit/>
                </a:bodyPr>
                <a:lstStyle/>
                <a:p>
                  <a:pPr algn="ctr"/>
                  <a:endParaRPr lang="en-US" sz="1401"/>
                </a:p>
              </p:txBody>
            </p:sp>
            <p:sp>
              <p:nvSpPr>
                <p:cNvPr id="111" name="Oval 110">
                  <a:extLst>
                    <a:ext uri="{FF2B5EF4-FFF2-40B4-BE49-F238E27FC236}">
                      <a16:creationId xmlns:a16="http://schemas.microsoft.com/office/drawing/2014/main" xmlns="" id="{2C61F25E-FFD8-48E0-A435-0EB300B0B35F}"/>
                    </a:ext>
                  </a:extLst>
                </p:cNvPr>
                <p:cNvSpPr/>
                <p:nvPr/>
              </p:nvSpPr>
              <p:spPr>
                <a:xfrm>
                  <a:off x="707330" y="2299439"/>
                  <a:ext cx="3161211" cy="316121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0341" rIns="0" bIns="40341" numCol="1" spcCol="0" rtlCol="0" fromWordArt="0" anchor="ctr" anchorCtr="0" forceAA="0" compatLnSpc="1">
                  <a:prstTxWarp prst="textNoShape">
                    <a:avLst/>
                  </a:prstTxWarp>
                  <a:noAutofit/>
                </a:bodyPr>
                <a:lstStyle/>
                <a:p>
                  <a:pPr algn="ctr"/>
                  <a:endParaRPr lang="en-US" sz="1235">
                    <a:solidFill>
                      <a:schemeClr val="bg1"/>
                    </a:solidFill>
                  </a:endParaRPr>
                </a:p>
              </p:txBody>
            </p:sp>
          </p:grpSp>
          <p:grpSp>
            <p:nvGrpSpPr>
              <p:cNvPr id="112" name="Group 111">
                <a:extLst>
                  <a:ext uri="{FF2B5EF4-FFF2-40B4-BE49-F238E27FC236}">
                    <a16:creationId xmlns:a16="http://schemas.microsoft.com/office/drawing/2014/main" xmlns="" id="{BC55A725-0958-4AAD-A194-AAE6D624F336}"/>
                  </a:ext>
                </a:extLst>
              </p:cNvPr>
              <p:cNvGrpSpPr/>
              <p:nvPr/>
            </p:nvGrpSpPr>
            <p:grpSpPr>
              <a:xfrm>
                <a:off x="8183348" y="4432130"/>
                <a:ext cx="381000" cy="319088"/>
                <a:chOff x="2974976" y="2581275"/>
                <a:chExt cx="381000" cy="319088"/>
              </a:xfrm>
            </p:grpSpPr>
            <p:sp>
              <p:nvSpPr>
                <p:cNvPr id="113" name="Freeform 67">
                  <a:extLst>
                    <a:ext uri="{FF2B5EF4-FFF2-40B4-BE49-F238E27FC236}">
                      <a16:creationId xmlns:a16="http://schemas.microsoft.com/office/drawing/2014/main" xmlns="" id="{A310DFBF-AD36-40C6-B29C-C7A2AD76DFF6}"/>
                    </a:ext>
                  </a:extLst>
                </p:cNvPr>
                <p:cNvSpPr>
                  <a:spLocks/>
                </p:cNvSpPr>
                <p:nvPr/>
              </p:nvSpPr>
              <p:spPr bwMode="auto">
                <a:xfrm>
                  <a:off x="2974976" y="2581275"/>
                  <a:ext cx="381000" cy="319088"/>
                </a:xfrm>
                <a:custGeom>
                  <a:avLst/>
                  <a:gdLst>
                    <a:gd name="T0" fmla="*/ 152 w 176"/>
                    <a:gd name="T1" fmla="*/ 148 h 148"/>
                    <a:gd name="T2" fmla="*/ 172 w 176"/>
                    <a:gd name="T3" fmla="*/ 148 h 148"/>
                    <a:gd name="T4" fmla="*/ 176 w 176"/>
                    <a:gd name="T5" fmla="*/ 144 h 148"/>
                    <a:gd name="T6" fmla="*/ 176 w 176"/>
                    <a:gd name="T7" fmla="*/ 4 h 148"/>
                    <a:gd name="T8" fmla="*/ 172 w 176"/>
                    <a:gd name="T9" fmla="*/ 0 h 148"/>
                    <a:gd name="T10" fmla="*/ 4 w 176"/>
                    <a:gd name="T11" fmla="*/ 0 h 148"/>
                    <a:gd name="T12" fmla="*/ 0 w 176"/>
                    <a:gd name="T13" fmla="*/ 4 h 148"/>
                    <a:gd name="T14" fmla="*/ 0 w 176"/>
                    <a:gd name="T15" fmla="*/ 144 h 148"/>
                    <a:gd name="T16" fmla="*/ 4 w 176"/>
                    <a:gd name="T17" fmla="*/ 148 h 148"/>
                    <a:gd name="T18" fmla="*/ 104 w 176"/>
                    <a:gd name="T19" fmla="*/ 148 h 148"/>
                    <a:gd name="connsiteX0" fmla="*/ 8636 w 10000"/>
                    <a:gd name="connsiteY0" fmla="*/ 10000 h 10000"/>
                    <a:gd name="connsiteX1" fmla="*/ 9773 w 10000"/>
                    <a:gd name="connsiteY1" fmla="*/ 10000 h 10000"/>
                    <a:gd name="connsiteX2" fmla="*/ 10000 w 10000"/>
                    <a:gd name="connsiteY2" fmla="*/ 9730 h 10000"/>
                    <a:gd name="connsiteX3" fmla="*/ 10000 w 10000"/>
                    <a:gd name="connsiteY3" fmla="*/ 270 h 10000"/>
                    <a:gd name="connsiteX4" fmla="*/ 9773 w 10000"/>
                    <a:gd name="connsiteY4" fmla="*/ 0 h 10000"/>
                    <a:gd name="connsiteX5" fmla="*/ 227 w 10000"/>
                    <a:gd name="connsiteY5" fmla="*/ 0 h 10000"/>
                    <a:gd name="connsiteX6" fmla="*/ 0 w 10000"/>
                    <a:gd name="connsiteY6" fmla="*/ 270 h 10000"/>
                    <a:gd name="connsiteX7" fmla="*/ 0 w 10000"/>
                    <a:gd name="connsiteY7" fmla="*/ 9730 h 10000"/>
                    <a:gd name="connsiteX8" fmla="*/ 227 w 10000"/>
                    <a:gd name="connsiteY8" fmla="*/ 10000 h 10000"/>
                    <a:gd name="connsiteX9" fmla="*/ 5909 w 10000"/>
                    <a:gd name="connsiteY9" fmla="*/ 10000 h 10000"/>
                    <a:gd name="connsiteX10" fmla="*/ 8636 w 10000"/>
                    <a:gd name="connsiteY10"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8636" y="10000"/>
                      </a:moveTo>
                      <a:lnTo>
                        <a:pt x="9773" y="10000"/>
                      </a:lnTo>
                      <a:cubicBezTo>
                        <a:pt x="9886" y="10000"/>
                        <a:pt x="10000" y="9865"/>
                        <a:pt x="10000" y="9730"/>
                      </a:cubicBezTo>
                      <a:lnTo>
                        <a:pt x="10000" y="270"/>
                      </a:lnTo>
                      <a:cubicBezTo>
                        <a:pt x="10000" y="135"/>
                        <a:pt x="9886" y="0"/>
                        <a:pt x="9773" y="0"/>
                      </a:cubicBezTo>
                      <a:lnTo>
                        <a:pt x="227" y="0"/>
                      </a:lnTo>
                      <a:cubicBezTo>
                        <a:pt x="114" y="0"/>
                        <a:pt x="0" y="135"/>
                        <a:pt x="0" y="270"/>
                      </a:cubicBezTo>
                      <a:lnTo>
                        <a:pt x="0" y="9730"/>
                      </a:lnTo>
                      <a:cubicBezTo>
                        <a:pt x="0" y="9865"/>
                        <a:pt x="114" y="10000"/>
                        <a:pt x="227" y="10000"/>
                      </a:cubicBezTo>
                      <a:lnTo>
                        <a:pt x="5909" y="10000"/>
                      </a:lnTo>
                      <a:lnTo>
                        <a:pt x="8636" y="10000"/>
                      </a:lnTo>
                      <a:close/>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 name="Line 68">
                  <a:extLst>
                    <a:ext uri="{FF2B5EF4-FFF2-40B4-BE49-F238E27FC236}">
                      <a16:creationId xmlns:a16="http://schemas.microsoft.com/office/drawing/2014/main" xmlns="" id="{89BB9093-3D1D-4B05-9D33-D99C16CD35CD}"/>
                    </a:ext>
                  </a:extLst>
                </p:cNvPr>
                <p:cNvSpPr>
                  <a:spLocks noChangeShapeType="1"/>
                </p:cNvSpPr>
                <p:nvPr/>
              </p:nvSpPr>
              <p:spPr bwMode="auto">
                <a:xfrm>
                  <a:off x="2990851" y="2632075"/>
                  <a:ext cx="347663"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 name="Line 69">
                  <a:extLst>
                    <a:ext uri="{FF2B5EF4-FFF2-40B4-BE49-F238E27FC236}">
                      <a16:creationId xmlns:a16="http://schemas.microsoft.com/office/drawing/2014/main" xmlns="" id="{74149EA7-235A-41DD-8315-49A912AC1C92}"/>
                    </a:ext>
                  </a:extLst>
                </p:cNvPr>
                <p:cNvSpPr>
                  <a:spLocks noChangeShapeType="1"/>
                </p:cNvSpPr>
                <p:nvPr/>
              </p:nvSpPr>
              <p:spPr bwMode="auto">
                <a:xfrm>
                  <a:off x="3000376" y="2606675"/>
                  <a:ext cx="17463"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 name="Line 70">
                  <a:extLst>
                    <a:ext uri="{FF2B5EF4-FFF2-40B4-BE49-F238E27FC236}">
                      <a16:creationId xmlns:a16="http://schemas.microsoft.com/office/drawing/2014/main" xmlns="" id="{BC20E315-F8F9-4EC5-BE73-497909C222A8}"/>
                    </a:ext>
                  </a:extLst>
                </p:cNvPr>
                <p:cNvSpPr>
                  <a:spLocks noChangeShapeType="1"/>
                </p:cNvSpPr>
                <p:nvPr/>
              </p:nvSpPr>
              <p:spPr bwMode="auto">
                <a:xfrm>
                  <a:off x="3025776" y="2606675"/>
                  <a:ext cx="17463"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 name="Rectangle 71">
                  <a:extLst>
                    <a:ext uri="{FF2B5EF4-FFF2-40B4-BE49-F238E27FC236}">
                      <a16:creationId xmlns:a16="http://schemas.microsoft.com/office/drawing/2014/main" xmlns="" id="{CD1440BB-4A1C-4D57-B965-D853327740CF}"/>
                    </a:ext>
                  </a:extLst>
                </p:cNvPr>
                <p:cNvSpPr>
                  <a:spLocks noChangeArrowheads="1"/>
                </p:cNvSpPr>
                <p:nvPr/>
              </p:nvSpPr>
              <p:spPr bwMode="auto">
                <a:xfrm>
                  <a:off x="3008313" y="2667000"/>
                  <a:ext cx="122238" cy="87313"/>
                </a:xfrm>
                <a:prstGeom prst="rect">
                  <a:avLst/>
                </a:pr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 name="Line 72">
                  <a:extLst>
                    <a:ext uri="{FF2B5EF4-FFF2-40B4-BE49-F238E27FC236}">
                      <a16:creationId xmlns:a16="http://schemas.microsoft.com/office/drawing/2014/main" xmlns="" id="{F346E6CC-74BA-43C4-8C89-CCDA375A5600}"/>
                    </a:ext>
                  </a:extLst>
                </p:cNvPr>
                <p:cNvSpPr>
                  <a:spLocks noChangeShapeType="1"/>
                </p:cNvSpPr>
                <p:nvPr/>
              </p:nvSpPr>
              <p:spPr bwMode="auto">
                <a:xfrm>
                  <a:off x="3165476" y="2676525"/>
                  <a:ext cx="155575"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 name="Line 73">
                  <a:extLst>
                    <a:ext uri="{FF2B5EF4-FFF2-40B4-BE49-F238E27FC236}">
                      <a16:creationId xmlns:a16="http://schemas.microsoft.com/office/drawing/2014/main" xmlns="" id="{4F6CAFAC-8D83-47DB-819B-E7C1E048AFE5}"/>
                    </a:ext>
                  </a:extLst>
                </p:cNvPr>
                <p:cNvSpPr>
                  <a:spLocks noChangeShapeType="1"/>
                </p:cNvSpPr>
                <p:nvPr/>
              </p:nvSpPr>
              <p:spPr bwMode="auto">
                <a:xfrm>
                  <a:off x="3165476" y="2709863"/>
                  <a:ext cx="112713"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 name="Line 77">
                  <a:extLst>
                    <a:ext uri="{FF2B5EF4-FFF2-40B4-BE49-F238E27FC236}">
                      <a16:creationId xmlns:a16="http://schemas.microsoft.com/office/drawing/2014/main" xmlns="" id="{0B4EA0C7-D13C-4434-98FF-10553D970FA3}"/>
                    </a:ext>
                  </a:extLst>
                </p:cNvPr>
                <p:cNvSpPr>
                  <a:spLocks noChangeShapeType="1"/>
                </p:cNvSpPr>
                <p:nvPr/>
              </p:nvSpPr>
              <p:spPr bwMode="auto">
                <a:xfrm>
                  <a:off x="3000376" y="2797175"/>
                  <a:ext cx="320689"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 name="Line 78">
                  <a:extLst>
                    <a:ext uri="{FF2B5EF4-FFF2-40B4-BE49-F238E27FC236}">
                      <a16:creationId xmlns:a16="http://schemas.microsoft.com/office/drawing/2014/main" xmlns="" id="{41D0B02C-648C-498D-8145-A7545C1181F3}"/>
                    </a:ext>
                  </a:extLst>
                </p:cNvPr>
                <p:cNvSpPr>
                  <a:spLocks noChangeShapeType="1"/>
                </p:cNvSpPr>
                <p:nvPr/>
              </p:nvSpPr>
              <p:spPr bwMode="auto">
                <a:xfrm>
                  <a:off x="3000376" y="2832100"/>
                  <a:ext cx="320689"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 name="Line 79">
                  <a:extLst>
                    <a:ext uri="{FF2B5EF4-FFF2-40B4-BE49-F238E27FC236}">
                      <a16:creationId xmlns:a16="http://schemas.microsoft.com/office/drawing/2014/main" xmlns="" id="{83231AAF-D1CF-41D4-A139-5480E8BEF634}"/>
                    </a:ext>
                  </a:extLst>
                </p:cNvPr>
                <p:cNvSpPr>
                  <a:spLocks noChangeShapeType="1"/>
                </p:cNvSpPr>
                <p:nvPr/>
              </p:nvSpPr>
              <p:spPr bwMode="auto">
                <a:xfrm>
                  <a:off x="3000375" y="2865438"/>
                  <a:ext cx="202523"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grpSp>
    </p:spTree>
    <p:extLst>
      <p:ext uri="{BB962C8B-B14F-4D97-AF65-F5344CB8AC3E}">
        <p14:creationId xmlns:p14="http://schemas.microsoft.com/office/powerpoint/2010/main" val="26776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0-#ppt_h/2"/>
                                          </p:val>
                                        </p:tav>
                                        <p:tav tm="100000">
                                          <p:val>
                                            <p:strVal val="#ppt_y"/>
                                          </p:val>
                                        </p:tav>
                                      </p:tavLst>
                                    </p:anim>
                                  </p:childTnLst>
                                </p:cTn>
                              </p:par>
                              <p:par>
                                <p:cTn id="9" presetID="2" presetClass="entr" presetSubtype="2" decel="100000" fill="hold" grpId="0" nodeType="withEffect">
                                  <p:stCondLst>
                                    <p:cond delay="50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1+#ppt_w/2"/>
                                          </p:val>
                                        </p:tav>
                                        <p:tav tm="100000">
                                          <p:val>
                                            <p:strVal val="#ppt_x"/>
                                          </p:val>
                                        </p:tav>
                                      </p:tavLst>
                                    </p:anim>
                                    <p:anim calcmode="lin" valueType="num">
                                      <p:cBhvr additive="base">
                                        <p:cTn id="12" dur="500" fill="hold"/>
                                        <p:tgtEl>
                                          <p:spTgt spid="10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4"/>
                                        </p:tgtEl>
                                        <p:attrNameLst>
                                          <p:attrName>style.visibility</p:attrName>
                                        </p:attrNameLst>
                                      </p:cBhvr>
                                      <p:to>
                                        <p:strVal val="visible"/>
                                      </p:to>
                                    </p:set>
                                    <p:animEffect transition="in" filter="fade">
                                      <p:cBhvr>
                                        <p:cTn id="17" dur="250"/>
                                        <p:tgtEl>
                                          <p:spTgt spid="104"/>
                                        </p:tgtEl>
                                      </p:cBhvr>
                                    </p:animEffect>
                                  </p:childTnLst>
                                </p:cTn>
                              </p:par>
                              <p:par>
                                <p:cTn id="18" presetID="42" presetClass="path" presetSubtype="0" decel="100000" fill="hold" nodeType="withEffect">
                                  <p:stCondLst>
                                    <p:cond delay="0"/>
                                  </p:stCondLst>
                                  <p:childTnLst>
                                    <p:animMotion origin="layout" path="M -0.01719 -0.00023 L 3.33333E-6 1.11111E-6 " pathEditMode="relative" rAng="0" ptsTypes="AA">
                                      <p:cBhvr>
                                        <p:cTn id="19" dur="500" fill="hold"/>
                                        <p:tgtEl>
                                          <p:spTgt spid="104"/>
                                        </p:tgtEl>
                                        <p:attrNameLst>
                                          <p:attrName>ppt_x</p:attrName>
                                          <p:attrName>ppt_y</p:attrName>
                                        </p:attrNameLst>
                                      </p:cBhvr>
                                      <p:rCtr x="859" y="0"/>
                                    </p:animMotion>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5"/>
                                        </p:tgtEl>
                                        <p:attrNameLst>
                                          <p:attrName>style.visibility</p:attrName>
                                        </p:attrNameLst>
                                      </p:cBhvr>
                                      <p:to>
                                        <p:strVal val="visible"/>
                                      </p:to>
                                    </p:set>
                                    <p:animEffect transition="in" filter="fade">
                                      <p:cBhvr>
                                        <p:cTn id="24" dur="250"/>
                                        <p:tgtEl>
                                          <p:spTgt spid="105"/>
                                        </p:tgtEl>
                                      </p:cBhvr>
                                    </p:animEffect>
                                  </p:childTnLst>
                                </p:cTn>
                              </p:par>
                              <p:par>
                                <p:cTn id="25" presetID="42" presetClass="path" presetSubtype="0" decel="100000" fill="hold" nodeType="withEffect">
                                  <p:stCondLst>
                                    <p:cond delay="0"/>
                                  </p:stCondLst>
                                  <p:childTnLst>
                                    <p:animMotion origin="layout" path="M -0.01719 -0.00023 L 3.75E-6 2.59259E-6 " pathEditMode="relative" rAng="0" ptsTypes="AA">
                                      <p:cBhvr>
                                        <p:cTn id="26" dur="500" fill="hold"/>
                                        <p:tgtEl>
                                          <p:spTgt spid="105"/>
                                        </p:tgtEl>
                                        <p:attrNameLst>
                                          <p:attrName>ppt_x</p:attrName>
                                          <p:attrName>ppt_y</p:attrName>
                                        </p:attrNameLst>
                                      </p:cBhvr>
                                      <p:rCtr x="859" y="0"/>
                                    </p:animMotion>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250"/>
                                        <p:tgtEl>
                                          <p:spTgt spid="7"/>
                                        </p:tgtEl>
                                      </p:cBhvr>
                                    </p:animEffect>
                                  </p:childTnLst>
                                </p:cTn>
                              </p:par>
                              <p:par>
                                <p:cTn id="32" presetID="42" presetClass="path" presetSubtype="0" decel="100000" fill="hold" nodeType="withEffect">
                                  <p:stCondLst>
                                    <p:cond delay="0"/>
                                  </p:stCondLst>
                                  <p:childTnLst>
                                    <p:animMotion origin="layout" path="M -0.01719 -0.00023 L 3.75E-6 2.59259E-6 " pathEditMode="relative" rAng="0" ptsTypes="AA">
                                      <p:cBhvr>
                                        <p:cTn id="33" dur="500" fill="hold"/>
                                        <p:tgtEl>
                                          <p:spTgt spid="7"/>
                                        </p:tgtEl>
                                        <p:attrNameLst>
                                          <p:attrName>ppt_x</p:attrName>
                                          <p:attrName>ppt_y</p:attrName>
                                        </p:attrNameLst>
                                      </p:cBhvr>
                                      <p:rCtr x="859" y="0"/>
                                    </p:animMotion>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6"/>
                                        </p:tgtEl>
                                        <p:attrNameLst>
                                          <p:attrName>style.visibility</p:attrName>
                                        </p:attrNameLst>
                                      </p:cBhvr>
                                      <p:to>
                                        <p:strVal val="visible"/>
                                      </p:to>
                                    </p:set>
                                    <p:animEffect transition="in" filter="fade">
                                      <p:cBhvr>
                                        <p:cTn id="38" dur="250"/>
                                        <p:tgtEl>
                                          <p:spTgt spid="106"/>
                                        </p:tgtEl>
                                      </p:cBhvr>
                                    </p:animEffect>
                                  </p:childTnLst>
                                </p:cTn>
                              </p:par>
                              <p:par>
                                <p:cTn id="39" presetID="42" presetClass="path" presetSubtype="0" decel="100000" fill="hold" nodeType="withEffect">
                                  <p:stCondLst>
                                    <p:cond delay="0"/>
                                  </p:stCondLst>
                                  <p:childTnLst>
                                    <p:animMotion origin="layout" path="M -0.01718 -0.00023 L -4.79167E-6 -7.40741E-7 " pathEditMode="relative" rAng="0" ptsTypes="AA">
                                      <p:cBhvr>
                                        <p:cTn id="40" dur="500" fill="hold"/>
                                        <p:tgtEl>
                                          <p:spTgt spid="106"/>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Content Placeholder 12" descr="A person using a computer&#10;&#10;Description automatically generated">
            <a:extLst>
              <a:ext uri="{FF2B5EF4-FFF2-40B4-BE49-F238E27FC236}">
                <a16:creationId xmlns:a16="http://schemas.microsoft.com/office/drawing/2014/main" xmlns="" id="{6B4E19F4-A19F-448F-B553-9BFF53B9E38D}"/>
              </a:ext>
            </a:extLst>
          </p:cNvPr>
          <p:cNvPicPr>
            <a:picLocks noChangeAspect="1"/>
          </p:cNvPicPr>
          <p:nvPr/>
        </p:nvPicPr>
        <p:blipFill rotWithShape="1">
          <a:blip r:embed="rId2"/>
          <a:srcRect l="11617" t="2114" b="23314"/>
          <a:stretch/>
        </p:blipFill>
        <p:spPr>
          <a:xfrm>
            <a:off x="0" y="0"/>
            <a:ext cx="12192000" cy="6858000"/>
          </a:xfrm>
          <a:prstGeom prst="rect">
            <a:avLst/>
          </a:prstGeom>
        </p:spPr>
      </p:pic>
      <p:sp>
        <p:nvSpPr>
          <p:cNvPr id="28" name="Freeform 52">
            <a:extLst>
              <a:ext uri="{FF2B5EF4-FFF2-40B4-BE49-F238E27FC236}">
                <a16:creationId xmlns:a16="http://schemas.microsoft.com/office/drawing/2014/main" xmlns="" id="{B5F21226-3D6C-479D-A68F-6BD2FFC75263}"/>
              </a:ext>
            </a:extLst>
          </p:cNvPr>
          <p:cNvSpPr/>
          <p:nvPr/>
        </p:nvSpPr>
        <p:spPr>
          <a:xfrm flipH="1" flipV="1">
            <a:off x="-2" y="0"/>
            <a:ext cx="5807919" cy="6894922"/>
          </a:xfrm>
          <a:custGeom>
            <a:avLst/>
            <a:gdLst>
              <a:gd name="connsiteX0" fmla="*/ 2045544 w 6582308"/>
              <a:gd name="connsiteY0" fmla="*/ 0 h 5032375"/>
              <a:gd name="connsiteX1" fmla="*/ 2932666 w 6582308"/>
              <a:gd name="connsiteY1" fmla="*/ 0 h 5032375"/>
              <a:gd name="connsiteX2" fmla="*/ 6411371 w 6582308"/>
              <a:gd name="connsiteY2" fmla="*/ 0 h 5032375"/>
              <a:gd name="connsiteX3" fmla="*/ 6582308 w 6582308"/>
              <a:gd name="connsiteY3" fmla="*/ 0 h 5032375"/>
              <a:gd name="connsiteX4" fmla="*/ 6582308 w 6582308"/>
              <a:gd name="connsiteY4" fmla="*/ 5026071 h 5032375"/>
              <a:gd name="connsiteX5" fmla="*/ 6411371 w 6582308"/>
              <a:gd name="connsiteY5" fmla="*/ 5026071 h 5032375"/>
              <a:gd name="connsiteX6" fmla="*/ 6411371 w 6582308"/>
              <a:gd name="connsiteY6" fmla="*/ 5032375 h 5032375"/>
              <a:gd name="connsiteX7" fmla="*/ 0 w 6582308"/>
              <a:gd name="connsiteY7" fmla="*/ 5032375 h 503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82308" h="5032375">
                <a:moveTo>
                  <a:pt x="2045544" y="0"/>
                </a:moveTo>
                <a:lnTo>
                  <a:pt x="2932666" y="0"/>
                </a:lnTo>
                <a:lnTo>
                  <a:pt x="6411371" y="0"/>
                </a:lnTo>
                <a:lnTo>
                  <a:pt x="6582308" y="0"/>
                </a:lnTo>
                <a:lnTo>
                  <a:pt x="6582308" y="5026071"/>
                </a:lnTo>
                <a:lnTo>
                  <a:pt x="6411371" y="5026071"/>
                </a:lnTo>
                <a:lnTo>
                  <a:pt x="6411371" y="5032375"/>
                </a:lnTo>
                <a:lnTo>
                  <a:pt x="0" y="5032375"/>
                </a:lnTo>
                <a:close/>
              </a:path>
            </a:pathLst>
          </a:custGeom>
          <a:solidFill>
            <a:schemeClr val="accent4">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1"/>
          </a:p>
        </p:txBody>
      </p:sp>
      <p:sp>
        <p:nvSpPr>
          <p:cNvPr id="29" name="TextBox 28">
            <a:extLst>
              <a:ext uri="{FF2B5EF4-FFF2-40B4-BE49-F238E27FC236}">
                <a16:creationId xmlns:a16="http://schemas.microsoft.com/office/drawing/2014/main" xmlns="" id="{640B4BAB-00A9-45F0-B484-24F22D404B5F}"/>
              </a:ext>
            </a:extLst>
          </p:cNvPr>
          <p:cNvSpPr txBox="1"/>
          <p:nvPr/>
        </p:nvSpPr>
        <p:spPr>
          <a:xfrm>
            <a:off x="716877" y="3124195"/>
            <a:ext cx="3248527" cy="1707555"/>
          </a:xfrm>
          <a:prstGeom prst="rect">
            <a:avLst/>
          </a:prstGeom>
          <a:noFill/>
        </p:spPr>
        <p:txBody>
          <a:bodyPr wrap="square" rtlCol="0" anchor="ctr">
            <a:noAutofit/>
          </a:bodyPr>
          <a:lstStyle/>
          <a:p>
            <a:pPr marL="161091" indent="-161091" algn="ctr"/>
            <a:r>
              <a:rPr lang="en-US" sz="4000">
                <a:solidFill>
                  <a:schemeClr val="bg1"/>
                </a:solidFill>
                <a:latin typeface="Calibri" panose="020F0502020204030204" pitchFamily="34" charset="0"/>
                <a:cs typeface="Calibri" panose="020F0502020204030204" pitchFamily="34" charset="0"/>
              </a:rPr>
              <a:t>Thank you</a:t>
            </a:r>
            <a:endParaRPr lang="en-US" sz="3200">
              <a:solidFill>
                <a:schemeClr val="accent2">
                  <a:lumMod val="60000"/>
                  <a:lumOff val="40000"/>
                </a:schemeClr>
              </a:solidFill>
              <a:latin typeface="Calibri" panose="020F0502020204030204" pitchFamily="34" charset="0"/>
              <a:cs typeface="Calibri" panose="020F0502020204030204" pitchFamily="34" charset="0"/>
            </a:endParaRPr>
          </a:p>
        </p:txBody>
      </p:sp>
      <p:grpSp>
        <p:nvGrpSpPr>
          <p:cNvPr id="62" name="Group 61">
            <a:extLst>
              <a:ext uri="{FF2B5EF4-FFF2-40B4-BE49-F238E27FC236}">
                <a16:creationId xmlns:a16="http://schemas.microsoft.com/office/drawing/2014/main" xmlns="" id="{91F1EC98-DE76-427F-81E2-632CDA077EE8}"/>
              </a:ext>
            </a:extLst>
          </p:cNvPr>
          <p:cNvGrpSpPr/>
          <p:nvPr/>
        </p:nvGrpSpPr>
        <p:grpSpPr>
          <a:xfrm>
            <a:off x="0" y="344521"/>
            <a:ext cx="3782027" cy="5939175"/>
            <a:chOff x="0" y="344521"/>
            <a:chExt cx="3782027" cy="5939175"/>
          </a:xfrm>
        </p:grpSpPr>
        <p:grpSp>
          <p:nvGrpSpPr>
            <p:cNvPr id="45" name="Group 44">
              <a:extLst>
                <a:ext uri="{FF2B5EF4-FFF2-40B4-BE49-F238E27FC236}">
                  <a16:creationId xmlns:a16="http://schemas.microsoft.com/office/drawing/2014/main" xmlns="" id="{46E2C37D-0336-42C0-ADE7-50AC18F16F1B}"/>
                </a:ext>
              </a:extLst>
            </p:cNvPr>
            <p:cNvGrpSpPr/>
            <p:nvPr/>
          </p:nvGrpSpPr>
          <p:grpSpPr>
            <a:xfrm>
              <a:off x="1121955" y="344521"/>
              <a:ext cx="1133921" cy="872884"/>
              <a:chOff x="3036424" y="4144447"/>
              <a:chExt cx="2128807" cy="1638742"/>
            </a:xfrm>
          </p:grpSpPr>
          <p:grpSp>
            <p:nvGrpSpPr>
              <p:cNvPr id="46" name="Group 45">
                <a:extLst>
                  <a:ext uri="{FF2B5EF4-FFF2-40B4-BE49-F238E27FC236}">
                    <a16:creationId xmlns:a16="http://schemas.microsoft.com/office/drawing/2014/main" xmlns="" id="{B9110212-AAA9-4F53-B3C3-A3D65F489892}"/>
                  </a:ext>
                </a:extLst>
              </p:cNvPr>
              <p:cNvGrpSpPr/>
              <p:nvPr/>
            </p:nvGrpSpPr>
            <p:grpSpPr>
              <a:xfrm>
                <a:off x="3526488" y="4144447"/>
                <a:ext cx="1638743" cy="1638742"/>
                <a:chOff x="2990997" y="4623920"/>
                <a:chExt cx="1499977" cy="1499976"/>
              </a:xfrm>
            </p:grpSpPr>
            <p:sp>
              <p:nvSpPr>
                <p:cNvPr id="49" name="Oval 48">
                  <a:extLst>
                    <a:ext uri="{FF2B5EF4-FFF2-40B4-BE49-F238E27FC236}">
                      <a16:creationId xmlns:a16="http://schemas.microsoft.com/office/drawing/2014/main" xmlns="" id="{54618CB2-079C-40B4-BC33-A19A15CEB925}"/>
                    </a:ext>
                  </a:extLst>
                </p:cNvPr>
                <p:cNvSpPr/>
                <p:nvPr/>
              </p:nvSpPr>
              <p:spPr>
                <a:xfrm>
                  <a:off x="2990997" y="4623920"/>
                  <a:ext cx="1499977" cy="1499976"/>
                </a:xfrm>
                <a:prstGeom prst="ellipse">
                  <a:avLst/>
                </a:prstGeom>
                <a:noFill/>
                <a:ln>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1"/>
                </a:p>
              </p:txBody>
            </p:sp>
            <p:sp>
              <p:nvSpPr>
                <p:cNvPr id="50" name="Oval 49">
                  <a:extLst>
                    <a:ext uri="{FF2B5EF4-FFF2-40B4-BE49-F238E27FC236}">
                      <a16:creationId xmlns:a16="http://schemas.microsoft.com/office/drawing/2014/main" xmlns="" id="{1045A494-720E-4EA9-9F71-AEA181910136}"/>
                    </a:ext>
                  </a:extLst>
                </p:cNvPr>
                <p:cNvSpPr/>
                <p:nvPr/>
              </p:nvSpPr>
              <p:spPr>
                <a:xfrm>
                  <a:off x="3049900" y="4681280"/>
                  <a:ext cx="1388834" cy="1388833"/>
                </a:xfrm>
                <a:prstGeom prst="ellipse">
                  <a:avLst/>
                </a:prstGeom>
                <a:solidFill>
                  <a:schemeClr val="bg1">
                    <a:alpha val="2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1"/>
                </a:p>
              </p:txBody>
            </p:sp>
          </p:grpSp>
          <p:sp>
            <p:nvSpPr>
              <p:cNvPr id="47" name="Oval 46">
                <a:extLst>
                  <a:ext uri="{FF2B5EF4-FFF2-40B4-BE49-F238E27FC236}">
                    <a16:creationId xmlns:a16="http://schemas.microsoft.com/office/drawing/2014/main" xmlns="" id="{D286AFDE-B66A-4CCD-BD86-3CD44D9CDFF2}"/>
                  </a:ext>
                </a:extLst>
              </p:cNvPr>
              <p:cNvSpPr/>
              <p:nvPr/>
            </p:nvSpPr>
            <p:spPr>
              <a:xfrm>
                <a:off x="3391518" y="4211494"/>
                <a:ext cx="215405" cy="215405"/>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1"/>
              </a:p>
            </p:txBody>
          </p:sp>
          <p:sp>
            <p:nvSpPr>
              <p:cNvPr id="48" name="Oval 47">
                <a:extLst>
                  <a:ext uri="{FF2B5EF4-FFF2-40B4-BE49-F238E27FC236}">
                    <a16:creationId xmlns:a16="http://schemas.microsoft.com/office/drawing/2014/main" xmlns="" id="{F835B7FF-3FA1-4C53-A60A-5A0B3D8213CF}"/>
                  </a:ext>
                </a:extLst>
              </p:cNvPr>
              <p:cNvSpPr/>
              <p:nvPr/>
            </p:nvSpPr>
            <p:spPr>
              <a:xfrm>
                <a:off x="3036424" y="4494602"/>
                <a:ext cx="103094" cy="103094"/>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1"/>
              </a:p>
            </p:txBody>
          </p:sp>
        </p:grpSp>
        <p:cxnSp>
          <p:nvCxnSpPr>
            <p:cNvPr id="51" name="Straight Connector 50">
              <a:extLst>
                <a:ext uri="{FF2B5EF4-FFF2-40B4-BE49-F238E27FC236}">
                  <a16:creationId xmlns:a16="http://schemas.microsoft.com/office/drawing/2014/main" xmlns="" id="{035944B5-22E8-4E4E-B0CC-AAB04B18B3AE}"/>
                </a:ext>
              </a:extLst>
            </p:cNvPr>
            <p:cNvCxnSpPr>
              <a:cxnSpLocks/>
              <a:stCxn id="49" idx="3"/>
            </p:cNvCxnSpPr>
            <p:nvPr/>
          </p:nvCxnSpPr>
          <p:spPr>
            <a:xfrm flipH="1">
              <a:off x="0" y="1089574"/>
              <a:ext cx="1510823" cy="1814064"/>
            </a:xfrm>
            <a:prstGeom prst="line">
              <a:avLst/>
            </a:prstGeom>
            <a:ln w="63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xmlns="" id="{8ACF9B03-86B2-4618-9C00-CA042E134374}"/>
                </a:ext>
              </a:extLst>
            </p:cNvPr>
            <p:cNvGrpSpPr/>
            <p:nvPr/>
          </p:nvGrpSpPr>
          <p:grpSpPr>
            <a:xfrm>
              <a:off x="2803204" y="1063772"/>
              <a:ext cx="480836" cy="480835"/>
              <a:chOff x="2990997" y="4623920"/>
              <a:chExt cx="1499977" cy="1499976"/>
            </a:xfrm>
          </p:grpSpPr>
          <p:sp>
            <p:nvSpPr>
              <p:cNvPr id="53" name="Oval 52">
                <a:extLst>
                  <a:ext uri="{FF2B5EF4-FFF2-40B4-BE49-F238E27FC236}">
                    <a16:creationId xmlns:a16="http://schemas.microsoft.com/office/drawing/2014/main" xmlns="" id="{B62B2289-CA0B-4942-A879-21A1024A662D}"/>
                  </a:ext>
                </a:extLst>
              </p:cNvPr>
              <p:cNvSpPr/>
              <p:nvPr/>
            </p:nvSpPr>
            <p:spPr>
              <a:xfrm>
                <a:off x="2990997" y="4623920"/>
                <a:ext cx="1499977" cy="1499976"/>
              </a:xfrm>
              <a:prstGeom prst="ellipse">
                <a:avLst/>
              </a:prstGeom>
              <a:noFill/>
              <a:ln>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1"/>
              </a:p>
            </p:txBody>
          </p:sp>
          <p:sp>
            <p:nvSpPr>
              <p:cNvPr id="54" name="Oval 53">
                <a:extLst>
                  <a:ext uri="{FF2B5EF4-FFF2-40B4-BE49-F238E27FC236}">
                    <a16:creationId xmlns:a16="http://schemas.microsoft.com/office/drawing/2014/main" xmlns="" id="{EDE88F0D-42C6-4E66-9CDF-4686851723BD}"/>
                  </a:ext>
                </a:extLst>
              </p:cNvPr>
              <p:cNvSpPr/>
              <p:nvPr/>
            </p:nvSpPr>
            <p:spPr>
              <a:xfrm>
                <a:off x="3049900" y="4681280"/>
                <a:ext cx="1388834" cy="1388833"/>
              </a:xfrm>
              <a:prstGeom prst="ellipse">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1"/>
              </a:p>
            </p:txBody>
          </p:sp>
        </p:grpSp>
        <p:cxnSp>
          <p:nvCxnSpPr>
            <p:cNvPr id="55" name="Straight Connector 54">
              <a:extLst>
                <a:ext uri="{FF2B5EF4-FFF2-40B4-BE49-F238E27FC236}">
                  <a16:creationId xmlns:a16="http://schemas.microsoft.com/office/drawing/2014/main" xmlns="" id="{0BC16FA3-EFBE-411D-8947-5F5E1D06FAA1}"/>
                </a:ext>
              </a:extLst>
            </p:cNvPr>
            <p:cNvCxnSpPr>
              <a:cxnSpLocks/>
            </p:cNvCxnSpPr>
            <p:nvPr/>
          </p:nvCxnSpPr>
          <p:spPr>
            <a:xfrm>
              <a:off x="2225132" y="965712"/>
              <a:ext cx="578071" cy="257891"/>
            </a:xfrm>
            <a:prstGeom prst="line">
              <a:avLst/>
            </a:prstGeom>
            <a:ln w="6350">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xmlns="" id="{B84AD5BF-D423-42B9-B152-438C5543D690}"/>
                </a:ext>
              </a:extLst>
            </p:cNvPr>
            <p:cNvGrpSpPr/>
            <p:nvPr/>
          </p:nvGrpSpPr>
          <p:grpSpPr>
            <a:xfrm>
              <a:off x="3141109" y="5543762"/>
              <a:ext cx="640918" cy="739934"/>
              <a:chOff x="4377857" y="4332205"/>
              <a:chExt cx="1203251" cy="1389144"/>
            </a:xfrm>
          </p:grpSpPr>
          <p:sp>
            <p:nvSpPr>
              <p:cNvPr id="61" name="Oval 60">
                <a:extLst>
                  <a:ext uri="{FF2B5EF4-FFF2-40B4-BE49-F238E27FC236}">
                    <a16:creationId xmlns:a16="http://schemas.microsoft.com/office/drawing/2014/main" xmlns="" id="{80248442-A3F9-4F8E-9E88-1440D83BD818}"/>
                  </a:ext>
                </a:extLst>
              </p:cNvPr>
              <p:cNvSpPr/>
              <p:nvPr/>
            </p:nvSpPr>
            <p:spPr>
              <a:xfrm>
                <a:off x="4377857" y="4332205"/>
                <a:ext cx="780737" cy="780735"/>
              </a:xfrm>
              <a:prstGeom prst="ellipse">
                <a:avLst/>
              </a:prstGeom>
              <a:solidFill>
                <a:schemeClr val="bg1">
                  <a:alpha val="2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1"/>
              </a:p>
            </p:txBody>
          </p:sp>
          <p:sp>
            <p:nvSpPr>
              <p:cNvPr id="58" name="Oval 57">
                <a:extLst>
                  <a:ext uri="{FF2B5EF4-FFF2-40B4-BE49-F238E27FC236}">
                    <a16:creationId xmlns:a16="http://schemas.microsoft.com/office/drawing/2014/main" xmlns="" id="{6F9CE1D9-33FB-4458-B1F2-15A7D4757315}"/>
                  </a:ext>
                </a:extLst>
              </p:cNvPr>
              <p:cNvSpPr/>
              <p:nvPr/>
            </p:nvSpPr>
            <p:spPr>
              <a:xfrm>
                <a:off x="5365702" y="5335142"/>
                <a:ext cx="215406" cy="215406"/>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1"/>
              </a:p>
            </p:txBody>
          </p:sp>
          <p:sp>
            <p:nvSpPr>
              <p:cNvPr id="59" name="Oval 58">
                <a:extLst>
                  <a:ext uri="{FF2B5EF4-FFF2-40B4-BE49-F238E27FC236}">
                    <a16:creationId xmlns:a16="http://schemas.microsoft.com/office/drawing/2014/main" xmlns="" id="{F3EF7692-0992-4B97-9B24-A82F6D8F59EE}"/>
                  </a:ext>
                </a:extLst>
              </p:cNvPr>
              <p:cNvSpPr/>
              <p:nvPr/>
            </p:nvSpPr>
            <p:spPr>
              <a:xfrm>
                <a:off x="5010608" y="5618254"/>
                <a:ext cx="103095" cy="103095"/>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1"/>
              </a:p>
            </p:txBody>
          </p:sp>
        </p:grpSp>
      </p:grpSp>
      <p:sp>
        <p:nvSpPr>
          <p:cNvPr id="31" name="Slide Number Placeholder 5">
            <a:extLst>
              <a:ext uri="{FF2B5EF4-FFF2-40B4-BE49-F238E27FC236}">
                <a16:creationId xmlns:a16="http://schemas.microsoft.com/office/drawing/2014/main" xmlns="" id="{5CC8E86F-F451-4FE7-BD69-819B38493C87}"/>
              </a:ext>
            </a:extLst>
          </p:cNvPr>
          <p:cNvSpPr txBox="1">
            <a:spLocks/>
          </p:cNvSpPr>
          <p:nvPr/>
        </p:nvSpPr>
        <p:spPr>
          <a:xfrm>
            <a:off x="1" y="6492876"/>
            <a:ext cx="558763" cy="365125"/>
          </a:xfrm>
          <a:prstGeom prst="rect">
            <a:avLst/>
          </a:prstGeom>
        </p:spPr>
        <p:txBody>
          <a:bodyPr vert="horz" lIns="91440" tIns="45720" rIns="91440" bIns="45720" rtlCol="0" anchor="ctr"/>
          <a:lstStyle>
            <a:defPPr>
              <a:defRPr lang="en-US"/>
            </a:defPPr>
            <a:lvl1pPr marL="0" algn="r" defTabSz="806754" rtl="0" eaLnBrk="1" latinLnBrk="0" hangingPunct="1">
              <a:defRPr sz="883" kern="1200">
                <a:solidFill>
                  <a:schemeClr val="tx1">
                    <a:tint val="75000"/>
                  </a:schemeClr>
                </a:solidFill>
                <a:latin typeface="+mn-lt"/>
                <a:ea typeface="+mn-ea"/>
                <a:cs typeface="+mn-cs"/>
              </a:defRPr>
            </a:lvl1pPr>
            <a:lvl2pPr marL="403378" algn="l" defTabSz="806754" rtl="0" eaLnBrk="1" latinLnBrk="0" hangingPunct="1">
              <a:defRPr sz="1588" kern="1200">
                <a:solidFill>
                  <a:schemeClr val="tx1"/>
                </a:solidFill>
                <a:latin typeface="+mn-lt"/>
                <a:ea typeface="+mn-ea"/>
                <a:cs typeface="+mn-cs"/>
              </a:defRPr>
            </a:lvl2pPr>
            <a:lvl3pPr marL="806754" algn="l" defTabSz="806754" rtl="0" eaLnBrk="1" latinLnBrk="0" hangingPunct="1">
              <a:defRPr sz="1588" kern="1200">
                <a:solidFill>
                  <a:schemeClr val="tx1"/>
                </a:solidFill>
                <a:latin typeface="+mn-lt"/>
                <a:ea typeface="+mn-ea"/>
                <a:cs typeface="+mn-cs"/>
              </a:defRPr>
            </a:lvl3pPr>
            <a:lvl4pPr marL="1210132" algn="l" defTabSz="806754" rtl="0" eaLnBrk="1" latinLnBrk="0" hangingPunct="1">
              <a:defRPr sz="1588" kern="1200">
                <a:solidFill>
                  <a:schemeClr val="tx1"/>
                </a:solidFill>
                <a:latin typeface="+mn-lt"/>
                <a:ea typeface="+mn-ea"/>
                <a:cs typeface="+mn-cs"/>
              </a:defRPr>
            </a:lvl4pPr>
            <a:lvl5pPr marL="1613510" algn="l" defTabSz="806754" rtl="0" eaLnBrk="1" latinLnBrk="0" hangingPunct="1">
              <a:defRPr sz="1588" kern="1200">
                <a:solidFill>
                  <a:schemeClr val="tx1"/>
                </a:solidFill>
                <a:latin typeface="+mn-lt"/>
                <a:ea typeface="+mn-ea"/>
                <a:cs typeface="+mn-cs"/>
              </a:defRPr>
            </a:lvl5pPr>
            <a:lvl6pPr marL="2016888" algn="l" defTabSz="806754" rtl="0" eaLnBrk="1" latinLnBrk="0" hangingPunct="1">
              <a:defRPr sz="1588" kern="1200">
                <a:solidFill>
                  <a:schemeClr val="tx1"/>
                </a:solidFill>
                <a:latin typeface="+mn-lt"/>
                <a:ea typeface="+mn-ea"/>
                <a:cs typeface="+mn-cs"/>
              </a:defRPr>
            </a:lvl6pPr>
            <a:lvl7pPr marL="2420265" algn="l" defTabSz="806754" rtl="0" eaLnBrk="1" latinLnBrk="0" hangingPunct="1">
              <a:defRPr sz="1588" kern="1200">
                <a:solidFill>
                  <a:schemeClr val="tx1"/>
                </a:solidFill>
                <a:latin typeface="+mn-lt"/>
                <a:ea typeface="+mn-ea"/>
                <a:cs typeface="+mn-cs"/>
              </a:defRPr>
            </a:lvl7pPr>
            <a:lvl8pPr marL="2823643" algn="l" defTabSz="806754" rtl="0" eaLnBrk="1" latinLnBrk="0" hangingPunct="1">
              <a:defRPr sz="1588" kern="1200">
                <a:solidFill>
                  <a:schemeClr val="tx1"/>
                </a:solidFill>
                <a:latin typeface="+mn-lt"/>
                <a:ea typeface="+mn-ea"/>
                <a:cs typeface="+mn-cs"/>
              </a:defRPr>
            </a:lvl8pPr>
            <a:lvl9pPr marL="3227019" algn="l" defTabSz="806754" rtl="0" eaLnBrk="1" latinLnBrk="0" hangingPunct="1">
              <a:defRPr sz="1588" kern="1200">
                <a:solidFill>
                  <a:schemeClr val="tx1"/>
                </a:solidFill>
                <a:latin typeface="+mn-lt"/>
                <a:ea typeface="+mn-ea"/>
                <a:cs typeface="+mn-cs"/>
              </a:defRPr>
            </a:lvl9pPr>
          </a:lstStyle>
          <a:p>
            <a:fld id="{05BFBC55-CFB3-E64F-8BCC-34A4E1FBD227}" type="slidenum">
              <a:rPr lang="en-US" smtClean="0"/>
              <a:pPr/>
              <a:t>13</a:t>
            </a:fld>
            <a:endParaRPr lang="en-US"/>
          </a:p>
        </p:txBody>
      </p:sp>
    </p:spTree>
    <p:extLst>
      <p:ext uri="{BB962C8B-B14F-4D97-AF65-F5344CB8AC3E}">
        <p14:creationId xmlns:p14="http://schemas.microsoft.com/office/powerpoint/2010/main" val="148977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800"/>
                                        <p:tgtEl>
                                          <p:spTgt spid="26"/>
                                        </p:tgtEl>
                                      </p:cBhvr>
                                    </p:animEffect>
                                  </p:childTnLst>
                                </p:cTn>
                              </p:par>
                              <p:par>
                                <p:cTn id="8" presetID="6" presetClass="emph" presetSubtype="0" fill="hold" nodeType="withEffect">
                                  <p:stCondLst>
                                    <p:cond delay="0"/>
                                  </p:stCondLst>
                                  <p:childTnLst>
                                    <p:animScale>
                                      <p:cBhvr>
                                        <p:cTn id="9" dur="10" fill="hold"/>
                                        <p:tgtEl>
                                          <p:spTgt spid="26"/>
                                        </p:tgtEl>
                                      </p:cBhvr>
                                      <p:by x="125000" y="125000"/>
                                    </p:animScale>
                                  </p:childTnLst>
                                </p:cTn>
                              </p:par>
                              <p:par>
                                <p:cTn id="10" presetID="6" presetClass="emph" presetSubtype="0" decel="100000" fill="hold" nodeType="withEffect">
                                  <p:stCondLst>
                                    <p:cond delay="10"/>
                                  </p:stCondLst>
                                  <p:childTnLst>
                                    <p:animScale>
                                      <p:cBhvr>
                                        <p:cTn id="11" dur="750" fill="hold"/>
                                        <p:tgtEl>
                                          <p:spTgt spid="26"/>
                                        </p:tgtEl>
                                      </p:cBhvr>
                                      <p:by x="80000" y="80000"/>
                                    </p:animScale>
                                  </p:childTnLst>
                                </p:cTn>
                              </p:par>
                              <p:par>
                                <p:cTn id="12" presetID="2" presetClass="entr" presetSubtype="8" decel="100000" fill="hold" grpId="0" nodeType="withEffect">
                                  <p:stCondLst>
                                    <p:cond delay="10"/>
                                  </p:stCondLst>
                                  <p:childTnLst>
                                    <p:set>
                                      <p:cBhvr>
                                        <p:cTn id="13" dur="1" fill="hold">
                                          <p:stCondLst>
                                            <p:cond delay="0"/>
                                          </p:stCondLst>
                                        </p:cTn>
                                        <p:tgtEl>
                                          <p:spTgt spid="28"/>
                                        </p:tgtEl>
                                        <p:attrNameLst>
                                          <p:attrName>style.visibility</p:attrName>
                                        </p:attrNameLst>
                                      </p:cBhvr>
                                      <p:to>
                                        <p:strVal val="visible"/>
                                      </p:to>
                                    </p:set>
                                    <p:anim calcmode="lin" valueType="num">
                                      <p:cBhvr additive="base">
                                        <p:cTn id="14" dur="500" fill="hold"/>
                                        <p:tgtEl>
                                          <p:spTgt spid="28"/>
                                        </p:tgtEl>
                                        <p:attrNameLst>
                                          <p:attrName>ppt_x</p:attrName>
                                        </p:attrNameLst>
                                      </p:cBhvr>
                                      <p:tavLst>
                                        <p:tav tm="0">
                                          <p:val>
                                            <p:strVal val="0-#ppt_w/2"/>
                                          </p:val>
                                        </p:tav>
                                        <p:tav tm="100000">
                                          <p:val>
                                            <p:strVal val="#ppt_x"/>
                                          </p:val>
                                        </p:tav>
                                      </p:tavLst>
                                    </p:anim>
                                    <p:anim calcmode="lin" valueType="num">
                                      <p:cBhvr additive="base">
                                        <p:cTn id="15" dur="500" fill="hold"/>
                                        <p:tgtEl>
                                          <p:spTgt spid="28"/>
                                        </p:tgtEl>
                                        <p:attrNameLst>
                                          <p:attrName>ppt_y</p:attrName>
                                        </p:attrNameLst>
                                      </p:cBhvr>
                                      <p:tavLst>
                                        <p:tav tm="0">
                                          <p:val>
                                            <p:strVal val="#ppt_y"/>
                                          </p:val>
                                        </p:tav>
                                        <p:tav tm="100000">
                                          <p:val>
                                            <p:strVal val="#ppt_y"/>
                                          </p:val>
                                        </p:tav>
                                      </p:tavLst>
                                    </p:anim>
                                  </p:childTnLst>
                                </p:cTn>
                              </p:par>
                            </p:childTnLst>
                          </p:cTn>
                        </p:par>
                        <p:par>
                          <p:cTn id="16" fill="hold">
                            <p:stCondLst>
                              <p:cond delay="800"/>
                            </p:stCondLst>
                            <p:childTnLst>
                              <p:par>
                                <p:cTn id="17" presetID="10"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250"/>
                                        <p:tgtEl>
                                          <p:spTgt spid="29"/>
                                        </p:tgtEl>
                                      </p:cBhvr>
                                    </p:animEffect>
                                  </p:childTnLst>
                                </p:cTn>
                              </p:par>
                              <p:par>
                                <p:cTn id="20" presetID="42" presetClass="path" presetSubtype="0" decel="100000" fill="hold" grpId="1" nodeType="withEffect">
                                  <p:stCondLst>
                                    <p:cond delay="0"/>
                                  </p:stCondLst>
                                  <p:childTnLst>
                                    <p:animMotion origin="layout" path="M -8.33333E-7 0.03889 L -8.33333E-7 1.48148E-6 " pathEditMode="relative" rAng="0" ptsTypes="AA">
                                      <p:cBhvr>
                                        <p:cTn id="21" dur="500" fill="hold"/>
                                        <p:tgtEl>
                                          <p:spTgt spid="29"/>
                                        </p:tgtEl>
                                        <p:attrNameLst>
                                          <p:attrName>ppt_x</p:attrName>
                                          <p:attrName>ppt_y</p:attrName>
                                        </p:attrNameLst>
                                      </p:cBhvr>
                                      <p:rCtr x="0" y="-1944"/>
                                    </p:animMotion>
                                  </p:childTnLst>
                                </p:cTn>
                              </p:par>
                              <p:par>
                                <p:cTn id="22" presetID="10" presetClass="entr" presetSubtype="0" fill="hold" nodeType="withEffect">
                                  <p:stCondLst>
                                    <p:cond delay="25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29"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E50F835-8261-4CB8-86B7-900B997D73F0}"/>
              </a:ext>
            </a:extLst>
          </p:cNvPr>
          <p:cNvSpPr/>
          <p:nvPr/>
        </p:nvSpPr>
        <p:spPr>
          <a:xfrm>
            <a:off x="0" y="0"/>
            <a:ext cx="12192000" cy="1516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err="1"/>
          </a:p>
        </p:txBody>
      </p:sp>
      <p:sp>
        <p:nvSpPr>
          <p:cNvPr id="2" name="Title 1">
            <a:extLst>
              <a:ext uri="{FF2B5EF4-FFF2-40B4-BE49-F238E27FC236}">
                <a16:creationId xmlns:a16="http://schemas.microsoft.com/office/drawing/2014/main" xmlns="" id="{2F9C28E3-669D-414F-9546-48809226FE1D}"/>
              </a:ext>
            </a:extLst>
          </p:cNvPr>
          <p:cNvSpPr>
            <a:spLocks noGrp="1"/>
          </p:cNvSpPr>
          <p:nvPr>
            <p:ph type="title"/>
          </p:nvPr>
        </p:nvSpPr>
        <p:spPr/>
        <p:txBody>
          <a:bodyPr>
            <a:normAutofit/>
          </a:bodyPr>
          <a:lstStyle/>
          <a:p>
            <a:r>
              <a:rPr lang="en-US" sz="2800" dirty="0">
                <a:solidFill>
                  <a:schemeClr val="bg1"/>
                </a:solidFill>
              </a:rPr>
              <a:t>Disclosures</a:t>
            </a:r>
            <a:endParaRPr lang="en-GB" sz="2800" dirty="0">
              <a:solidFill>
                <a:schemeClr val="bg1"/>
              </a:solidFill>
            </a:endParaRPr>
          </a:p>
        </p:txBody>
      </p:sp>
      <p:sp>
        <p:nvSpPr>
          <p:cNvPr id="3" name="TextBox 2">
            <a:extLst>
              <a:ext uri="{FF2B5EF4-FFF2-40B4-BE49-F238E27FC236}">
                <a16:creationId xmlns:a16="http://schemas.microsoft.com/office/drawing/2014/main" xmlns="" id="{4EBB76B9-B916-4845-9544-B515EC29EE3C}"/>
              </a:ext>
            </a:extLst>
          </p:cNvPr>
          <p:cNvSpPr txBox="1"/>
          <p:nvPr/>
        </p:nvSpPr>
        <p:spPr>
          <a:xfrm>
            <a:off x="152400" y="1564243"/>
            <a:ext cx="11887200" cy="5293757"/>
          </a:xfrm>
          <a:prstGeom prst="rect">
            <a:avLst/>
          </a:prstGeom>
          <a:noFill/>
        </p:spPr>
        <p:txBody>
          <a:bodyPr wrap="square" rtlCol="0" anchor="t">
            <a:spAutoFit/>
          </a:bodyPr>
          <a:lstStyle/>
          <a:p>
            <a:r>
              <a:rPr kumimoji="0" lang="en-US" sz="1000" b="0" i="0" u="none" strike="noStrike" kern="1200" cap="none" spc="0" normalizeH="0" baseline="0" noProof="0" dirty="0">
                <a:ln>
                  <a:noFill/>
                </a:ln>
                <a:effectLst/>
                <a:uLnTx/>
                <a:uFillTx/>
                <a:ea typeface="+mn-ea"/>
                <a:cs typeface="Arial"/>
              </a:rPr>
              <a:t>(1) </a:t>
            </a:r>
            <a:r>
              <a:rPr lang="en-US" sz="1000" dirty="0">
                <a:latin typeface="11wlfwvratupad"/>
              </a:rPr>
              <a:t>Returns include the reinvestment of dividends and other earnings. This chart is for illustrative purposes only and does not represent actual or implied performance of any investment option. Stocks are represented by the Standard &amp; Poor's 500 Index (S&amp;P 500® Index). The S&amp;P 500® Index is a market capitalization–weighted index of 500 common stocks chosen for market size, liquidity, and industry group representation to represent US equity performance. Bonds are represented by the Bloomberg Barclays US Intermediate Government Bond Index, which is an unmanaged index that includes the reinvestment of interest income. Short‐term instruments are represented by US Treasury bills, which are backed by the full faith and credit of the US government. Indexes are unmanaged, and you cannot invest directly in an index. Foreign stocks are represented by the Morgan Stanley Capital International Europe, Australasia, Far East Index for the period from 1970 to the last calendar year. Foreign stocks prior to 1970 are represented by the S&amp;P 500® Index. The purpose of the target asset mixes is to show how target asset mixes may be created with different risk and return characteristics to help meet an investor's goals. You should choose your</a:t>
            </a:r>
          </a:p>
          <a:p>
            <a:r>
              <a:rPr lang="en-US" sz="1000" dirty="0">
                <a:latin typeface="11wlfwvratupad"/>
              </a:rPr>
              <a:t>own investments based on your particular objectives and situation. Be sure to review your decisions periodically to make sure they are still consistent with your goals.</a:t>
            </a:r>
          </a:p>
          <a:p>
            <a:endParaRPr kumimoji="0" lang="en-US" sz="1000" b="0" i="0" u="none" strike="noStrike" kern="1200" cap="none" spc="0" normalizeH="0" baseline="0" noProof="0" dirty="0">
              <a:ln>
                <a:noFill/>
              </a:ln>
              <a:solidFill>
                <a:srgbClr val="2A87C6"/>
              </a:solidFill>
              <a:effectLst/>
              <a:uLnTx/>
              <a:uFillTx/>
              <a:ea typeface="+mn-ea"/>
              <a:cs typeface="Arial"/>
            </a:endParaRPr>
          </a:p>
          <a:p>
            <a:r>
              <a:rPr lang="en-US" sz="1000" b="1" dirty="0">
                <a:solidFill>
                  <a:schemeClr val="accent2"/>
                </a:solidFill>
              </a:rPr>
              <a:t>Indexes are unmanaged.</a:t>
            </a:r>
            <a:r>
              <a:rPr lang="en-US" sz="1000" b="1" dirty="0"/>
              <a:t> </a:t>
            </a:r>
            <a:r>
              <a:rPr lang="en-US" sz="1000" dirty="0"/>
              <a:t>It is not possible to invest directly in an index</a:t>
            </a:r>
            <a:r>
              <a:rPr lang="en-US" sz="1000" b="1" dirty="0"/>
              <a:t>.</a:t>
            </a:r>
          </a:p>
          <a:p>
            <a:r>
              <a:rPr lang="en-US" sz="1000" dirty="0"/>
              <a:t>The CBOE Dow Jones Volatility Index is a key measure of market expectations of near‐term volatility conveyed by S&amp;P 500 stock index option prices.</a:t>
            </a:r>
            <a:endParaRPr kumimoji="0" lang="en-US" sz="1000" b="0" i="0" u="none" strike="noStrike" kern="1200" cap="none" spc="0" normalizeH="0" baseline="0" noProof="0" dirty="0">
              <a:ln>
                <a:noFill/>
              </a:ln>
              <a:effectLst/>
              <a:uLnTx/>
              <a:uFillTx/>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2A87C6"/>
                </a:solidFill>
                <a:effectLst/>
                <a:uLnTx/>
                <a:uFillTx/>
                <a:ea typeface="+mn-ea"/>
                <a:cs typeface="Arial"/>
              </a:rPr>
              <a:t>S&amp;P 500</a:t>
            </a:r>
            <a:r>
              <a:rPr kumimoji="0" lang="en-US" sz="1000" b="0" i="0" u="none" strike="noStrike" kern="1200" cap="none" spc="0" normalizeH="0" baseline="30000" noProof="0" dirty="0">
                <a:ln>
                  <a:noFill/>
                </a:ln>
                <a:solidFill>
                  <a:srgbClr val="2A87C6"/>
                </a:solidFill>
                <a:effectLst/>
                <a:uLnTx/>
                <a:uFillTx/>
                <a:ea typeface="+mn-ea"/>
                <a:cs typeface="Arial"/>
              </a:rPr>
              <a:t>®</a:t>
            </a:r>
            <a:r>
              <a:rPr kumimoji="0" lang="en-US" sz="1000" b="0" i="0" u="none" strike="noStrike" kern="1200" cap="none" spc="0" normalizeH="0" baseline="0" noProof="0" dirty="0">
                <a:ln>
                  <a:noFill/>
                </a:ln>
                <a:solidFill>
                  <a:srgbClr val="2A87C6"/>
                </a:solidFill>
                <a:effectLst/>
                <a:uLnTx/>
                <a:uFillTx/>
                <a:ea typeface="+mn-ea"/>
                <a:cs typeface="Arial"/>
              </a:rPr>
              <a:t> Index </a:t>
            </a:r>
            <a:r>
              <a:rPr kumimoji="0" lang="en-US" sz="1000" b="0" i="0" u="none" strike="noStrike" kern="1200" cap="none" spc="0" normalizeH="0" baseline="0" noProof="0" dirty="0">
                <a:ln>
                  <a:noFill/>
                </a:ln>
                <a:solidFill>
                  <a:srgbClr val="404040"/>
                </a:solidFill>
                <a:effectLst/>
                <a:uLnTx/>
                <a:uFillTx/>
                <a:ea typeface="+mn-ea"/>
                <a:cs typeface="Arial"/>
              </a:rPr>
              <a:t>is a market capitalization–weighted index of 500 common stocks chosen for market size, liquidity, and industry group representation to represent U.S. equity performance.</a:t>
            </a:r>
            <a:endParaRPr kumimoji="0" lang="en-US" sz="1000" b="0" i="0" u="none" strike="noStrike" kern="1200" cap="none" spc="0" normalizeH="0" baseline="0" noProof="0" dirty="0">
              <a:ln>
                <a:noFill/>
              </a:ln>
              <a:solidFill>
                <a:srgbClr val="48484A"/>
              </a:solidFill>
              <a:effectLst/>
              <a:uLnTx/>
              <a:uFillTx/>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2A87C6"/>
                </a:solidFill>
                <a:effectLst/>
                <a:uLnTx/>
                <a:uFillTx/>
                <a:ea typeface="+mn-ea"/>
                <a:cs typeface="Arial"/>
              </a:rPr>
              <a:t>Dow Jones Industrial Average</a:t>
            </a:r>
            <a:r>
              <a:rPr kumimoji="0" lang="en-US" sz="1000" b="0" i="0" u="none" strike="noStrike" kern="1200" cap="none" spc="0" normalizeH="0" baseline="0" noProof="0" dirty="0">
                <a:ln>
                  <a:noFill/>
                </a:ln>
                <a:solidFill>
                  <a:srgbClr val="404040"/>
                </a:solidFill>
                <a:effectLst/>
                <a:uLnTx/>
                <a:uFillTx/>
                <a:ea typeface="+mn-ea"/>
                <a:cs typeface="Arial"/>
              </a:rPr>
              <a:t>, published by Dow Jones &amp; Company, is a price–weighted index that serves as a measure of the entire US market. The index comprises 30 actively traded stocks, covering such diverse industries as financial services, retail, entertainment, and consumer goods.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2A87C6"/>
                </a:solidFill>
                <a:effectLst/>
                <a:uLnTx/>
                <a:uFillTx/>
                <a:ea typeface="+mn-ea"/>
                <a:cs typeface="Arial"/>
              </a:rPr>
              <a:t>Barclays U.S. Aggregate Bond Index </a:t>
            </a:r>
            <a:r>
              <a:rPr kumimoji="0" lang="en-US" sz="1000" b="0" i="0" u="none" strike="noStrike" kern="1200" cap="none" spc="0" normalizeH="0" baseline="0" noProof="0" dirty="0">
                <a:ln>
                  <a:noFill/>
                </a:ln>
                <a:solidFill>
                  <a:srgbClr val="404040"/>
                </a:solidFill>
                <a:effectLst/>
                <a:uLnTx/>
                <a:uFillTx/>
                <a:ea typeface="+mn-ea"/>
                <a:cs typeface="Arial"/>
              </a:rPr>
              <a:t>is a market value–weighted index that covers the U.S. fixed-rate investment-grade bond market with index components for government and corporate securities, mortgage pass-through securities, and asset-backed securities with maturities of one year or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295D8"/>
                </a:solidFill>
                <a:effectLst/>
                <a:uLnTx/>
                <a:uFillTx/>
                <a:ea typeface="+mn-ea"/>
              </a:rPr>
              <a:t>IA SBBI US IT Govt TR USD   </a:t>
            </a:r>
            <a:r>
              <a:rPr kumimoji="0" lang="en-US" sz="1000" b="0" i="0" u="none" strike="noStrike" kern="1200" cap="none" spc="0" normalizeH="0" baseline="0" noProof="0" dirty="0">
                <a:ln>
                  <a:noFill/>
                </a:ln>
                <a:solidFill>
                  <a:srgbClr val="48484A"/>
                </a:solidFill>
                <a:effectLst/>
                <a:uLnTx/>
                <a:uFillTx/>
                <a:ea typeface="+mn-ea"/>
              </a:rPr>
              <a:t>The index measures the performance of a single issue of outstanding US Treasury note with a maturity term of around 5.5 years. It is calculated by Morningstar and the raw data is from Wall Street Journal</a:t>
            </a:r>
            <a:r>
              <a:rPr kumimoji="0" lang="en-US" sz="800" b="0" i="0" u="none" strike="noStrike" kern="1200" cap="none" spc="0" normalizeH="0" baseline="0" noProof="0" dirty="0">
                <a:ln>
                  <a:noFill/>
                </a:ln>
                <a:solidFill>
                  <a:srgbClr val="48484A"/>
                </a:solidFill>
                <a:effectLst/>
                <a:uLnTx/>
                <a:uFillTx/>
                <a:ea typeface="+mn-ea"/>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295D8"/>
                </a:solidFill>
                <a:effectLst/>
                <a:uLnTx/>
                <a:uFillTx/>
                <a:ea typeface="+mn-ea"/>
              </a:rPr>
              <a:t>IA SBBI US 30 Day </a:t>
            </a:r>
            <a:r>
              <a:rPr kumimoji="0" lang="en-US" sz="1000" b="0" i="0" u="none" strike="noStrike" kern="1200" cap="none" spc="0" normalizeH="0" baseline="0" noProof="0" dirty="0" err="1">
                <a:ln>
                  <a:noFill/>
                </a:ln>
                <a:solidFill>
                  <a:srgbClr val="1295D8"/>
                </a:solidFill>
                <a:effectLst/>
                <a:uLnTx/>
                <a:uFillTx/>
                <a:ea typeface="+mn-ea"/>
              </a:rPr>
              <a:t>TBill</a:t>
            </a:r>
            <a:r>
              <a:rPr kumimoji="0" lang="en-US" sz="1000" b="0" i="0" u="none" strike="noStrike" kern="1200" cap="none" spc="0" normalizeH="0" baseline="0" noProof="0" dirty="0">
                <a:ln>
                  <a:noFill/>
                </a:ln>
                <a:solidFill>
                  <a:srgbClr val="1295D8"/>
                </a:solidFill>
                <a:effectLst/>
                <a:uLnTx/>
                <a:uFillTx/>
                <a:ea typeface="+mn-ea"/>
              </a:rPr>
              <a:t> TR USD </a:t>
            </a:r>
            <a:r>
              <a:rPr kumimoji="0" lang="en-US" sz="1000" b="0" i="0" u="none" strike="noStrike" kern="1200" cap="none" spc="0" normalizeH="0" baseline="0" noProof="0" dirty="0">
                <a:ln>
                  <a:noFill/>
                </a:ln>
                <a:solidFill>
                  <a:srgbClr val="48484A"/>
                </a:solidFill>
                <a:effectLst/>
                <a:uLnTx/>
                <a:uFillTx/>
                <a:ea typeface="+mn-ea"/>
              </a:rPr>
              <a:t>The index measures the performance of a single issue of outstanding Treasury Bill which matures closest to, but not beyond, one month from the rebalancing date. The issue is purchased at the beginning of the month and held for a full month; at the end of the month that issue is sold and rolled into a newly selected issue. The index is calculated by Morningstar and the raw data is from WSJ.</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48484A"/>
              </a:solidFill>
              <a:effectLst/>
              <a:uLnTx/>
              <a:uFillTx/>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48484A"/>
                </a:solidFill>
                <a:effectLst/>
                <a:uLnTx/>
                <a:uFillTx/>
                <a:ea typeface="+mn-ea"/>
              </a:rPr>
              <a:t>Keep in mind that investing involves risk. The value of your investment will fluctuate over time, and you may gain or lose money.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8484A"/>
                </a:solidFill>
                <a:effectLst/>
                <a:uLnTx/>
                <a:uFillTx/>
                <a:ea typeface="+mn-ea"/>
              </a:rPr>
              <a:t> Views expressed are as of the date indicated, based on the information available at that time, and may change based on market or other conditions. Unless otherwise noted, the opinions provided are those of the speaker or author and not necessarily those of Fidelity Investments or its affiliates. Fidelity does not assume any duty to update any of the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8484A"/>
                </a:solidFill>
                <a:effectLst/>
                <a:uLnTx/>
                <a:uFillTx/>
                <a:ea typeface="+mn-ea"/>
              </a:rPr>
              <a:t>As with all your investments through Fidelity, you must make your own determination whether an investment in any particular security or securities is consistent with your investment objectives, risk tolerance, financial situation, and evaluation of the security. Fidelity is not recommending or endorsing this investment by making it available to its customers.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8484A"/>
                </a:solidFill>
                <a:effectLst/>
                <a:uLnTx/>
                <a:uFillTx/>
                <a:ea typeface="+mn-ea"/>
              </a:rPr>
              <a:t>Past performance is no guarantee of future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48484A"/>
              </a:solidFill>
              <a:effectLst/>
              <a:uLnTx/>
              <a:uFillTx/>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48484A"/>
                </a:solidFill>
                <a:effectLst/>
                <a:uLnTx/>
                <a:uFillTx/>
                <a:ea typeface="+mn-ea"/>
              </a:rPr>
              <a:t>IMPORTANT: The projections or other information generated by the Planning &amp; Guidance Center's Retirement Analysis regarding the likelihood of various investment outcomes are hypothetical in nature, do not reflect actual investment results, and are not guarantees of future results. Your results may vary with each use and over time.</a:t>
            </a:r>
            <a:r>
              <a:rPr kumimoji="0" lang="en-US" sz="1000" b="0" i="0" u="none" strike="noStrike" kern="1200" cap="none" spc="0" normalizeH="0" baseline="0" noProof="0" dirty="0">
                <a:ln>
                  <a:noFill/>
                </a:ln>
                <a:solidFill>
                  <a:srgbClr val="48484A"/>
                </a:solidFill>
                <a:effectLst/>
                <a:uLnTx/>
                <a:uFillTx/>
                <a:ea typeface="+mn-ea"/>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48484A"/>
              </a:solidFill>
              <a:effectLst/>
              <a:uLnTx/>
              <a:uFillTx/>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8484A"/>
                </a:solidFill>
                <a:effectLst/>
                <a:uLnTx/>
                <a:uFillTx/>
                <a:ea typeface="+mn-ea"/>
              </a:rPr>
              <a:t>Fidelity Brokerage Services LLC, Member NYSE, </a:t>
            </a:r>
            <a:r>
              <a:rPr kumimoji="0" lang="en-US" sz="1000" b="0" i="0" u="sng" strike="noStrike" kern="1200" cap="none" spc="0" normalizeH="0" baseline="0" noProof="0" dirty="0">
                <a:ln>
                  <a:noFill/>
                </a:ln>
                <a:solidFill>
                  <a:srgbClr val="48484A"/>
                </a:solidFill>
                <a:effectLst/>
                <a:uLnTx/>
                <a:uFillTx/>
                <a:ea typeface="+mn-ea"/>
                <a:hlinkClick r:id="rId2"/>
              </a:rPr>
              <a:t>SIPC</a:t>
            </a:r>
            <a:r>
              <a:rPr kumimoji="0" lang="en-US" sz="1000" b="0" i="0" u="none" strike="noStrike" kern="1200" cap="none" spc="0" normalizeH="0" baseline="0" noProof="0" dirty="0">
                <a:ln>
                  <a:noFill/>
                </a:ln>
                <a:solidFill>
                  <a:srgbClr val="48484A"/>
                </a:solidFill>
                <a:effectLst/>
                <a:uLnTx/>
                <a:uFillTx/>
                <a:ea typeface="+mn-ea"/>
              </a:rPr>
              <a:t>, 900 Salem Street, Smithfield, RI 02917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8484A"/>
                </a:solidFill>
                <a:effectLst/>
                <a:uLnTx/>
                <a:uFillTx/>
                <a:ea typeface="+mn-ea"/>
              </a:rPr>
              <a:t>© 2020 FMR LLC. All rights reserved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8484A"/>
                </a:solidFill>
                <a:effectLst/>
                <a:uLnTx/>
                <a:uFillTx/>
                <a:ea typeface="+mn-ea"/>
              </a:rPr>
              <a:t>923036.1.0</a:t>
            </a:r>
          </a:p>
        </p:txBody>
      </p:sp>
      <p:sp>
        <p:nvSpPr>
          <p:cNvPr id="6" name="Slide Number Placeholder 5">
            <a:extLst>
              <a:ext uri="{FF2B5EF4-FFF2-40B4-BE49-F238E27FC236}">
                <a16:creationId xmlns:a16="http://schemas.microsoft.com/office/drawing/2014/main" xmlns="" id="{01D26CBD-EE6D-4FBD-9695-03FC5B6323FB}"/>
              </a:ext>
            </a:extLst>
          </p:cNvPr>
          <p:cNvSpPr txBox="1">
            <a:spLocks/>
          </p:cNvSpPr>
          <p:nvPr/>
        </p:nvSpPr>
        <p:spPr>
          <a:xfrm>
            <a:off x="1" y="6492876"/>
            <a:ext cx="558763" cy="365125"/>
          </a:xfrm>
          <a:prstGeom prst="rect">
            <a:avLst/>
          </a:prstGeom>
        </p:spPr>
        <p:txBody>
          <a:bodyPr vert="horz" lIns="91440" tIns="45720" rIns="91440" bIns="45720" rtlCol="0" anchor="ctr"/>
          <a:lstStyle>
            <a:defPPr>
              <a:defRPr lang="en-US"/>
            </a:defPPr>
            <a:lvl1pPr marL="0" algn="r" defTabSz="806754" rtl="0" eaLnBrk="1" latinLnBrk="0" hangingPunct="1">
              <a:defRPr sz="883" kern="1200">
                <a:solidFill>
                  <a:schemeClr val="tx1">
                    <a:tint val="75000"/>
                  </a:schemeClr>
                </a:solidFill>
                <a:latin typeface="+mn-lt"/>
                <a:ea typeface="+mn-ea"/>
                <a:cs typeface="+mn-cs"/>
              </a:defRPr>
            </a:lvl1pPr>
            <a:lvl2pPr marL="403378" algn="l" defTabSz="806754" rtl="0" eaLnBrk="1" latinLnBrk="0" hangingPunct="1">
              <a:defRPr sz="1588" kern="1200">
                <a:solidFill>
                  <a:schemeClr val="tx1"/>
                </a:solidFill>
                <a:latin typeface="+mn-lt"/>
                <a:ea typeface="+mn-ea"/>
                <a:cs typeface="+mn-cs"/>
              </a:defRPr>
            </a:lvl2pPr>
            <a:lvl3pPr marL="806754" algn="l" defTabSz="806754" rtl="0" eaLnBrk="1" latinLnBrk="0" hangingPunct="1">
              <a:defRPr sz="1588" kern="1200">
                <a:solidFill>
                  <a:schemeClr val="tx1"/>
                </a:solidFill>
                <a:latin typeface="+mn-lt"/>
                <a:ea typeface="+mn-ea"/>
                <a:cs typeface="+mn-cs"/>
              </a:defRPr>
            </a:lvl3pPr>
            <a:lvl4pPr marL="1210132" algn="l" defTabSz="806754" rtl="0" eaLnBrk="1" latinLnBrk="0" hangingPunct="1">
              <a:defRPr sz="1588" kern="1200">
                <a:solidFill>
                  <a:schemeClr val="tx1"/>
                </a:solidFill>
                <a:latin typeface="+mn-lt"/>
                <a:ea typeface="+mn-ea"/>
                <a:cs typeface="+mn-cs"/>
              </a:defRPr>
            </a:lvl4pPr>
            <a:lvl5pPr marL="1613510" algn="l" defTabSz="806754" rtl="0" eaLnBrk="1" latinLnBrk="0" hangingPunct="1">
              <a:defRPr sz="1588" kern="1200">
                <a:solidFill>
                  <a:schemeClr val="tx1"/>
                </a:solidFill>
                <a:latin typeface="+mn-lt"/>
                <a:ea typeface="+mn-ea"/>
                <a:cs typeface="+mn-cs"/>
              </a:defRPr>
            </a:lvl5pPr>
            <a:lvl6pPr marL="2016888" algn="l" defTabSz="806754" rtl="0" eaLnBrk="1" latinLnBrk="0" hangingPunct="1">
              <a:defRPr sz="1588" kern="1200">
                <a:solidFill>
                  <a:schemeClr val="tx1"/>
                </a:solidFill>
                <a:latin typeface="+mn-lt"/>
                <a:ea typeface="+mn-ea"/>
                <a:cs typeface="+mn-cs"/>
              </a:defRPr>
            </a:lvl6pPr>
            <a:lvl7pPr marL="2420265" algn="l" defTabSz="806754" rtl="0" eaLnBrk="1" latinLnBrk="0" hangingPunct="1">
              <a:defRPr sz="1588" kern="1200">
                <a:solidFill>
                  <a:schemeClr val="tx1"/>
                </a:solidFill>
                <a:latin typeface="+mn-lt"/>
                <a:ea typeface="+mn-ea"/>
                <a:cs typeface="+mn-cs"/>
              </a:defRPr>
            </a:lvl7pPr>
            <a:lvl8pPr marL="2823643" algn="l" defTabSz="806754" rtl="0" eaLnBrk="1" latinLnBrk="0" hangingPunct="1">
              <a:defRPr sz="1588" kern="1200">
                <a:solidFill>
                  <a:schemeClr val="tx1"/>
                </a:solidFill>
                <a:latin typeface="+mn-lt"/>
                <a:ea typeface="+mn-ea"/>
                <a:cs typeface="+mn-cs"/>
              </a:defRPr>
            </a:lvl8pPr>
            <a:lvl9pPr marL="3227019" algn="l" defTabSz="806754" rtl="0" eaLnBrk="1" latinLnBrk="0" hangingPunct="1">
              <a:defRPr sz="1588" kern="1200">
                <a:solidFill>
                  <a:schemeClr val="tx1"/>
                </a:solidFill>
                <a:latin typeface="+mn-lt"/>
                <a:ea typeface="+mn-ea"/>
                <a:cs typeface="+mn-cs"/>
              </a:defRPr>
            </a:lvl9pPr>
          </a:lstStyle>
          <a:p>
            <a:fld id="{05BFBC55-CFB3-E64F-8BCC-34A4E1FBD227}" type="slidenum">
              <a:rPr lang="en-US" smtClean="0"/>
              <a:pPr/>
              <a:t>14</a:t>
            </a:fld>
            <a:endParaRPr lang="en-US"/>
          </a:p>
        </p:txBody>
      </p:sp>
    </p:spTree>
    <p:extLst>
      <p:ext uri="{BB962C8B-B14F-4D97-AF65-F5344CB8AC3E}">
        <p14:creationId xmlns:p14="http://schemas.microsoft.com/office/powerpoint/2010/main" val="313241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par>
                                <p:cTn id="8" presetID="42" presetClass="path" presetSubtype="0" decel="100000" fill="hold" grpId="1" nodeType="withEffect">
                                  <p:stCondLst>
                                    <p:cond delay="0"/>
                                  </p:stCondLst>
                                  <p:childTnLst>
                                    <p:animMotion origin="layout" path="M -2.08333E-7 -0.03472 L -2.08333E-7 -3.33333E-6 " pathEditMode="relative" rAng="0" ptsTypes="AA">
                                      <p:cBhvr>
                                        <p:cTn id="9" dur="500" fill="hold"/>
                                        <p:tgtEl>
                                          <p:spTgt spid="3"/>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32FE9D4-2726-4336-B33A-B31C1DAF245B}"/>
              </a:ext>
            </a:extLst>
          </p:cNvPr>
          <p:cNvPicPr>
            <a:picLocks noChangeAspect="1"/>
          </p:cNvPicPr>
          <p:nvPr/>
        </p:nvPicPr>
        <p:blipFill rotWithShape="1">
          <a:blip r:embed="rId2"/>
          <a:srcRect l="-1" t="11040" r="-25640" b="6387"/>
          <a:stretch/>
        </p:blipFill>
        <p:spPr>
          <a:xfrm flipH="1">
            <a:off x="0" y="1516063"/>
            <a:ext cx="12192000" cy="5341937"/>
          </a:xfrm>
          <a:prstGeom prst="rect">
            <a:avLst/>
          </a:prstGeom>
        </p:spPr>
      </p:pic>
      <p:sp>
        <p:nvSpPr>
          <p:cNvPr id="2" name="Title 1">
            <a:extLst>
              <a:ext uri="{FF2B5EF4-FFF2-40B4-BE49-F238E27FC236}">
                <a16:creationId xmlns:a16="http://schemas.microsoft.com/office/drawing/2014/main" xmlns="" id="{D3344316-94CD-41BF-B926-CC19550EDC81}"/>
              </a:ext>
            </a:extLst>
          </p:cNvPr>
          <p:cNvSpPr>
            <a:spLocks noGrp="1"/>
          </p:cNvSpPr>
          <p:nvPr>
            <p:ph type="title"/>
          </p:nvPr>
        </p:nvSpPr>
        <p:spPr/>
        <p:txBody>
          <a:bodyPr/>
          <a:lstStyle/>
          <a:p>
            <a:r>
              <a:rPr lang="en-US" altLang="en-US"/>
              <a:t>Volatility can spark questions and concerns</a:t>
            </a:r>
            <a:endParaRPr lang="en-GB"/>
          </a:p>
        </p:txBody>
      </p:sp>
      <p:sp>
        <p:nvSpPr>
          <p:cNvPr id="24" name="Rectangle 23" hidden="1">
            <a:extLst>
              <a:ext uri="{FF2B5EF4-FFF2-40B4-BE49-F238E27FC236}">
                <a16:creationId xmlns:a16="http://schemas.microsoft.com/office/drawing/2014/main" xmlns="" id="{63714D0D-2560-4868-B1C9-5DF41A8B8FA6}"/>
              </a:ext>
            </a:extLst>
          </p:cNvPr>
          <p:cNvSpPr/>
          <p:nvPr/>
        </p:nvSpPr>
        <p:spPr>
          <a:xfrm>
            <a:off x="0" y="1516062"/>
            <a:ext cx="12192000" cy="5408306"/>
          </a:xfrm>
          <a:prstGeom prst="rect">
            <a:avLst/>
          </a:prstGeom>
          <a:gradFill flip="none" rotWithShape="1">
            <a:gsLst>
              <a:gs pos="40000">
                <a:schemeClr val="tx1">
                  <a:alpha val="0"/>
                </a:schemeClr>
              </a:gs>
              <a:gs pos="0">
                <a:schemeClr val="accent4">
                  <a:alpha val="3200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3" name="Rectangle 2">
            <a:extLst>
              <a:ext uri="{FF2B5EF4-FFF2-40B4-BE49-F238E27FC236}">
                <a16:creationId xmlns:a16="http://schemas.microsoft.com/office/drawing/2014/main" xmlns="" id="{DF6D204A-BFB8-4A82-AC60-2598FD3591A7}"/>
              </a:ext>
            </a:extLst>
          </p:cNvPr>
          <p:cNvSpPr/>
          <p:nvPr/>
        </p:nvSpPr>
        <p:spPr>
          <a:xfrm>
            <a:off x="2036619" y="1514198"/>
            <a:ext cx="3962400" cy="5341937"/>
          </a:xfrm>
          <a:prstGeom prst="rect">
            <a:avLst/>
          </a:prstGeom>
          <a:gradFill flip="none" rotWithShape="1">
            <a:gsLst>
              <a:gs pos="29000">
                <a:schemeClr val="bg1"/>
              </a:gs>
              <a:gs pos="0">
                <a:schemeClr val="bg1"/>
              </a:gs>
              <a:gs pos="66000">
                <a:schemeClr val="bg1">
                  <a:alpha val="5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err="1"/>
          </a:p>
        </p:txBody>
      </p:sp>
      <p:sp>
        <p:nvSpPr>
          <p:cNvPr id="4" name="Slide Number Placeholder 3">
            <a:extLst>
              <a:ext uri="{FF2B5EF4-FFF2-40B4-BE49-F238E27FC236}">
                <a16:creationId xmlns:a16="http://schemas.microsoft.com/office/drawing/2014/main" xmlns="" id="{43FB16B0-565C-450B-93A6-600BFFD68224}"/>
              </a:ext>
            </a:extLst>
          </p:cNvPr>
          <p:cNvSpPr>
            <a:spLocks noGrp="1"/>
          </p:cNvSpPr>
          <p:nvPr>
            <p:ph type="sldNum" sz="quarter" idx="12"/>
          </p:nvPr>
        </p:nvSpPr>
        <p:spPr/>
        <p:txBody>
          <a:bodyPr/>
          <a:lstStyle/>
          <a:p>
            <a:fld id="{05BFBC55-CFB3-E64F-8BCC-34A4E1FBD227}" type="slidenum">
              <a:rPr lang="en-US" smtClean="0"/>
              <a:pPr/>
              <a:t>2</a:t>
            </a:fld>
            <a:endParaRPr lang="en-US"/>
          </a:p>
        </p:txBody>
      </p:sp>
      <p:grpSp>
        <p:nvGrpSpPr>
          <p:cNvPr id="7" name="Group 6">
            <a:extLst>
              <a:ext uri="{FF2B5EF4-FFF2-40B4-BE49-F238E27FC236}">
                <a16:creationId xmlns:a16="http://schemas.microsoft.com/office/drawing/2014/main" xmlns="" id="{85BCD159-CC6A-47C0-8C78-3A6A1AC08B5A}"/>
              </a:ext>
            </a:extLst>
          </p:cNvPr>
          <p:cNvGrpSpPr>
            <a:grpSpLocks/>
          </p:cNvGrpSpPr>
          <p:nvPr/>
        </p:nvGrpSpPr>
        <p:grpSpPr>
          <a:xfrm>
            <a:off x="578863" y="1853805"/>
            <a:ext cx="2406689" cy="1270981"/>
            <a:chOff x="3793560" y="2080663"/>
            <a:chExt cx="2110562" cy="1179072"/>
          </a:xfrm>
          <a:solidFill>
            <a:schemeClr val="accent4"/>
          </a:solidFill>
        </p:grpSpPr>
        <p:sp>
          <p:nvSpPr>
            <p:cNvPr id="8" name="Freeform: Shape 7">
              <a:extLst>
                <a:ext uri="{FF2B5EF4-FFF2-40B4-BE49-F238E27FC236}">
                  <a16:creationId xmlns:a16="http://schemas.microsoft.com/office/drawing/2014/main" xmlns="" id="{BE231C1E-4896-4991-AC49-2599500C8403}"/>
                </a:ext>
              </a:extLst>
            </p:cNvPr>
            <p:cNvSpPr/>
            <p:nvPr/>
          </p:nvSpPr>
          <p:spPr>
            <a:xfrm>
              <a:off x="3793560" y="2080663"/>
              <a:ext cx="2110562" cy="1179072"/>
            </a:xfrm>
            <a:custGeom>
              <a:avLst/>
              <a:gdLst>
                <a:gd name="connsiteX0" fmla="*/ 124650 w 2230220"/>
                <a:gd name="connsiteY0" fmla="*/ 0 h 1245919"/>
                <a:gd name="connsiteX1" fmla="*/ 2105570 w 2230220"/>
                <a:gd name="connsiteY1" fmla="*/ 0 h 1245919"/>
                <a:gd name="connsiteX2" fmla="*/ 2230220 w 2230220"/>
                <a:gd name="connsiteY2" fmla="*/ 124650 h 1245919"/>
                <a:gd name="connsiteX3" fmla="*/ 2230220 w 2230220"/>
                <a:gd name="connsiteY3" fmla="*/ 947334 h 1245919"/>
                <a:gd name="connsiteX4" fmla="*/ 2105570 w 2230220"/>
                <a:gd name="connsiteY4" fmla="*/ 1071984 h 1245919"/>
                <a:gd name="connsiteX5" fmla="*/ 422950 w 2230220"/>
                <a:gd name="connsiteY5" fmla="*/ 1071984 h 1245919"/>
                <a:gd name="connsiteX6" fmla="*/ 402492 w 2230220"/>
                <a:gd name="connsiteY6" fmla="*/ 1245919 h 1245919"/>
                <a:gd name="connsiteX7" fmla="*/ 257219 w 2230220"/>
                <a:gd name="connsiteY7" fmla="*/ 1071984 h 1245919"/>
                <a:gd name="connsiteX8" fmla="*/ 124650 w 2230220"/>
                <a:gd name="connsiteY8" fmla="*/ 1071984 h 1245919"/>
                <a:gd name="connsiteX9" fmla="*/ 0 w 2230220"/>
                <a:gd name="connsiteY9" fmla="*/ 947334 h 1245919"/>
                <a:gd name="connsiteX10" fmla="*/ 0 w 2230220"/>
                <a:gd name="connsiteY10" fmla="*/ 124650 h 1245919"/>
                <a:gd name="connsiteX11" fmla="*/ 124650 w 2230220"/>
                <a:gd name="connsiteY11" fmla="*/ 0 h 12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0220" h="1245919">
                  <a:moveTo>
                    <a:pt x="124650" y="0"/>
                  </a:moveTo>
                  <a:lnTo>
                    <a:pt x="2105570" y="0"/>
                  </a:lnTo>
                  <a:cubicBezTo>
                    <a:pt x="2174412" y="0"/>
                    <a:pt x="2230220" y="55808"/>
                    <a:pt x="2230220" y="124650"/>
                  </a:cubicBezTo>
                  <a:lnTo>
                    <a:pt x="2230220" y="947334"/>
                  </a:lnTo>
                  <a:cubicBezTo>
                    <a:pt x="2230220" y="1016176"/>
                    <a:pt x="2174412" y="1071984"/>
                    <a:pt x="2105570" y="1071984"/>
                  </a:cubicBezTo>
                  <a:lnTo>
                    <a:pt x="422950" y="1071984"/>
                  </a:lnTo>
                  <a:lnTo>
                    <a:pt x="402492" y="1245919"/>
                  </a:lnTo>
                  <a:lnTo>
                    <a:pt x="257219" y="1071984"/>
                  </a:lnTo>
                  <a:lnTo>
                    <a:pt x="124650" y="1071984"/>
                  </a:lnTo>
                  <a:cubicBezTo>
                    <a:pt x="55808" y="1071984"/>
                    <a:pt x="0" y="1016176"/>
                    <a:pt x="0" y="947334"/>
                  </a:cubicBezTo>
                  <a:lnTo>
                    <a:pt x="0" y="124650"/>
                  </a:lnTo>
                  <a:cubicBezTo>
                    <a:pt x="0" y="55808"/>
                    <a:pt x="55808" y="0"/>
                    <a:pt x="12465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a:solidFill>
                  <a:schemeClr val="bg1"/>
                </a:solidFill>
                <a:latin typeface="Segoe UI" panose="020B0502040204020203" pitchFamily="34" charset="0"/>
              </a:endParaRPr>
            </a:p>
          </p:txBody>
        </p:sp>
        <p:sp>
          <p:nvSpPr>
            <p:cNvPr id="9" name="TextBox 8">
              <a:extLst>
                <a:ext uri="{FF2B5EF4-FFF2-40B4-BE49-F238E27FC236}">
                  <a16:creationId xmlns:a16="http://schemas.microsoft.com/office/drawing/2014/main" xmlns="" id="{335DD69D-CC8A-4B00-9F03-5204100A061F}"/>
                </a:ext>
              </a:extLst>
            </p:cNvPr>
            <p:cNvSpPr txBox="1"/>
            <p:nvPr/>
          </p:nvSpPr>
          <p:spPr>
            <a:xfrm>
              <a:off x="3893990" y="2327284"/>
              <a:ext cx="1847771" cy="542488"/>
            </a:xfrm>
            <a:prstGeom prst="rect">
              <a:avLst/>
            </a:prstGeom>
            <a:noFill/>
          </p:spPr>
          <p:txBody>
            <a:bodyPr wrap="square" rtlCol="0">
              <a:spAutoFit/>
            </a:bodyPr>
            <a:lstStyle/>
            <a:p>
              <a:r>
                <a:rPr lang="en-US" sz="1600">
                  <a:solidFill>
                    <a:schemeClr val="bg1"/>
                  </a:solidFill>
                  <a:latin typeface="Segoe UI" panose="020B0502040204020203" pitchFamily="34" charset="0"/>
                </a:rPr>
                <a:t>Should I move </a:t>
              </a:r>
            </a:p>
            <a:p>
              <a:r>
                <a:rPr lang="en-US" sz="1600">
                  <a:solidFill>
                    <a:schemeClr val="bg1"/>
                  </a:solidFill>
                  <a:latin typeface="Segoe UI" panose="020B0502040204020203" pitchFamily="34" charset="0"/>
                </a:rPr>
                <a:t>to cash right now?</a:t>
              </a:r>
            </a:p>
          </p:txBody>
        </p:sp>
      </p:grpSp>
      <p:grpSp>
        <p:nvGrpSpPr>
          <p:cNvPr id="10" name="Group 9">
            <a:extLst>
              <a:ext uri="{FF2B5EF4-FFF2-40B4-BE49-F238E27FC236}">
                <a16:creationId xmlns:a16="http://schemas.microsoft.com/office/drawing/2014/main" xmlns="" id="{DEA33EBC-D114-40DA-8D11-C74A387D6516}"/>
              </a:ext>
            </a:extLst>
          </p:cNvPr>
          <p:cNvGrpSpPr>
            <a:grpSpLocks/>
          </p:cNvGrpSpPr>
          <p:nvPr/>
        </p:nvGrpSpPr>
        <p:grpSpPr>
          <a:xfrm>
            <a:off x="3981564" y="4533896"/>
            <a:ext cx="2384099" cy="1270981"/>
            <a:chOff x="3792073" y="4573730"/>
            <a:chExt cx="2112050" cy="1195825"/>
          </a:xfrm>
          <a:solidFill>
            <a:schemeClr val="accent4"/>
          </a:solidFill>
        </p:grpSpPr>
        <p:sp>
          <p:nvSpPr>
            <p:cNvPr id="11" name="Freeform: Shape 10">
              <a:extLst>
                <a:ext uri="{FF2B5EF4-FFF2-40B4-BE49-F238E27FC236}">
                  <a16:creationId xmlns:a16="http://schemas.microsoft.com/office/drawing/2014/main" xmlns="" id="{79029AD3-FBE0-4402-9CE5-640C283D9935}"/>
                </a:ext>
              </a:extLst>
            </p:cNvPr>
            <p:cNvSpPr/>
            <p:nvPr/>
          </p:nvSpPr>
          <p:spPr>
            <a:xfrm rot="10800000">
              <a:off x="3793561" y="4573730"/>
              <a:ext cx="2110562" cy="1195825"/>
            </a:xfrm>
            <a:custGeom>
              <a:avLst/>
              <a:gdLst>
                <a:gd name="connsiteX0" fmla="*/ 2105570 w 2230220"/>
                <a:gd name="connsiteY0" fmla="*/ 1263622 h 1263622"/>
                <a:gd name="connsiteX1" fmla="*/ 124650 w 2230220"/>
                <a:gd name="connsiteY1" fmla="*/ 1263622 h 1263622"/>
                <a:gd name="connsiteX2" fmla="*/ 0 w 2230220"/>
                <a:gd name="connsiteY2" fmla="*/ 1138972 h 1263622"/>
                <a:gd name="connsiteX3" fmla="*/ 0 w 2230220"/>
                <a:gd name="connsiteY3" fmla="*/ 316288 h 1263622"/>
                <a:gd name="connsiteX4" fmla="*/ 124650 w 2230220"/>
                <a:gd name="connsiteY4" fmla="*/ 191638 h 1263622"/>
                <a:gd name="connsiteX5" fmla="*/ 1805188 w 2230220"/>
                <a:gd name="connsiteY5" fmla="*/ 191638 h 1263622"/>
                <a:gd name="connsiteX6" fmla="*/ 1827728 w 2230220"/>
                <a:gd name="connsiteY6" fmla="*/ 0 h 1263622"/>
                <a:gd name="connsiteX7" fmla="*/ 1987787 w 2230220"/>
                <a:gd name="connsiteY7" fmla="*/ 191638 h 1263622"/>
                <a:gd name="connsiteX8" fmla="*/ 2105570 w 2230220"/>
                <a:gd name="connsiteY8" fmla="*/ 191638 h 1263622"/>
                <a:gd name="connsiteX9" fmla="*/ 2230220 w 2230220"/>
                <a:gd name="connsiteY9" fmla="*/ 316288 h 1263622"/>
                <a:gd name="connsiteX10" fmla="*/ 2230220 w 2230220"/>
                <a:gd name="connsiteY10" fmla="*/ 1138972 h 1263622"/>
                <a:gd name="connsiteX11" fmla="*/ 2105570 w 2230220"/>
                <a:gd name="connsiteY11" fmla="*/ 1263622 h 12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0220" h="1263622">
                  <a:moveTo>
                    <a:pt x="2105570" y="1263622"/>
                  </a:moveTo>
                  <a:lnTo>
                    <a:pt x="124650" y="1263622"/>
                  </a:lnTo>
                  <a:cubicBezTo>
                    <a:pt x="55808" y="1263622"/>
                    <a:pt x="0" y="1207814"/>
                    <a:pt x="0" y="1138972"/>
                  </a:cubicBezTo>
                  <a:lnTo>
                    <a:pt x="0" y="316288"/>
                  </a:lnTo>
                  <a:cubicBezTo>
                    <a:pt x="0" y="247446"/>
                    <a:pt x="55808" y="191638"/>
                    <a:pt x="124650" y="191638"/>
                  </a:cubicBezTo>
                  <a:lnTo>
                    <a:pt x="1805188" y="191638"/>
                  </a:lnTo>
                  <a:lnTo>
                    <a:pt x="1827728" y="0"/>
                  </a:lnTo>
                  <a:lnTo>
                    <a:pt x="1987787" y="191638"/>
                  </a:lnTo>
                  <a:lnTo>
                    <a:pt x="2105570" y="191638"/>
                  </a:lnTo>
                  <a:cubicBezTo>
                    <a:pt x="2174412" y="191638"/>
                    <a:pt x="2230220" y="247446"/>
                    <a:pt x="2230220" y="316288"/>
                  </a:cubicBezTo>
                  <a:lnTo>
                    <a:pt x="2230220" y="1138972"/>
                  </a:lnTo>
                  <a:cubicBezTo>
                    <a:pt x="2230220" y="1207814"/>
                    <a:pt x="2174412" y="1263622"/>
                    <a:pt x="2105570" y="12636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solidFill>
                  <a:schemeClr val="bg1"/>
                </a:solidFill>
                <a:latin typeface="Segoe UI" panose="020B0502040204020203" pitchFamily="34" charset="0"/>
              </a:endParaRPr>
            </a:p>
          </p:txBody>
        </p:sp>
        <p:sp>
          <p:nvSpPr>
            <p:cNvPr id="12" name="TextBox 11">
              <a:extLst>
                <a:ext uri="{FF2B5EF4-FFF2-40B4-BE49-F238E27FC236}">
                  <a16:creationId xmlns:a16="http://schemas.microsoft.com/office/drawing/2014/main" xmlns="" id="{34432038-D15F-485C-A0E2-21ABFA88E32B}"/>
                </a:ext>
              </a:extLst>
            </p:cNvPr>
            <p:cNvSpPr txBox="1"/>
            <p:nvPr/>
          </p:nvSpPr>
          <p:spPr>
            <a:xfrm>
              <a:off x="3792073" y="4701975"/>
              <a:ext cx="2053235" cy="1013520"/>
            </a:xfrm>
            <a:prstGeom prst="rect">
              <a:avLst/>
            </a:prstGeom>
            <a:noFill/>
          </p:spPr>
          <p:txBody>
            <a:bodyPr wrap="square" rtlCol="0">
              <a:spAutoFit/>
            </a:bodyPr>
            <a:lstStyle/>
            <a:p>
              <a:r>
                <a:rPr lang="en-US" sz="1600">
                  <a:solidFill>
                    <a:schemeClr val="bg1"/>
                  </a:solidFill>
                  <a:latin typeface="Segoe UI" panose="020B0502040204020203" pitchFamily="34" charset="0"/>
                </a:rPr>
                <a:t>Why should I put more into my retirement savings plan? </a:t>
              </a:r>
            </a:p>
          </p:txBody>
        </p:sp>
      </p:grpSp>
      <p:grpSp>
        <p:nvGrpSpPr>
          <p:cNvPr id="13" name="Group 12">
            <a:extLst>
              <a:ext uri="{FF2B5EF4-FFF2-40B4-BE49-F238E27FC236}">
                <a16:creationId xmlns:a16="http://schemas.microsoft.com/office/drawing/2014/main" xmlns="" id="{BE27645D-8040-4033-A79C-BB9C9203C919}"/>
              </a:ext>
            </a:extLst>
          </p:cNvPr>
          <p:cNvGrpSpPr>
            <a:grpSpLocks/>
          </p:cNvGrpSpPr>
          <p:nvPr/>
        </p:nvGrpSpPr>
        <p:grpSpPr>
          <a:xfrm>
            <a:off x="3306763" y="2623430"/>
            <a:ext cx="2406689" cy="1270981"/>
            <a:chOff x="3793560" y="4573730"/>
            <a:chExt cx="2110562" cy="1195825"/>
          </a:xfrm>
          <a:solidFill>
            <a:schemeClr val="accent4"/>
          </a:solidFill>
        </p:grpSpPr>
        <p:sp>
          <p:nvSpPr>
            <p:cNvPr id="14" name="Freeform: Shape 13">
              <a:extLst>
                <a:ext uri="{FF2B5EF4-FFF2-40B4-BE49-F238E27FC236}">
                  <a16:creationId xmlns:a16="http://schemas.microsoft.com/office/drawing/2014/main" xmlns="" id="{E7E81F2C-C3FA-4124-8E02-388EC6A6786A}"/>
                </a:ext>
              </a:extLst>
            </p:cNvPr>
            <p:cNvSpPr/>
            <p:nvPr/>
          </p:nvSpPr>
          <p:spPr>
            <a:xfrm rot="10800000">
              <a:off x="3793560" y="4573730"/>
              <a:ext cx="2110562" cy="1195825"/>
            </a:xfrm>
            <a:custGeom>
              <a:avLst/>
              <a:gdLst>
                <a:gd name="connsiteX0" fmla="*/ 2105570 w 2230220"/>
                <a:gd name="connsiteY0" fmla="*/ 1263622 h 1263622"/>
                <a:gd name="connsiteX1" fmla="*/ 124650 w 2230220"/>
                <a:gd name="connsiteY1" fmla="*/ 1263622 h 1263622"/>
                <a:gd name="connsiteX2" fmla="*/ 0 w 2230220"/>
                <a:gd name="connsiteY2" fmla="*/ 1138972 h 1263622"/>
                <a:gd name="connsiteX3" fmla="*/ 0 w 2230220"/>
                <a:gd name="connsiteY3" fmla="*/ 316288 h 1263622"/>
                <a:gd name="connsiteX4" fmla="*/ 124650 w 2230220"/>
                <a:gd name="connsiteY4" fmla="*/ 191638 h 1263622"/>
                <a:gd name="connsiteX5" fmla="*/ 1805188 w 2230220"/>
                <a:gd name="connsiteY5" fmla="*/ 191638 h 1263622"/>
                <a:gd name="connsiteX6" fmla="*/ 1827728 w 2230220"/>
                <a:gd name="connsiteY6" fmla="*/ 0 h 1263622"/>
                <a:gd name="connsiteX7" fmla="*/ 1987787 w 2230220"/>
                <a:gd name="connsiteY7" fmla="*/ 191638 h 1263622"/>
                <a:gd name="connsiteX8" fmla="*/ 2105570 w 2230220"/>
                <a:gd name="connsiteY8" fmla="*/ 191638 h 1263622"/>
                <a:gd name="connsiteX9" fmla="*/ 2230220 w 2230220"/>
                <a:gd name="connsiteY9" fmla="*/ 316288 h 1263622"/>
                <a:gd name="connsiteX10" fmla="*/ 2230220 w 2230220"/>
                <a:gd name="connsiteY10" fmla="*/ 1138972 h 1263622"/>
                <a:gd name="connsiteX11" fmla="*/ 2105570 w 2230220"/>
                <a:gd name="connsiteY11" fmla="*/ 1263622 h 12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0220" h="1263622">
                  <a:moveTo>
                    <a:pt x="2105570" y="1263622"/>
                  </a:moveTo>
                  <a:lnTo>
                    <a:pt x="124650" y="1263622"/>
                  </a:lnTo>
                  <a:cubicBezTo>
                    <a:pt x="55808" y="1263622"/>
                    <a:pt x="0" y="1207814"/>
                    <a:pt x="0" y="1138972"/>
                  </a:cubicBezTo>
                  <a:lnTo>
                    <a:pt x="0" y="316288"/>
                  </a:lnTo>
                  <a:cubicBezTo>
                    <a:pt x="0" y="247446"/>
                    <a:pt x="55808" y="191638"/>
                    <a:pt x="124650" y="191638"/>
                  </a:cubicBezTo>
                  <a:lnTo>
                    <a:pt x="1805188" y="191638"/>
                  </a:lnTo>
                  <a:lnTo>
                    <a:pt x="1827728" y="0"/>
                  </a:lnTo>
                  <a:lnTo>
                    <a:pt x="1987787" y="191638"/>
                  </a:lnTo>
                  <a:lnTo>
                    <a:pt x="2105570" y="191638"/>
                  </a:lnTo>
                  <a:cubicBezTo>
                    <a:pt x="2174412" y="191638"/>
                    <a:pt x="2230220" y="247446"/>
                    <a:pt x="2230220" y="316288"/>
                  </a:cubicBezTo>
                  <a:lnTo>
                    <a:pt x="2230220" y="1138972"/>
                  </a:lnTo>
                  <a:cubicBezTo>
                    <a:pt x="2230220" y="1207814"/>
                    <a:pt x="2174412" y="1263622"/>
                    <a:pt x="2105570" y="12636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solidFill>
                  <a:schemeClr val="bg1"/>
                </a:solidFill>
                <a:latin typeface="Segoe UI" panose="020B0502040204020203" pitchFamily="34" charset="0"/>
              </a:endParaRPr>
            </a:p>
          </p:txBody>
        </p:sp>
        <p:sp>
          <p:nvSpPr>
            <p:cNvPr id="15" name="TextBox 14">
              <a:extLst>
                <a:ext uri="{FF2B5EF4-FFF2-40B4-BE49-F238E27FC236}">
                  <a16:creationId xmlns:a16="http://schemas.microsoft.com/office/drawing/2014/main" xmlns="" id="{3A7E4AFC-FA8C-4847-9285-06D316CECEF1}"/>
                </a:ext>
              </a:extLst>
            </p:cNvPr>
            <p:cNvSpPr txBox="1"/>
            <p:nvPr/>
          </p:nvSpPr>
          <p:spPr>
            <a:xfrm>
              <a:off x="3901051" y="4738247"/>
              <a:ext cx="1847771" cy="781858"/>
            </a:xfrm>
            <a:prstGeom prst="rect">
              <a:avLst/>
            </a:prstGeom>
            <a:noFill/>
          </p:spPr>
          <p:txBody>
            <a:bodyPr wrap="square" rtlCol="0">
              <a:spAutoFit/>
            </a:bodyPr>
            <a:lstStyle/>
            <a:p>
              <a:r>
                <a:rPr lang="en-US" sz="1600">
                  <a:solidFill>
                    <a:schemeClr val="bg1"/>
                  </a:solidFill>
                  <a:latin typeface="Segoe UI" panose="020B0502040204020203" pitchFamily="34" charset="0"/>
                </a:rPr>
                <a:t>How do I pull my money out of the market? </a:t>
              </a:r>
            </a:p>
          </p:txBody>
        </p:sp>
      </p:grpSp>
      <p:grpSp>
        <p:nvGrpSpPr>
          <p:cNvPr id="16" name="Group 15">
            <a:extLst>
              <a:ext uri="{FF2B5EF4-FFF2-40B4-BE49-F238E27FC236}">
                <a16:creationId xmlns:a16="http://schemas.microsoft.com/office/drawing/2014/main" xmlns="" id="{6F85C782-4492-4E3B-B13F-7D7240D27B8B}"/>
              </a:ext>
            </a:extLst>
          </p:cNvPr>
          <p:cNvGrpSpPr>
            <a:grpSpLocks/>
          </p:cNvGrpSpPr>
          <p:nvPr/>
        </p:nvGrpSpPr>
        <p:grpSpPr>
          <a:xfrm>
            <a:off x="766724" y="4118638"/>
            <a:ext cx="2406689" cy="1270981"/>
            <a:chOff x="3793560" y="4573731"/>
            <a:chExt cx="2110562" cy="1195825"/>
          </a:xfrm>
          <a:solidFill>
            <a:schemeClr val="accent4"/>
          </a:solidFill>
        </p:grpSpPr>
        <p:sp>
          <p:nvSpPr>
            <p:cNvPr id="17" name="Freeform: Shape 16">
              <a:extLst>
                <a:ext uri="{FF2B5EF4-FFF2-40B4-BE49-F238E27FC236}">
                  <a16:creationId xmlns:a16="http://schemas.microsoft.com/office/drawing/2014/main" xmlns="" id="{D84267CF-EF8D-410A-ABEB-6B95A4509A27}"/>
                </a:ext>
              </a:extLst>
            </p:cNvPr>
            <p:cNvSpPr/>
            <p:nvPr/>
          </p:nvSpPr>
          <p:spPr>
            <a:xfrm rot="10800000">
              <a:off x="3793560" y="4573731"/>
              <a:ext cx="2110562" cy="1195825"/>
            </a:xfrm>
            <a:custGeom>
              <a:avLst/>
              <a:gdLst>
                <a:gd name="connsiteX0" fmla="*/ 2105570 w 2230220"/>
                <a:gd name="connsiteY0" fmla="*/ 1263622 h 1263622"/>
                <a:gd name="connsiteX1" fmla="*/ 124650 w 2230220"/>
                <a:gd name="connsiteY1" fmla="*/ 1263622 h 1263622"/>
                <a:gd name="connsiteX2" fmla="*/ 0 w 2230220"/>
                <a:gd name="connsiteY2" fmla="*/ 1138972 h 1263622"/>
                <a:gd name="connsiteX3" fmla="*/ 0 w 2230220"/>
                <a:gd name="connsiteY3" fmla="*/ 316288 h 1263622"/>
                <a:gd name="connsiteX4" fmla="*/ 124650 w 2230220"/>
                <a:gd name="connsiteY4" fmla="*/ 191638 h 1263622"/>
                <a:gd name="connsiteX5" fmla="*/ 1805188 w 2230220"/>
                <a:gd name="connsiteY5" fmla="*/ 191638 h 1263622"/>
                <a:gd name="connsiteX6" fmla="*/ 1827728 w 2230220"/>
                <a:gd name="connsiteY6" fmla="*/ 0 h 1263622"/>
                <a:gd name="connsiteX7" fmla="*/ 1987787 w 2230220"/>
                <a:gd name="connsiteY7" fmla="*/ 191638 h 1263622"/>
                <a:gd name="connsiteX8" fmla="*/ 2105570 w 2230220"/>
                <a:gd name="connsiteY8" fmla="*/ 191638 h 1263622"/>
                <a:gd name="connsiteX9" fmla="*/ 2230220 w 2230220"/>
                <a:gd name="connsiteY9" fmla="*/ 316288 h 1263622"/>
                <a:gd name="connsiteX10" fmla="*/ 2230220 w 2230220"/>
                <a:gd name="connsiteY10" fmla="*/ 1138972 h 1263622"/>
                <a:gd name="connsiteX11" fmla="*/ 2105570 w 2230220"/>
                <a:gd name="connsiteY11" fmla="*/ 1263622 h 12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0220" h="1263622">
                  <a:moveTo>
                    <a:pt x="2105570" y="1263622"/>
                  </a:moveTo>
                  <a:lnTo>
                    <a:pt x="124650" y="1263622"/>
                  </a:lnTo>
                  <a:cubicBezTo>
                    <a:pt x="55808" y="1263622"/>
                    <a:pt x="0" y="1207814"/>
                    <a:pt x="0" y="1138972"/>
                  </a:cubicBezTo>
                  <a:lnTo>
                    <a:pt x="0" y="316288"/>
                  </a:lnTo>
                  <a:cubicBezTo>
                    <a:pt x="0" y="247446"/>
                    <a:pt x="55808" y="191638"/>
                    <a:pt x="124650" y="191638"/>
                  </a:cubicBezTo>
                  <a:lnTo>
                    <a:pt x="1805188" y="191638"/>
                  </a:lnTo>
                  <a:lnTo>
                    <a:pt x="1827728" y="0"/>
                  </a:lnTo>
                  <a:lnTo>
                    <a:pt x="1987787" y="191638"/>
                  </a:lnTo>
                  <a:lnTo>
                    <a:pt x="2105570" y="191638"/>
                  </a:lnTo>
                  <a:cubicBezTo>
                    <a:pt x="2174412" y="191638"/>
                    <a:pt x="2230220" y="247446"/>
                    <a:pt x="2230220" y="316288"/>
                  </a:cubicBezTo>
                  <a:lnTo>
                    <a:pt x="2230220" y="1138972"/>
                  </a:lnTo>
                  <a:cubicBezTo>
                    <a:pt x="2230220" y="1207814"/>
                    <a:pt x="2174412" y="1263622"/>
                    <a:pt x="2105570" y="12636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solidFill>
                  <a:schemeClr val="bg1"/>
                </a:solidFill>
                <a:latin typeface="Segoe UI" panose="020B0502040204020203" pitchFamily="34" charset="0"/>
              </a:endParaRPr>
            </a:p>
          </p:txBody>
        </p:sp>
        <p:sp>
          <p:nvSpPr>
            <p:cNvPr id="18" name="TextBox 17">
              <a:extLst>
                <a:ext uri="{FF2B5EF4-FFF2-40B4-BE49-F238E27FC236}">
                  <a16:creationId xmlns:a16="http://schemas.microsoft.com/office/drawing/2014/main" xmlns="" id="{F41F3C73-0F18-4B31-A451-BB71026ACB24}"/>
                </a:ext>
              </a:extLst>
            </p:cNvPr>
            <p:cNvSpPr txBox="1"/>
            <p:nvPr/>
          </p:nvSpPr>
          <p:spPr>
            <a:xfrm>
              <a:off x="3922279" y="4693664"/>
              <a:ext cx="1847770" cy="1013520"/>
            </a:xfrm>
            <a:prstGeom prst="rect">
              <a:avLst/>
            </a:prstGeom>
            <a:noFill/>
          </p:spPr>
          <p:txBody>
            <a:bodyPr wrap="square" rtlCol="0">
              <a:spAutoFit/>
            </a:bodyPr>
            <a:lstStyle/>
            <a:p>
              <a:r>
                <a:rPr lang="en-US" sz="1600">
                  <a:solidFill>
                    <a:schemeClr val="bg1"/>
                  </a:solidFill>
                  <a:latin typeface="Segoe UI" panose="020B0502040204020203" pitchFamily="34" charset="0"/>
                </a:rPr>
                <a:t>Should I change  how I’m invested to something less risky? </a:t>
              </a:r>
            </a:p>
          </p:txBody>
        </p:sp>
      </p:grpSp>
    </p:spTree>
    <p:extLst>
      <p:ext uri="{BB962C8B-B14F-4D97-AF65-F5344CB8AC3E}">
        <p14:creationId xmlns:p14="http://schemas.microsoft.com/office/powerpoint/2010/main" val="2446868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
                                        <p:tgtEl>
                                          <p:spTgt spid="7"/>
                                        </p:tgtEl>
                                      </p:cBhvr>
                                    </p:animEffect>
                                  </p:childTnLst>
                                </p:cTn>
                              </p:par>
                              <p:par>
                                <p:cTn id="8" presetID="23" presetClass="entr" presetSubtype="27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200" fill="hold"/>
                                        <p:tgtEl>
                                          <p:spTgt spid="7"/>
                                        </p:tgtEl>
                                        <p:attrNameLst>
                                          <p:attrName>ppt_w</p:attrName>
                                        </p:attrNameLst>
                                      </p:cBhvr>
                                      <p:tavLst>
                                        <p:tav tm="0">
                                          <p:val>
                                            <p:strVal val="2/3*#ppt_w"/>
                                          </p:val>
                                        </p:tav>
                                        <p:tav tm="100000">
                                          <p:val>
                                            <p:strVal val="#ppt_w"/>
                                          </p:val>
                                        </p:tav>
                                      </p:tavLst>
                                    </p:anim>
                                    <p:anim calcmode="lin" valueType="num">
                                      <p:cBhvr>
                                        <p:cTn id="11" dur="200" fill="hold"/>
                                        <p:tgtEl>
                                          <p:spTgt spid="7"/>
                                        </p:tgtEl>
                                        <p:attrNameLst>
                                          <p:attrName>ppt_h</p:attrName>
                                        </p:attrNameLst>
                                      </p:cBhvr>
                                      <p:tavLst>
                                        <p:tav tm="0">
                                          <p:val>
                                            <p:strVal val="2/3*#ppt_h"/>
                                          </p:val>
                                        </p:tav>
                                        <p:tav tm="100000">
                                          <p:val>
                                            <p:strVal val="#ppt_h"/>
                                          </p:val>
                                        </p:tav>
                                      </p:tavLst>
                                    </p:anim>
                                  </p:childTnLst>
                                </p:cTn>
                              </p:par>
                              <p:par>
                                <p:cTn id="12" presetID="42" presetClass="path" presetSubtype="0" decel="100000" fill="hold" nodeType="withEffect">
                                  <p:stCondLst>
                                    <p:cond delay="0"/>
                                  </p:stCondLst>
                                  <p:childTnLst>
                                    <p:animMotion origin="layout" path="M 0.0474 0.04422 L -3.95833E-6 -2.96296E-6 " pathEditMode="relative" rAng="0" ptsTypes="AA">
                                      <p:cBhvr>
                                        <p:cTn id="13" dur="500" fill="hold"/>
                                        <p:tgtEl>
                                          <p:spTgt spid="7"/>
                                        </p:tgtEl>
                                        <p:attrNameLst>
                                          <p:attrName>ppt_x</p:attrName>
                                          <p:attrName>ppt_y</p:attrName>
                                        </p:attrNameLst>
                                      </p:cBhvr>
                                      <p:rCtr x="-2370" y="-2222"/>
                                    </p:animMotion>
                                  </p:childTnLst>
                                </p:cTn>
                              </p:par>
                              <p:par>
                                <p:cTn id="14" presetID="6" presetClass="emph" presetSubtype="0" accel="50000" decel="50000" autoRev="1" fill="hold" nodeType="withEffect">
                                  <p:stCondLst>
                                    <p:cond delay="0"/>
                                  </p:stCondLst>
                                  <p:childTnLst>
                                    <p:animScale>
                                      <p:cBhvr>
                                        <p:cTn id="15" dur="200" fill="hold"/>
                                        <p:tgtEl>
                                          <p:spTgt spid="7"/>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200"/>
                                        <p:tgtEl>
                                          <p:spTgt spid="13"/>
                                        </p:tgtEl>
                                      </p:cBhvr>
                                    </p:animEffect>
                                  </p:childTnLst>
                                </p:cTn>
                              </p:par>
                              <p:par>
                                <p:cTn id="21" presetID="23" presetClass="entr" presetSubtype="272"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200" fill="hold"/>
                                        <p:tgtEl>
                                          <p:spTgt spid="13"/>
                                        </p:tgtEl>
                                        <p:attrNameLst>
                                          <p:attrName>ppt_w</p:attrName>
                                        </p:attrNameLst>
                                      </p:cBhvr>
                                      <p:tavLst>
                                        <p:tav tm="0">
                                          <p:val>
                                            <p:strVal val="2/3*#ppt_w"/>
                                          </p:val>
                                        </p:tav>
                                        <p:tav tm="100000">
                                          <p:val>
                                            <p:strVal val="#ppt_w"/>
                                          </p:val>
                                        </p:tav>
                                      </p:tavLst>
                                    </p:anim>
                                    <p:anim calcmode="lin" valueType="num">
                                      <p:cBhvr>
                                        <p:cTn id="24" dur="200" fill="hold"/>
                                        <p:tgtEl>
                                          <p:spTgt spid="13"/>
                                        </p:tgtEl>
                                        <p:attrNameLst>
                                          <p:attrName>ppt_h</p:attrName>
                                        </p:attrNameLst>
                                      </p:cBhvr>
                                      <p:tavLst>
                                        <p:tav tm="0">
                                          <p:val>
                                            <p:strVal val="2/3*#ppt_h"/>
                                          </p:val>
                                        </p:tav>
                                        <p:tav tm="100000">
                                          <p:val>
                                            <p:strVal val="#ppt_h"/>
                                          </p:val>
                                        </p:tav>
                                      </p:tavLst>
                                    </p:anim>
                                  </p:childTnLst>
                                </p:cTn>
                              </p:par>
                              <p:par>
                                <p:cTn id="25" presetID="42" presetClass="path" presetSubtype="0" decel="100000" fill="hold" nodeType="withEffect">
                                  <p:stCondLst>
                                    <p:cond delay="0"/>
                                  </p:stCondLst>
                                  <p:childTnLst>
                                    <p:animMotion origin="layout" path="M 0.0474 0.04421 L -1.875E-6 -1.48148E-6 " pathEditMode="relative" rAng="0" ptsTypes="AA">
                                      <p:cBhvr>
                                        <p:cTn id="26" dur="500" fill="hold"/>
                                        <p:tgtEl>
                                          <p:spTgt spid="13"/>
                                        </p:tgtEl>
                                        <p:attrNameLst>
                                          <p:attrName>ppt_x</p:attrName>
                                          <p:attrName>ppt_y</p:attrName>
                                        </p:attrNameLst>
                                      </p:cBhvr>
                                      <p:rCtr x="-2370" y="-2222"/>
                                    </p:animMotion>
                                  </p:childTnLst>
                                </p:cTn>
                              </p:par>
                              <p:par>
                                <p:cTn id="27" presetID="6" presetClass="emph" presetSubtype="0" accel="50000" decel="50000" autoRev="1" fill="hold" nodeType="withEffect">
                                  <p:stCondLst>
                                    <p:cond delay="0"/>
                                  </p:stCondLst>
                                  <p:childTnLst>
                                    <p:animScale>
                                      <p:cBhvr>
                                        <p:cTn id="28" dur="200" fill="hold"/>
                                        <p:tgtEl>
                                          <p:spTgt spid="13"/>
                                        </p:tgtEl>
                                      </p:cBhvr>
                                      <p:by x="105000" y="105000"/>
                                    </p:animScale>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200"/>
                                        <p:tgtEl>
                                          <p:spTgt spid="16"/>
                                        </p:tgtEl>
                                      </p:cBhvr>
                                    </p:animEffect>
                                  </p:childTnLst>
                                </p:cTn>
                              </p:par>
                              <p:par>
                                <p:cTn id="34" presetID="23" presetClass="entr" presetSubtype="272"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200" fill="hold"/>
                                        <p:tgtEl>
                                          <p:spTgt spid="16"/>
                                        </p:tgtEl>
                                        <p:attrNameLst>
                                          <p:attrName>ppt_w</p:attrName>
                                        </p:attrNameLst>
                                      </p:cBhvr>
                                      <p:tavLst>
                                        <p:tav tm="0">
                                          <p:val>
                                            <p:strVal val="2/3*#ppt_w"/>
                                          </p:val>
                                        </p:tav>
                                        <p:tav tm="100000">
                                          <p:val>
                                            <p:strVal val="#ppt_w"/>
                                          </p:val>
                                        </p:tav>
                                      </p:tavLst>
                                    </p:anim>
                                    <p:anim calcmode="lin" valueType="num">
                                      <p:cBhvr>
                                        <p:cTn id="37" dur="200" fill="hold"/>
                                        <p:tgtEl>
                                          <p:spTgt spid="16"/>
                                        </p:tgtEl>
                                        <p:attrNameLst>
                                          <p:attrName>ppt_h</p:attrName>
                                        </p:attrNameLst>
                                      </p:cBhvr>
                                      <p:tavLst>
                                        <p:tav tm="0">
                                          <p:val>
                                            <p:strVal val="2/3*#ppt_h"/>
                                          </p:val>
                                        </p:tav>
                                        <p:tav tm="100000">
                                          <p:val>
                                            <p:strVal val="#ppt_h"/>
                                          </p:val>
                                        </p:tav>
                                      </p:tavLst>
                                    </p:anim>
                                  </p:childTnLst>
                                </p:cTn>
                              </p:par>
                              <p:par>
                                <p:cTn id="38" presetID="42" presetClass="path" presetSubtype="0" decel="100000" fill="hold" nodeType="withEffect">
                                  <p:stCondLst>
                                    <p:cond delay="0"/>
                                  </p:stCondLst>
                                  <p:childTnLst>
                                    <p:animMotion origin="layout" path="M 0.04726 0.04421 L 1.45833E-6 4.44444E-6 " pathEditMode="relative" rAng="0" ptsTypes="AA">
                                      <p:cBhvr>
                                        <p:cTn id="39" dur="500" fill="hold"/>
                                        <p:tgtEl>
                                          <p:spTgt spid="16"/>
                                        </p:tgtEl>
                                        <p:attrNameLst>
                                          <p:attrName>ppt_x</p:attrName>
                                          <p:attrName>ppt_y</p:attrName>
                                        </p:attrNameLst>
                                      </p:cBhvr>
                                      <p:rCtr x="-2370" y="-2222"/>
                                    </p:animMotion>
                                  </p:childTnLst>
                                </p:cTn>
                              </p:par>
                              <p:par>
                                <p:cTn id="40" presetID="6" presetClass="emph" presetSubtype="0" accel="50000" decel="50000" autoRev="1" fill="hold" nodeType="withEffect">
                                  <p:stCondLst>
                                    <p:cond delay="0"/>
                                  </p:stCondLst>
                                  <p:childTnLst>
                                    <p:animScale>
                                      <p:cBhvr>
                                        <p:cTn id="41" dur="200" fill="hold"/>
                                        <p:tgtEl>
                                          <p:spTgt spid="16"/>
                                        </p:tgtEl>
                                      </p:cBhvr>
                                      <p:by x="105000" y="105000"/>
                                    </p:animScale>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200"/>
                                        <p:tgtEl>
                                          <p:spTgt spid="10"/>
                                        </p:tgtEl>
                                      </p:cBhvr>
                                    </p:animEffect>
                                  </p:childTnLst>
                                </p:cTn>
                              </p:par>
                              <p:par>
                                <p:cTn id="47" presetID="23" presetClass="entr" presetSubtype="272"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200" fill="hold"/>
                                        <p:tgtEl>
                                          <p:spTgt spid="10"/>
                                        </p:tgtEl>
                                        <p:attrNameLst>
                                          <p:attrName>ppt_w</p:attrName>
                                        </p:attrNameLst>
                                      </p:cBhvr>
                                      <p:tavLst>
                                        <p:tav tm="0">
                                          <p:val>
                                            <p:strVal val="2/3*#ppt_w"/>
                                          </p:val>
                                        </p:tav>
                                        <p:tav tm="100000">
                                          <p:val>
                                            <p:strVal val="#ppt_w"/>
                                          </p:val>
                                        </p:tav>
                                      </p:tavLst>
                                    </p:anim>
                                    <p:anim calcmode="lin" valueType="num">
                                      <p:cBhvr>
                                        <p:cTn id="50" dur="200" fill="hold"/>
                                        <p:tgtEl>
                                          <p:spTgt spid="10"/>
                                        </p:tgtEl>
                                        <p:attrNameLst>
                                          <p:attrName>ppt_h</p:attrName>
                                        </p:attrNameLst>
                                      </p:cBhvr>
                                      <p:tavLst>
                                        <p:tav tm="0">
                                          <p:val>
                                            <p:strVal val="2/3*#ppt_h"/>
                                          </p:val>
                                        </p:tav>
                                        <p:tav tm="100000">
                                          <p:val>
                                            <p:strVal val="#ppt_h"/>
                                          </p:val>
                                        </p:tav>
                                      </p:tavLst>
                                    </p:anim>
                                  </p:childTnLst>
                                </p:cTn>
                              </p:par>
                              <p:par>
                                <p:cTn id="51" presetID="42" presetClass="path" presetSubtype="0" decel="100000" fill="hold" nodeType="withEffect">
                                  <p:stCondLst>
                                    <p:cond delay="0"/>
                                  </p:stCondLst>
                                  <p:childTnLst>
                                    <p:animMotion origin="layout" path="M 0.04726 0.04422 L 1.04167E-6 -3.7037E-6 " pathEditMode="relative" rAng="0" ptsTypes="AA">
                                      <p:cBhvr>
                                        <p:cTn id="52" dur="500" fill="hold"/>
                                        <p:tgtEl>
                                          <p:spTgt spid="10"/>
                                        </p:tgtEl>
                                        <p:attrNameLst>
                                          <p:attrName>ppt_x</p:attrName>
                                          <p:attrName>ppt_y</p:attrName>
                                        </p:attrNameLst>
                                      </p:cBhvr>
                                      <p:rCtr x="-2370" y="-2222"/>
                                    </p:animMotion>
                                  </p:childTnLst>
                                </p:cTn>
                              </p:par>
                              <p:par>
                                <p:cTn id="53" presetID="6" presetClass="emph" presetSubtype="0" accel="50000" decel="50000" autoRev="1" fill="hold" nodeType="withEffect">
                                  <p:stCondLst>
                                    <p:cond delay="0"/>
                                  </p:stCondLst>
                                  <p:childTnLst>
                                    <p:animScale>
                                      <p:cBhvr>
                                        <p:cTn id="54" dur="200"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81226550-6AFA-4B76-95E8-B55D7654B406}"/>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err="1"/>
          </a:p>
        </p:txBody>
      </p:sp>
      <p:sp>
        <p:nvSpPr>
          <p:cNvPr id="9" name="Freeform 24">
            <a:extLst>
              <a:ext uri="{FF2B5EF4-FFF2-40B4-BE49-F238E27FC236}">
                <a16:creationId xmlns:a16="http://schemas.microsoft.com/office/drawing/2014/main" xmlns="" id="{D61BE04A-16B9-4726-B7BE-31D4C27BEA9C}"/>
              </a:ext>
            </a:extLst>
          </p:cNvPr>
          <p:cNvSpPr/>
          <p:nvPr/>
        </p:nvSpPr>
        <p:spPr>
          <a:xfrm rot="10800000" flipH="1" flipV="1">
            <a:off x="6832800" y="-13735"/>
            <a:ext cx="5359200" cy="689414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1"/>
          </a:p>
        </p:txBody>
      </p:sp>
      <p:sp>
        <p:nvSpPr>
          <p:cNvPr id="10" name="Title 1">
            <a:extLst>
              <a:ext uri="{FF2B5EF4-FFF2-40B4-BE49-F238E27FC236}">
                <a16:creationId xmlns:a16="http://schemas.microsoft.com/office/drawing/2014/main" xmlns="" id="{87E002C3-6593-4799-8F7D-61A2672EAC56}"/>
              </a:ext>
            </a:extLst>
          </p:cNvPr>
          <p:cNvSpPr txBox="1">
            <a:spLocks/>
          </p:cNvSpPr>
          <p:nvPr/>
        </p:nvSpPr>
        <p:spPr>
          <a:xfrm>
            <a:off x="7328754" y="379854"/>
            <a:ext cx="4415012" cy="914868"/>
          </a:xfrm>
          <a:prstGeom prst="rect">
            <a:avLst/>
          </a:prstGeom>
        </p:spPr>
        <p:txBody>
          <a:bodyPr vert="horz" lIns="0" tIns="0" rIns="0" bIns="0" rtlCol="0" anchor="b" anchorCtr="0">
            <a:normAutofit/>
          </a:bodyPr>
          <a:lstStyle>
            <a:lvl1pPr marL="0" algn="l" defTabSz="806846" rtl="0" eaLnBrk="1" latinLnBrk="0" hangingPunct="1">
              <a:lnSpc>
                <a:spcPts val="2293"/>
              </a:lnSpc>
              <a:spcBef>
                <a:spcPct val="0"/>
              </a:spcBef>
              <a:buNone/>
              <a:defRPr lang="en-US" sz="2400" kern="1200" dirty="0">
                <a:solidFill>
                  <a:schemeClr val="tx1"/>
                </a:solidFill>
                <a:latin typeface="Calibri" panose="020F0502020204030204" pitchFamily="34" charset="0"/>
                <a:ea typeface="+mn-ea"/>
                <a:cs typeface="Calibri" panose="020F0502020204030204" pitchFamily="34" charset="0"/>
              </a:defRPr>
            </a:lvl1pPr>
          </a:lstStyle>
          <a:p>
            <a:r>
              <a:rPr lang="en-GB" dirty="0">
                <a:solidFill>
                  <a:schemeClr val="bg1"/>
                </a:solidFill>
              </a:rPr>
              <a:t>Agenda</a:t>
            </a:r>
          </a:p>
        </p:txBody>
      </p:sp>
      <p:sp>
        <p:nvSpPr>
          <p:cNvPr id="11" name="Slide Number Placeholder 4">
            <a:extLst>
              <a:ext uri="{FF2B5EF4-FFF2-40B4-BE49-F238E27FC236}">
                <a16:creationId xmlns:a16="http://schemas.microsoft.com/office/drawing/2014/main" xmlns="" id="{94E2E492-8B22-4F94-8646-7324202293DB}"/>
              </a:ext>
            </a:extLst>
          </p:cNvPr>
          <p:cNvSpPr txBox="1">
            <a:spLocks/>
          </p:cNvSpPr>
          <p:nvPr/>
        </p:nvSpPr>
        <p:spPr>
          <a:xfrm>
            <a:off x="1" y="6492876"/>
            <a:ext cx="558763" cy="365125"/>
          </a:xfrm>
          <a:prstGeom prst="rect">
            <a:avLst/>
          </a:prstGeom>
        </p:spPr>
        <p:txBody>
          <a:bodyPr vert="horz" lIns="91440" tIns="45720" rIns="91440" bIns="45720" rtlCol="0" anchor="ctr"/>
          <a:lstStyle>
            <a:defPPr>
              <a:defRPr lang="en-US"/>
            </a:defPPr>
            <a:lvl1pPr marL="0" algn="r" defTabSz="806754" rtl="0" eaLnBrk="1" latinLnBrk="0" hangingPunct="1">
              <a:defRPr sz="883" kern="1200">
                <a:solidFill>
                  <a:schemeClr val="bg1">
                    <a:lumMod val="50000"/>
                  </a:schemeClr>
                </a:solidFill>
                <a:latin typeface="+mn-lt"/>
                <a:ea typeface="+mn-ea"/>
                <a:cs typeface="+mn-cs"/>
              </a:defRPr>
            </a:lvl1pPr>
            <a:lvl2pPr marL="403378" algn="l" defTabSz="806754" rtl="0" eaLnBrk="1" latinLnBrk="0" hangingPunct="1">
              <a:defRPr sz="1588" kern="1200">
                <a:solidFill>
                  <a:schemeClr val="tx1"/>
                </a:solidFill>
                <a:latin typeface="+mn-lt"/>
                <a:ea typeface="+mn-ea"/>
                <a:cs typeface="+mn-cs"/>
              </a:defRPr>
            </a:lvl2pPr>
            <a:lvl3pPr marL="806754" algn="l" defTabSz="806754" rtl="0" eaLnBrk="1" latinLnBrk="0" hangingPunct="1">
              <a:defRPr sz="1588" kern="1200">
                <a:solidFill>
                  <a:schemeClr val="tx1"/>
                </a:solidFill>
                <a:latin typeface="+mn-lt"/>
                <a:ea typeface="+mn-ea"/>
                <a:cs typeface="+mn-cs"/>
              </a:defRPr>
            </a:lvl3pPr>
            <a:lvl4pPr marL="1210132" algn="l" defTabSz="806754" rtl="0" eaLnBrk="1" latinLnBrk="0" hangingPunct="1">
              <a:defRPr sz="1588" kern="1200">
                <a:solidFill>
                  <a:schemeClr val="tx1"/>
                </a:solidFill>
                <a:latin typeface="+mn-lt"/>
                <a:ea typeface="+mn-ea"/>
                <a:cs typeface="+mn-cs"/>
              </a:defRPr>
            </a:lvl4pPr>
            <a:lvl5pPr marL="1613510" algn="l" defTabSz="806754" rtl="0" eaLnBrk="1" latinLnBrk="0" hangingPunct="1">
              <a:defRPr sz="1588" kern="1200">
                <a:solidFill>
                  <a:schemeClr val="tx1"/>
                </a:solidFill>
                <a:latin typeface="+mn-lt"/>
                <a:ea typeface="+mn-ea"/>
                <a:cs typeface="+mn-cs"/>
              </a:defRPr>
            </a:lvl5pPr>
            <a:lvl6pPr marL="2016888" algn="l" defTabSz="806754" rtl="0" eaLnBrk="1" latinLnBrk="0" hangingPunct="1">
              <a:defRPr sz="1588" kern="1200">
                <a:solidFill>
                  <a:schemeClr val="tx1"/>
                </a:solidFill>
                <a:latin typeface="+mn-lt"/>
                <a:ea typeface="+mn-ea"/>
                <a:cs typeface="+mn-cs"/>
              </a:defRPr>
            </a:lvl6pPr>
            <a:lvl7pPr marL="2420265" algn="l" defTabSz="806754" rtl="0" eaLnBrk="1" latinLnBrk="0" hangingPunct="1">
              <a:defRPr sz="1588" kern="1200">
                <a:solidFill>
                  <a:schemeClr val="tx1"/>
                </a:solidFill>
                <a:latin typeface="+mn-lt"/>
                <a:ea typeface="+mn-ea"/>
                <a:cs typeface="+mn-cs"/>
              </a:defRPr>
            </a:lvl7pPr>
            <a:lvl8pPr marL="2823643" algn="l" defTabSz="806754" rtl="0" eaLnBrk="1" latinLnBrk="0" hangingPunct="1">
              <a:defRPr sz="1588" kern="1200">
                <a:solidFill>
                  <a:schemeClr val="tx1"/>
                </a:solidFill>
                <a:latin typeface="+mn-lt"/>
                <a:ea typeface="+mn-ea"/>
                <a:cs typeface="+mn-cs"/>
              </a:defRPr>
            </a:lvl8pPr>
            <a:lvl9pPr marL="3227019" algn="l" defTabSz="806754" rtl="0" eaLnBrk="1" latinLnBrk="0" hangingPunct="1">
              <a:defRPr sz="1588" kern="1200">
                <a:solidFill>
                  <a:schemeClr val="tx1"/>
                </a:solidFill>
                <a:latin typeface="+mn-lt"/>
                <a:ea typeface="+mn-ea"/>
                <a:cs typeface="+mn-cs"/>
              </a:defRPr>
            </a:lvl9pPr>
          </a:lstStyle>
          <a:p>
            <a:fld id="{05BFBC55-CFB3-E64F-8BCC-34A4E1FBD227}" type="slidenum">
              <a:rPr lang="en-US" smtClean="0"/>
              <a:pPr/>
              <a:t>3</a:t>
            </a:fld>
            <a:endParaRPr lang="en-US"/>
          </a:p>
        </p:txBody>
      </p:sp>
      <p:grpSp>
        <p:nvGrpSpPr>
          <p:cNvPr id="12" name="Group 11">
            <a:extLst>
              <a:ext uri="{FF2B5EF4-FFF2-40B4-BE49-F238E27FC236}">
                <a16:creationId xmlns:a16="http://schemas.microsoft.com/office/drawing/2014/main" xmlns="" id="{28171926-F428-4412-BD16-28E0C65F05B2}"/>
              </a:ext>
            </a:extLst>
          </p:cNvPr>
          <p:cNvGrpSpPr/>
          <p:nvPr/>
        </p:nvGrpSpPr>
        <p:grpSpPr>
          <a:xfrm>
            <a:off x="7328754" y="1762574"/>
            <a:ext cx="1988427" cy="1191946"/>
            <a:chOff x="3657600" y="2087730"/>
            <a:chExt cx="2748849" cy="1350870"/>
          </a:xfrm>
        </p:grpSpPr>
        <p:grpSp>
          <p:nvGrpSpPr>
            <p:cNvPr id="13" name="Group 12">
              <a:extLst>
                <a:ext uri="{FF2B5EF4-FFF2-40B4-BE49-F238E27FC236}">
                  <a16:creationId xmlns:a16="http://schemas.microsoft.com/office/drawing/2014/main" xmlns="" id="{E41FCC46-D7BF-4988-B3FF-6DC394C86C2A}"/>
                </a:ext>
              </a:extLst>
            </p:cNvPr>
            <p:cNvGrpSpPr/>
            <p:nvPr/>
          </p:nvGrpSpPr>
          <p:grpSpPr>
            <a:xfrm>
              <a:off x="3657600" y="2087730"/>
              <a:ext cx="2748849" cy="597197"/>
              <a:chOff x="756351" y="2087730"/>
              <a:chExt cx="2748849" cy="597197"/>
            </a:xfrm>
          </p:grpSpPr>
          <p:cxnSp>
            <p:nvCxnSpPr>
              <p:cNvPr id="15" name="Straight Connector 14">
                <a:extLst>
                  <a:ext uri="{FF2B5EF4-FFF2-40B4-BE49-F238E27FC236}">
                    <a16:creationId xmlns:a16="http://schemas.microsoft.com/office/drawing/2014/main" xmlns="" id="{EE9280CF-FF95-41F8-87AA-398CBA0F939D}"/>
                  </a:ext>
                </a:extLst>
              </p:cNvPr>
              <p:cNvCxnSpPr/>
              <p:nvPr/>
            </p:nvCxnSpPr>
            <p:spPr>
              <a:xfrm>
                <a:off x="777875" y="2651760"/>
                <a:ext cx="2727325"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0621FAEC-D0CA-4AF8-88A6-097F37E5943D}"/>
                  </a:ext>
                </a:extLst>
              </p:cNvPr>
              <p:cNvSpPr txBox="1"/>
              <p:nvPr/>
            </p:nvSpPr>
            <p:spPr>
              <a:xfrm>
                <a:off x="756351" y="2087730"/>
                <a:ext cx="1059387" cy="597197"/>
              </a:xfrm>
              <a:prstGeom prst="rect">
                <a:avLst/>
              </a:prstGeom>
              <a:noFill/>
            </p:spPr>
            <p:txBody>
              <a:bodyPr wrap="square" rtlCol="0">
                <a:spAutoFit/>
              </a:bodyPr>
              <a:lstStyle/>
              <a:p>
                <a:r>
                  <a:rPr lang="en-US" sz="2824">
                    <a:solidFill>
                      <a:schemeClr val="bg1"/>
                    </a:solidFill>
                    <a:latin typeface="+mj-lt"/>
                  </a:rPr>
                  <a:t>01</a:t>
                </a:r>
              </a:p>
            </p:txBody>
          </p:sp>
        </p:grpSp>
        <p:sp>
          <p:nvSpPr>
            <p:cNvPr id="14" name="TextBox 13">
              <a:extLst>
                <a:ext uri="{FF2B5EF4-FFF2-40B4-BE49-F238E27FC236}">
                  <a16:creationId xmlns:a16="http://schemas.microsoft.com/office/drawing/2014/main" xmlns="" id="{4CE25023-BECA-47E2-A3F2-E1E37998D785}"/>
                </a:ext>
              </a:extLst>
            </p:cNvPr>
            <p:cNvSpPr txBox="1"/>
            <p:nvPr/>
          </p:nvSpPr>
          <p:spPr>
            <a:xfrm>
              <a:off x="3679123" y="2775856"/>
              <a:ext cx="2727326" cy="662744"/>
            </a:xfrm>
            <a:prstGeom prst="rect">
              <a:avLst/>
            </a:prstGeom>
            <a:noFill/>
          </p:spPr>
          <p:txBody>
            <a:bodyPr wrap="square" rtlCol="0">
              <a:spAutoFit/>
            </a:bodyPr>
            <a:lstStyle/>
            <a:p>
              <a:pPr>
                <a:spcAft>
                  <a:spcPts val="529"/>
                </a:spcAft>
              </a:pPr>
              <a:r>
                <a:rPr lang="en-US" sz="1600">
                  <a:solidFill>
                    <a:schemeClr val="bg1"/>
                  </a:solidFill>
                </a:rPr>
                <a:t>What is happening in the markets</a:t>
              </a:r>
            </a:p>
          </p:txBody>
        </p:sp>
      </p:grpSp>
      <p:grpSp>
        <p:nvGrpSpPr>
          <p:cNvPr id="17" name="Group 16">
            <a:extLst>
              <a:ext uri="{FF2B5EF4-FFF2-40B4-BE49-F238E27FC236}">
                <a16:creationId xmlns:a16="http://schemas.microsoft.com/office/drawing/2014/main" xmlns="" id="{C5DE1A24-9DAD-4CFD-9208-C449E7F3A68C}"/>
              </a:ext>
            </a:extLst>
          </p:cNvPr>
          <p:cNvGrpSpPr/>
          <p:nvPr/>
        </p:nvGrpSpPr>
        <p:grpSpPr>
          <a:xfrm>
            <a:off x="9757486" y="1762574"/>
            <a:ext cx="1988427" cy="1191946"/>
            <a:chOff x="6558849" y="2087730"/>
            <a:chExt cx="2748849" cy="1350870"/>
          </a:xfrm>
        </p:grpSpPr>
        <p:grpSp>
          <p:nvGrpSpPr>
            <p:cNvPr id="18" name="Group 17">
              <a:extLst>
                <a:ext uri="{FF2B5EF4-FFF2-40B4-BE49-F238E27FC236}">
                  <a16:creationId xmlns:a16="http://schemas.microsoft.com/office/drawing/2014/main" xmlns="" id="{87105B07-31D3-4BB3-B2B9-C8FA2504C234}"/>
                </a:ext>
              </a:extLst>
            </p:cNvPr>
            <p:cNvGrpSpPr/>
            <p:nvPr/>
          </p:nvGrpSpPr>
          <p:grpSpPr>
            <a:xfrm>
              <a:off x="6558849" y="2087730"/>
              <a:ext cx="2748849" cy="597197"/>
              <a:chOff x="756351" y="2087730"/>
              <a:chExt cx="2748849" cy="597197"/>
            </a:xfrm>
          </p:grpSpPr>
          <p:cxnSp>
            <p:nvCxnSpPr>
              <p:cNvPr id="20" name="Straight Connector 19">
                <a:extLst>
                  <a:ext uri="{FF2B5EF4-FFF2-40B4-BE49-F238E27FC236}">
                    <a16:creationId xmlns:a16="http://schemas.microsoft.com/office/drawing/2014/main" xmlns="" id="{95EFC51E-7825-4D99-9E39-A668DEE88AE4}"/>
                  </a:ext>
                </a:extLst>
              </p:cNvPr>
              <p:cNvCxnSpPr/>
              <p:nvPr/>
            </p:nvCxnSpPr>
            <p:spPr>
              <a:xfrm>
                <a:off x="777875" y="2651760"/>
                <a:ext cx="2727325"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76C42CB9-C5F4-4ADC-98C0-4FBE0CDC4F4D}"/>
                  </a:ext>
                </a:extLst>
              </p:cNvPr>
              <p:cNvSpPr txBox="1"/>
              <p:nvPr/>
            </p:nvSpPr>
            <p:spPr>
              <a:xfrm>
                <a:off x="756351" y="2087730"/>
                <a:ext cx="1059387" cy="597197"/>
              </a:xfrm>
              <a:prstGeom prst="rect">
                <a:avLst/>
              </a:prstGeom>
              <a:noFill/>
            </p:spPr>
            <p:txBody>
              <a:bodyPr wrap="square" rtlCol="0">
                <a:spAutoFit/>
              </a:bodyPr>
              <a:lstStyle/>
              <a:p>
                <a:r>
                  <a:rPr lang="en-US" sz="2824">
                    <a:solidFill>
                      <a:schemeClr val="bg1"/>
                    </a:solidFill>
                    <a:latin typeface="+mj-lt"/>
                  </a:rPr>
                  <a:t>02</a:t>
                </a:r>
              </a:p>
            </p:txBody>
          </p:sp>
        </p:grpSp>
        <p:sp>
          <p:nvSpPr>
            <p:cNvPr id="19" name="TextBox 18">
              <a:extLst>
                <a:ext uri="{FF2B5EF4-FFF2-40B4-BE49-F238E27FC236}">
                  <a16:creationId xmlns:a16="http://schemas.microsoft.com/office/drawing/2014/main" xmlns="" id="{228EB123-4570-4E52-81F2-BB497C83FF4C}"/>
                </a:ext>
              </a:extLst>
            </p:cNvPr>
            <p:cNvSpPr txBox="1"/>
            <p:nvPr/>
          </p:nvSpPr>
          <p:spPr>
            <a:xfrm>
              <a:off x="6580372" y="2775856"/>
              <a:ext cx="2727326" cy="662744"/>
            </a:xfrm>
            <a:prstGeom prst="rect">
              <a:avLst/>
            </a:prstGeom>
            <a:noFill/>
          </p:spPr>
          <p:txBody>
            <a:bodyPr wrap="square" rtlCol="0">
              <a:spAutoFit/>
            </a:bodyPr>
            <a:lstStyle/>
            <a:p>
              <a:pPr>
                <a:spcAft>
                  <a:spcPts val="529"/>
                </a:spcAft>
              </a:pPr>
              <a:r>
                <a:rPr lang="en-US" sz="1600">
                  <a:solidFill>
                    <a:schemeClr val="bg1"/>
                  </a:solidFill>
                </a:rPr>
                <a:t>Importance of having a plan</a:t>
              </a:r>
            </a:p>
          </p:txBody>
        </p:sp>
      </p:grpSp>
      <p:grpSp>
        <p:nvGrpSpPr>
          <p:cNvPr id="22" name="Group 21">
            <a:extLst>
              <a:ext uri="{FF2B5EF4-FFF2-40B4-BE49-F238E27FC236}">
                <a16:creationId xmlns:a16="http://schemas.microsoft.com/office/drawing/2014/main" xmlns="" id="{B88F6BBE-95D3-4925-A82A-606AA85D975E}"/>
              </a:ext>
            </a:extLst>
          </p:cNvPr>
          <p:cNvGrpSpPr/>
          <p:nvPr/>
        </p:nvGrpSpPr>
        <p:grpSpPr>
          <a:xfrm>
            <a:off x="7328754" y="3270766"/>
            <a:ext cx="1988427" cy="1191946"/>
            <a:chOff x="3657600" y="3797012"/>
            <a:chExt cx="2748849" cy="1350870"/>
          </a:xfrm>
        </p:grpSpPr>
        <p:grpSp>
          <p:nvGrpSpPr>
            <p:cNvPr id="23" name="Group 22">
              <a:extLst>
                <a:ext uri="{FF2B5EF4-FFF2-40B4-BE49-F238E27FC236}">
                  <a16:creationId xmlns:a16="http://schemas.microsoft.com/office/drawing/2014/main" xmlns="" id="{0C35CD71-9AED-40CC-AC4C-0402A07E9755}"/>
                </a:ext>
              </a:extLst>
            </p:cNvPr>
            <p:cNvGrpSpPr/>
            <p:nvPr/>
          </p:nvGrpSpPr>
          <p:grpSpPr>
            <a:xfrm>
              <a:off x="3657600" y="3797012"/>
              <a:ext cx="2748849" cy="597197"/>
              <a:chOff x="756351" y="2087730"/>
              <a:chExt cx="2748849" cy="597197"/>
            </a:xfrm>
          </p:grpSpPr>
          <p:cxnSp>
            <p:nvCxnSpPr>
              <p:cNvPr id="25" name="Straight Connector 24">
                <a:extLst>
                  <a:ext uri="{FF2B5EF4-FFF2-40B4-BE49-F238E27FC236}">
                    <a16:creationId xmlns:a16="http://schemas.microsoft.com/office/drawing/2014/main" xmlns="" id="{E5DF8215-97A5-4DEA-BE05-F2FB62B58F5E}"/>
                  </a:ext>
                </a:extLst>
              </p:cNvPr>
              <p:cNvCxnSpPr/>
              <p:nvPr/>
            </p:nvCxnSpPr>
            <p:spPr>
              <a:xfrm>
                <a:off x="777875" y="2651760"/>
                <a:ext cx="2727325"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xmlns="" id="{9B452DDF-1DD7-45B5-A4E2-37F2DB79CD82}"/>
                  </a:ext>
                </a:extLst>
              </p:cNvPr>
              <p:cNvSpPr txBox="1"/>
              <p:nvPr/>
            </p:nvSpPr>
            <p:spPr>
              <a:xfrm>
                <a:off x="756351" y="2087730"/>
                <a:ext cx="1059387" cy="597197"/>
              </a:xfrm>
              <a:prstGeom prst="rect">
                <a:avLst/>
              </a:prstGeom>
              <a:noFill/>
            </p:spPr>
            <p:txBody>
              <a:bodyPr wrap="square" rtlCol="0">
                <a:spAutoFit/>
              </a:bodyPr>
              <a:lstStyle/>
              <a:p>
                <a:r>
                  <a:rPr lang="en-US" sz="2824">
                    <a:solidFill>
                      <a:schemeClr val="bg1"/>
                    </a:solidFill>
                    <a:latin typeface="+mj-lt"/>
                  </a:rPr>
                  <a:t>03</a:t>
                </a:r>
              </a:p>
            </p:txBody>
          </p:sp>
        </p:grpSp>
        <p:sp>
          <p:nvSpPr>
            <p:cNvPr id="24" name="TextBox 23">
              <a:extLst>
                <a:ext uri="{FF2B5EF4-FFF2-40B4-BE49-F238E27FC236}">
                  <a16:creationId xmlns:a16="http://schemas.microsoft.com/office/drawing/2014/main" xmlns="" id="{8FFD3FDD-CB56-4777-BC31-4B8DB111EECA}"/>
                </a:ext>
              </a:extLst>
            </p:cNvPr>
            <p:cNvSpPr txBox="1"/>
            <p:nvPr/>
          </p:nvSpPr>
          <p:spPr>
            <a:xfrm>
              <a:off x="3679123" y="4485138"/>
              <a:ext cx="2727326" cy="662744"/>
            </a:xfrm>
            <a:prstGeom prst="rect">
              <a:avLst/>
            </a:prstGeom>
            <a:noFill/>
          </p:spPr>
          <p:txBody>
            <a:bodyPr wrap="square" rtlCol="0">
              <a:spAutoFit/>
            </a:bodyPr>
            <a:lstStyle/>
            <a:p>
              <a:pPr>
                <a:spcAft>
                  <a:spcPts val="529"/>
                </a:spcAft>
              </a:pPr>
              <a:r>
                <a:rPr lang="en-US" sz="1600">
                  <a:solidFill>
                    <a:schemeClr val="bg1"/>
                  </a:solidFill>
                </a:rPr>
                <a:t>How to avoid common pitfalls</a:t>
              </a:r>
            </a:p>
          </p:txBody>
        </p:sp>
      </p:grpSp>
      <p:grpSp>
        <p:nvGrpSpPr>
          <p:cNvPr id="27" name="Group 26">
            <a:extLst>
              <a:ext uri="{FF2B5EF4-FFF2-40B4-BE49-F238E27FC236}">
                <a16:creationId xmlns:a16="http://schemas.microsoft.com/office/drawing/2014/main" xmlns="" id="{FA7043E8-B931-46F3-B9C0-805ACD1E47DE}"/>
              </a:ext>
            </a:extLst>
          </p:cNvPr>
          <p:cNvGrpSpPr/>
          <p:nvPr/>
        </p:nvGrpSpPr>
        <p:grpSpPr>
          <a:xfrm>
            <a:off x="9757486" y="3270766"/>
            <a:ext cx="1988427" cy="1191946"/>
            <a:chOff x="6558849" y="3797012"/>
            <a:chExt cx="2748849" cy="1350870"/>
          </a:xfrm>
        </p:grpSpPr>
        <p:grpSp>
          <p:nvGrpSpPr>
            <p:cNvPr id="28" name="Group 27">
              <a:extLst>
                <a:ext uri="{FF2B5EF4-FFF2-40B4-BE49-F238E27FC236}">
                  <a16:creationId xmlns:a16="http://schemas.microsoft.com/office/drawing/2014/main" xmlns="" id="{895C150E-773C-442C-8866-41D55890D619}"/>
                </a:ext>
              </a:extLst>
            </p:cNvPr>
            <p:cNvGrpSpPr/>
            <p:nvPr/>
          </p:nvGrpSpPr>
          <p:grpSpPr>
            <a:xfrm>
              <a:off x="6558849" y="3797012"/>
              <a:ext cx="2748849" cy="597197"/>
              <a:chOff x="756351" y="2087730"/>
              <a:chExt cx="2748849" cy="597197"/>
            </a:xfrm>
          </p:grpSpPr>
          <p:cxnSp>
            <p:nvCxnSpPr>
              <p:cNvPr id="30" name="Straight Connector 29">
                <a:extLst>
                  <a:ext uri="{FF2B5EF4-FFF2-40B4-BE49-F238E27FC236}">
                    <a16:creationId xmlns:a16="http://schemas.microsoft.com/office/drawing/2014/main" xmlns="" id="{FC58E6E8-8528-44D9-B94A-FE1721A7AD36}"/>
                  </a:ext>
                </a:extLst>
              </p:cNvPr>
              <p:cNvCxnSpPr/>
              <p:nvPr/>
            </p:nvCxnSpPr>
            <p:spPr>
              <a:xfrm>
                <a:off x="777875" y="2651760"/>
                <a:ext cx="2727325"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xmlns="" id="{1BE1AC4F-04FF-462F-9AAC-F558E675EFCB}"/>
                  </a:ext>
                </a:extLst>
              </p:cNvPr>
              <p:cNvSpPr txBox="1"/>
              <p:nvPr/>
            </p:nvSpPr>
            <p:spPr>
              <a:xfrm>
                <a:off x="756351" y="2087730"/>
                <a:ext cx="1059387" cy="597197"/>
              </a:xfrm>
              <a:prstGeom prst="rect">
                <a:avLst/>
              </a:prstGeom>
              <a:noFill/>
            </p:spPr>
            <p:txBody>
              <a:bodyPr wrap="square" rtlCol="0">
                <a:spAutoFit/>
              </a:bodyPr>
              <a:lstStyle/>
              <a:p>
                <a:r>
                  <a:rPr lang="en-US" sz="2824">
                    <a:solidFill>
                      <a:schemeClr val="bg1"/>
                    </a:solidFill>
                    <a:latin typeface="+mj-lt"/>
                  </a:rPr>
                  <a:t>04</a:t>
                </a:r>
              </a:p>
            </p:txBody>
          </p:sp>
        </p:grpSp>
        <p:sp>
          <p:nvSpPr>
            <p:cNvPr id="29" name="TextBox 28">
              <a:extLst>
                <a:ext uri="{FF2B5EF4-FFF2-40B4-BE49-F238E27FC236}">
                  <a16:creationId xmlns:a16="http://schemas.microsoft.com/office/drawing/2014/main" xmlns="" id="{1B7B8B29-DDCB-447A-A238-8BD598F240D0}"/>
                </a:ext>
              </a:extLst>
            </p:cNvPr>
            <p:cNvSpPr txBox="1"/>
            <p:nvPr/>
          </p:nvSpPr>
          <p:spPr>
            <a:xfrm>
              <a:off x="6580372" y="4485138"/>
              <a:ext cx="2727326" cy="662744"/>
            </a:xfrm>
            <a:prstGeom prst="rect">
              <a:avLst/>
            </a:prstGeom>
            <a:noFill/>
          </p:spPr>
          <p:txBody>
            <a:bodyPr wrap="square" rtlCol="0">
              <a:spAutoFit/>
            </a:bodyPr>
            <a:lstStyle/>
            <a:p>
              <a:pPr>
                <a:spcAft>
                  <a:spcPts val="529"/>
                </a:spcAft>
              </a:pPr>
              <a:r>
                <a:rPr lang="en-US" sz="1600">
                  <a:solidFill>
                    <a:schemeClr val="bg1"/>
                  </a:solidFill>
                </a:rPr>
                <a:t>Six things you can do right now</a:t>
              </a:r>
            </a:p>
          </p:txBody>
        </p:sp>
      </p:grpSp>
      <p:grpSp>
        <p:nvGrpSpPr>
          <p:cNvPr id="32" name="Group 31">
            <a:extLst>
              <a:ext uri="{FF2B5EF4-FFF2-40B4-BE49-F238E27FC236}">
                <a16:creationId xmlns:a16="http://schemas.microsoft.com/office/drawing/2014/main" xmlns="" id="{46D2DFAB-B55B-4319-981D-F889F967024D}"/>
              </a:ext>
            </a:extLst>
          </p:cNvPr>
          <p:cNvGrpSpPr/>
          <p:nvPr/>
        </p:nvGrpSpPr>
        <p:grpSpPr>
          <a:xfrm>
            <a:off x="7328754" y="4659965"/>
            <a:ext cx="2076503" cy="945726"/>
            <a:chOff x="3657600" y="5371445"/>
            <a:chExt cx="2870607" cy="1071823"/>
          </a:xfrm>
        </p:grpSpPr>
        <p:grpSp>
          <p:nvGrpSpPr>
            <p:cNvPr id="33" name="Group 32">
              <a:extLst>
                <a:ext uri="{FF2B5EF4-FFF2-40B4-BE49-F238E27FC236}">
                  <a16:creationId xmlns:a16="http://schemas.microsoft.com/office/drawing/2014/main" xmlns="" id="{AD97F4DF-8D7E-4FDF-8AC5-23862A3BECD0}"/>
                </a:ext>
              </a:extLst>
            </p:cNvPr>
            <p:cNvGrpSpPr/>
            <p:nvPr/>
          </p:nvGrpSpPr>
          <p:grpSpPr>
            <a:xfrm>
              <a:off x="3657600" y="5371445"/>
              <a:ext cx="2748849" cy="597197"/>
              <a:chOff x="756351" y="2087730"/>
              <a:chExt cx="2748849" cy="597197"/>
            </a:xfrm>
          </p:grpSpPr>
          <p:cxnSp>
            <p:nvCxnSpPr>
              <p:cNvPr id="35" name="Straight Connector 34">
                <a:extLst>
                  <a:ext uri="{FF2B5EF4-FFF2-40B4-BE49-F238E27FC236}">
                    <a16:creationId xmlns:a16="http://schemas.microsoft.com/office/drawing/2014/main" xmlns="" id="{2A066D54-6FDE-4479-A756-58FACA3C7C72}"/>
                  </a:ext>
                </a:extLst>
              </p:cNvPr>
              <p:cNvCxnSpPr/>
              <p:nvPr/>
            </p:nvCxnSpPr>
            <p:spPr>
              <a:xfrm>
                <a:off x="777875" y="2651760"/>
                <a:ext cx="2727325"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xmlns="" id="{6D43E0E5-A598-461F-808A-06FF22C8810E}"/>
                  </a:ext>
                </a:extLst>
              </p:cNvPr>
              <p:cNvSpPr txBox="1"/>
              <p:nvPr/>
            </p:nvSpPr>
            <p:spPr>
              <a:xfrm>
                <a:off x="756351" y="2087730"/>
                <a:ext cx="1059387" cy="597197"/>
              </a:xfrm>
              <a:prstGeom prst="rect">
                <a:avLst/>
              </a:prstGeom>
              <a:noFill/>
            </p:spPr>
            <p:txBody>
              <a:bodyPr wrap="square" rtlCol="0">
                <a:spAutoFit/>
              </a:bodyPr>
              <a:lstStyle/>
              <a:p>
                <a:r>
                  <a:rPr lang="en-US" sz="2824">
                    <a:solidFill>
                      <a:schemeClr val="bg1"/>
                    </a:solidFill>
                    <a:latin typeface="+mj-lt"/>
                  </a:rPr>
                  <a:t>05</a:t>
                </a:r>
              </a:p>
            </p:txBody>
          </p:sp>
        </p:grpSp>
        <p:sp>
          <p:nvSpPr>
            <p:cNvPr id="34" name="TextBox 33">
              <a:extLst>
                <a:ext uri="{FF2B5EF4-FFF2-40B4-BE49-F238E27FC236}">
                  <a16:creationId xmlns:a16="http://schemas.microsoft.com/office/drawing/2014/main" xmlns="" id="{CBC28EEC-9161-4FE5-B975-75BEDE583910}"/>
                </a:ext>
              </a:extLst>
            </p:cNvPr>
            <p:cNvSpPr txBox="1"/>
            <p:nvPr/>
          </p:nvSpPr>
          <p:spPr>
            <a:xfrm>
              <a:off x="3679123" y="6059574"/>
              <a:ext cx="2849084" cy="383694"/>
            </a:xfrm>
            <a:prstGeom prst="rect">
              <a:avLst/>
            </a:prstGeom>
            <a:noFill/>
          </p:spPr>
          <p:txBody>
            <a:bodyPr wrap="square" rtlCol="0">
              <a:spAutoFit/>
            </a:bodyPr>
            <a:lstStyle/>
            <a:p>
              <a:pPr>
                <a:spcAft>
                  <a:spcPts val="529"/>
                </a:spcAft>
              </a:pPr>
              <a:r>
                <a:rPr lang="en-US" sz="1600" dirty="0">
                  <a:solidFill>
                    <a:schemeClr val="bg1"/>
                  </a:solidFill>
                </a:rPr>
                <a:t>How Fidelity can help</a:t>
              </a:r>
            </a:p>
          </p:txBody>
        </p:sp>
      </p:grpSp>
      <p:sp>
        <p:nvSpPr>
          <p:cNvPr id="4" name="Slide Number Placeholder 3">
            <a:extLst>
              <a:ext uri="{FF2B5EF4-FFF2-40B4-BE49-F238E27FC236}">
                <a16:creationId xmlns:a16="http://schemas.microsoft.com/office/drawing/2014/main" xmlns="" id="{208AAD17-E8EF-43A5-A89B-18FE1010C24F}"/>
              </a:ext>
            </a:extLst>
          </p:cNvPr>
          <p:cNvSpPr>
            <a:spLocks noGrp="1"/>
          </p:cNvSpPr>
          <p:nvPr>
            <p:ph type="sldNum" sz="quarter" idx="12"/>
          </p:nvPr>
        </p:nvSpPr>
        <p:spPr/>
        <p:txBody>
          <a:bodyPr/>
          <a:lstStyle/>
          <a:p>
            <a:fld id="{05BFBC55-CFB3-E64F-8BCC-34A4E1FBD227}" type="slidenum">
              <a:rPr lang="en-US" smtClean="0"/>
              <a:pPr/>
              <a:t>3</a:t>
            </a:fld>
            <a:endParaRPr lang="en-US"/>
          </a:p>
        </p:txBody>
      </p:sp>
      <p:grpSp>
        <p:nvGrpSpPr>
          <p:cNvPr id="37" name="Group 36">
            <a:extLst>
              <a:ext uri="{FF2B5EF4-FFF2-40B4-BE49-F238E27FC236}">
                <a16:creationId xmlns:a16="http://schemas.microsoft.com/office/drawing/2014/main" xmlns="" id="{FB97D4BE-4339-49FA-871B-A69DCF4E4C63}"/>
              </a:ext>
            </a:extLst>
          </p:cNvPr>
          <p:cNvGrpSpPr/>
          <p:nvPr/>
        </p:nvGrpSpPr>
        <p:grpSpPr>
          <a:xfrm>
            <a:off x="4224701" y="1172427"/>
            <a:ext cx="1133921" cy="872884"/>
            <a:chOff x="3036424" y="4144447"/>
            <a:chExt cx="2128807" cy="1638742"/>
          </a:xfrm>
        </p:grpSpPr>
        <p:grpSp>
          <p:nvGrpSpPr>
            <p:cNvPr id="38" name="Group 37">
              <a:extLst>
                <a:ext uri="{FF2B5EF4-FFF2-40B4-BE49-F238E27FC236}">
                  <a16:creationId xmlns:a16="http://schemas.microsoft.com/office/drawing/2014/main" xmlns="" id="{DA9D7480-3279-4ACE-95D9-0FFB04EEABEB}"/>
                </a:ext>
              </a:extLst>
            </p:cNvPr>
            <p:cNvGrpSpPr/>
            <p:nvPr/>
          </p:nvGrpSpPr>
          <p:grpSpPr>
            <a:xfrm>
              <a:off x="3526488" y="4144447"/>
              <a:ext cx="1638743" cy="1638742"/>
              <a:chOff x="2990997" y="4623920"/>
              <a:chExt cx="1499977" cy="1499976"/>
            </a:xfrm>
          </p:grpSpPr>
          <p:sp>
            <p:nvSpPr>
              <p:cNvPr id="41" name="Oval 40">
                <a:extLst>
                  <a:ext uri="{FF2B5EF4-FFF2-40B4-BE49-F238E27FC236}">
                    <a16:creationId xmlns:a16="http://schemas.microsoft.com/office/drawing/2014/main" xmlns="" id="{09220793-3342-443B-ADB3-05E8A457E698}"/>
                  </a:ext>
                </a:extLst>
              </p:cNvPr>
              <p:cNvSpPr/>
              <p:nvPr/>
            </p:nvSpPr>
            <p:spPr>
              <a:xfrm>
                <a:off x="2990997" y="4623920"/>
                <a:ext cx="1499977" cy="1499976"/>
              </a:xfrm>
              <a:prstGeom prst="ellipse">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1"/>
              </a:p>
            </p:txBody>
          </p:sp>
          <p:sp>
            <p:nvSpPr>
              <p:cNvPr id="42" name="Oval 41">
                <a:extLst>
                  <a:ext uri="{FF2B5EF4-FFF2-40B4-BE49-F238E27FC236}">
                    <a16:creationId xmlns:a16="http://schemas.microsoft.com/office/drawing/2014/main" xmlns="" id="{7F5BB68B-9BE0-4B9E-90F7-CD3DE3DA1ABE}"/>
                  </a:ext>
                </a:extLst>
              </p:cNvPr>
              <p:cNvSpPr/>
              <p:nvPr/>
            </p:nvSpPr>
            <p:spPr>
              <a:xfrm>
                <a:off x="3049900" y="4681280"/>
                <a:ext cx="1388834" cy="1388833"/>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1"/>
              </a:p>
            </p:txBody>
          </p:sp>
        </p:grpSp>
        <p:sp>
          <p:nvSpPr>
            <p:cNvPr id="39" name="Oval 38">
              <a:extLst>
                <a:ext uri="{FF2B5EF4-FFF2-40B4-BE49-F238E27FC236}">
                  <a16:creationId xmlns:a16="http://schemas.microsoft.com/office/drawing/2014/main" xmlns="" id="{7713CB7E-20EA-43A9-8023-74A3E8BE6451}"/>
                </a:ext>
              </a:extLst>
            </p:cNvPr>
            <p:cNvSpPr/>
            <p:nvPr/>
          </p:nvSpPr>
          <p:spPr>
            <a:xfrm>
              <a:off x="3391518" y="4211494"/>
              <a:ext cx="215405" cy="215405"/>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1"/>
            </a:p>
          </p:txBody>
        </p:sp>
        <p:sp>
          <p:nvSpPr>
            <p:cNvPr id="40" name="Oval 39">
              <a:extLst>
                <a:ext uri="{FF2B5EF4-FFF2-40B4-BE49-F238E27FC236}">
                  <a16:creationId xmlns:a16="http://schemas.microsoft.com/office/drawing/2014/main" xmlns="" id="{9535216E-86E3-4E51-BE2B-BC97BC1138FC}"/>
                </a:ext>
              </a:extLst>
            </p:cNvPr>
            <p:cNvSpPr/>
            <p:nvPr/>
          </p:nvSpPr>
          <p:spPr>
            <a:xfrm>
              <a:off x="3036424" y="4494602"/>
              <a:ext cx="103094" cy="103094"/>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1"/>
            </a:p>
          </p:txBody>
        </p:sp>
      </p:grpSp>
      <p:cxnSp>
        <p:nvCxnSpPr>
          <p:cNvPr id="43" name="Straight Connector 42">
            <a:extLst>
              <a:ext uri="{FF2B5EF4-FFF2-40B4-BE49-F238E27FC236}">
                <a16:creationId xmlns:a16="http://schemas.microsoft.com/office/drawing/2014/main" xmlns="" id="{C24C9F2F-FD1C-4CAA-BA99-8EB4C8B293CE}"/>
              </a:ext>
            </a:extLst>
          </p:cNvPr>
          <p:cNvCxnSpPr>
            <a:cxnSpLocks/>
            <a:stCxn id="41" idx="3"/>
            <a:endCxn id="53" idx="7"/>
          </p:cNvCxnSpPr>
          <p:nvPr/>
        </p:nvCxnSpPr>
        <p:spPr>
          <a:xfrm flipH="1">
            <a:off x="3040500" y="1917480"/>
            <a:ext cx="1573067" cy="1719477"/>
          </a:xfrm>
          <a:prstGeom prst="line">
            <a:avLst/>
          </a:prstGeom>
          <a:ln w="127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xmlns="" id="{54339BAD-3ABC-40E2-9060-2CE147CA3B29}"/>
              </a:ext>
            </a:extLst>
          </p:cNvPr>
          <p:cNvGrpSpPr/>
          <p:nvPr/>
        </p:nvGrpSpPr>
        <p:grpSpPr>
          <a:xfrm>
            <a:off x="5905950" y="1891678"/>
            <a:ext cx="480836" cy="480835"/>
            <a:chOff x="2990997" y="4623920"/>
            <a:chExt cx="1499977" cy="1499976"/>
          </a:xfrm>
        </p:grpSpPr>
        <p:sp>
          <p:nvSpPr>
            <p:cNvPr id="45" name="Oval 44">
              <a:extLst>
                <a:ext uri="{FF2B5EF4-FFF2-40B4-BE49-F238E27FC236}">
                  <a16:creationId xmlns:a16="http://schemas.microsoft.com/office/drawing/2014/main" xmlns="" id="{4EF6047B-518F-43DB-B926-9FF7CBF4E81C}"/>
                </a:ext>
              </a:extLst>
            </p:cNvPr>
            <p:cNvSpPr/>
            <p:nvPr/>
          </p:nvSpPr>
          <p:spPr>
            <a:xfrm>
              <a:off x="2990997" y="4623920"/>
              <a:ext cx="1499977" cy="1499976"/>
            </a:xfrm>
            <a:prstGeom prst="ellipse">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1"/>
            </a:p>
          </p:txBody>
        </p:sp>
        <p:sp>
          <p:nvSpPr>
            <p:cNvPr id="46" name="Oval 45">
              <a:extLst>
                <a:ext uri="{FF2B5EF4-FFF2-40B4-BE49-F238E27FC236}">
                  <a16:creationId xmlns:a16="http://schemas.microsoft.com/office/drawing/2014/main" xmlns="" id="{7BC2A574-DF05-4505-AB01-22959DA043EE}"/>
                </a:ext>
              </a:extLst>
            </p:cNvPr>
            <p:cNvSpPr/>
            <p:nvPr/>
          </p:nvSpPr>
          <p:spPr>
            <a:xfrm>
              <a:off x="3049900" y="4681280"/>
              <a:ext cx="1388834" cy="1388833"/>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1"/>
            </a:p>
          </p:txBody>
        </p:sp>
      </p:grpSp>
      <p:cxnSp>
        <p:nvCxnSpPr>
          <p:cNvPr id="47" name="Straight Connector 46">
            <a:extLst>
              <a:ext uri="{FF2B5EF4-FFF2-40B4-BE49-F238E27FC236}">
                <a16:creationId xmlns:a16="http://schemas.microsoft.com/office/drawing/2014/main" xmlns="" id="{EBC9B5AF-E7D9-45A4-B988-7B9BAE50F071}"/>
              </a:ext>
            </a:extLst>
          </p:cNvPr>
          <p:cNvCxnSpPr>
            <a:cxnSpLocks/>
          </p:cNvCxnSpPr>
          <p:nvPr/>
        </p:nvCxnSpPr>
        <p:spPr>
          <a:xfrm>
            <a:off x="5327878" y="1793618"/>
            <a:ext cx="578071" cy="257891"/>
          </a:xfrm>
          <a:prstGeom prst="line">
            <a:avLst/>
          </a:prstGeom>
          <a:ln w="127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70EADB20-5ED1-40AF-8F20-286885D6E4BD}"/>
              </a:ext>
            </a:extLst>
          </p:cNvPr>
          <p:cNvCxnSpPr>
            <a:cxnSpLocks/>
            <a:stCxn id="53" idx="2"/>
          </p:cNvCxnSpPr>
          <p:nvPr/>
        </p:nvCxnSpPr>
        <p:spPr>
          <a:xfrm flipH="1" flipV="1">
            <a:off x="0" y="3946073"/>
            <a:ext cx="1045262" cy="517338"/>
          </a:xfrm>
          <a:prstGeom prst="line">
            <a:avLst/>
          </a:prstGeom>
          <a:ln w="127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88" name="Group 87">
            <a:extLst>
              <a:ext uri="{FF2B5EF4-FFF2-40B4-BE49-F238E27FC236}">
                <a16:creationId xmlns:a16="http://schemas.microsoft.com/office/drawing/2014/main" xmlns="" id="{8DAB3510-FEC8-4E1A-9695-ED0FC1F7FE7C}"/>
              </a:ext>
            </a:extLst>
          </p:cNvPr>
          <p:cNvGrpSpPr/>
          <p:nvPr/>
        </p:nvGrpSpPr>
        <p:grpSpPr>
          <a:xfrm>
            <a:off x="1045262" y="3294629"/>
            <a:ext cx="2337567" cy="2337564"/>
            <a:chOff x="1045262" y="3294629"/>
            <a:chExt cx="2337567" cy="2337564"/>
          </a:xfrm>
        </p:grpSpPr>
        <p:sp>
          <p:nvSpPr>
            <p:cNvPr id="50" name="Oval 49">
              <a:extLst>
                <a:ext uri="{FF2B5EF4-FFF2-40B4-BE49-F238E27FC236}">
                  <a16:creationId xmlns:a16="http://schemas.microsoft.com/office/drawing/2014/main" xmlns="" id="{5734A08D-F4B4-42F1-BED0-1AAD5C3562EB}"/>
                </a:ext>
              </a:extLst>
            </p:cNvPr>
            <p:cNvSpPr/>
            <p:nvPr/>
          </p:nvSpPr>
          <p:spPr>
            <a:xfrm>
              <a:off x="1096902" y="3346269"/>
              <a:ext cx="2234287" cy="2234284"/>
            </a:xfrm>
            <a:prstGeom prst="ellipse">
              <a:avLst/>
            </a:prstGeom>
            <a:solidFill>
              <a:schemeClr val="accent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1"/>
            </a:p>
          </p:txBody>
        </p:sp>
        <p:sp>
          <p:nvSpPr>
            <p:cNvPr id="53" name="Oval 52">
              <a:extLst>
                <a:ext uri="{FF2B5EF4-FFF2-40B4-BE49-F238E27FC236}">
                  <a16:creationId xmlns:a16="http://schemas.microsoft.com/office/drawing/2014/main" xmlns="" id="{E710DC77-ED6E-452E-A2D3-23A9CA6BE28D}"/>
                </a:ext>
              </a:extLst>
            </p:cNvPr>
            <p:cNvSpPr/>
            <p:nvPr/>
          </p:nvSpPr>
          <p:spPr>
            <a:xfrm>
              <a:off x="1045262" y="3294629"/>
              <a:ext cx="2337567" cy="2337564"/>
            </a:xfrm>
            <a:prstGeom prst="ellipse">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1"/>
            </a:p>
          </p:txBody>
        </p:sp>
        <p:grpSp>
          <p:nvGrpSpPr>
            <p:cNvPr id="75" name="Group 74">
              <a:extLst>
                <a:ext uri="{FF2B5EF4-FFF2-40B4-BE49-F238E27FC236}">
                  <a16:creationId xmlns:a16="http://schemas.microsoft.com/office/drawing/2014/main" xmlns="" id="{99448F00-D6B8-49E2-958E-B71D0BDE815B}"/>
                </a:ext>
              </a:extLst>
            </p:cNvPr>
            <p:cNvGrpSpPr/>
            <p:nvPr/>
          </p:nvGrpSpPr>
          <p:grpSpPr>
            <a:xfrm>
              <a:off x="1642718" y="3831067"/>
              <a:ext cx="1142655" cy="1264689"/>
              <a:chOff x="2897188" y="5372100"/>
              <a:chExt cx="163512" cy="180975"/>
            </a:xfrm>
          </p:grpSpPr>
          <p:sp>
            <p:nvSpPr>
              <p:cNvPr id="76" name="Rectangle 44">
                <a:extLst>
                  <a:ext uri="{FF2B5EF4-FFF2-40B4-BE49-F238E27FC236}">
                    <a16:creationId xmlns:a16="http://schemas.microsoft.com/office/drawing/2014/main" xmlns="" id="{AAAEF9D3-D9B2-43E9-B9FA-98D6B395A0A6}"/>
                  </a:ext>
                </a:extLst>
              </p:cNvPr>
              <p:cNvSpPr>
                <a:spLocks noChangeArrowheads="1"/>
              </p:cNvSpPr>
              <p:nvPr/>
            </p:nvSpPr>
            <p:spPr bwMode="auto">
              <a:xfrm>
                <a:off x="2906713" y="5372100"/>
                <a:ext cx="128588" cy="180975"/>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51"/>
              </a:p>
            </p:txBody>
          </p:sp>
          <p:sp>
            <p:nvSpPr>
              <p:cNvPr id="77" name="Rectangle 45">
                <a:extLst>
                  <a:ext uri="{FF2B5EF4-FFF2-40B4-BE49-F238E27FC236}">
                    <a16:creationId xmlns:a16="http://schemas.microsoft.com/office/drawing/2014/main" xmlns="" id="{196B491C-D42A-43A2-8062-8D13D8DAC659}"/>
                  </a:ext>
                </a:extLst>
              </p:cNvPr>
              <p:cNvSpPr>
                <a:spLocks noChangeArrowheads="1"/>
              </p:cNvSpPr>
              <p:nvPr/>
            </p:nvSpPr>
            <p:spPr bwMode="auto">
              <a:xfrm>
                <a:off x="2949575" y="5407025"/>
                <a:ext cx="50800" cy="33338"/>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51"/>
              </a:p>
            </p:txBody>
          </p:sp>
          <p:sp>
            <p:nvSpPr>
              <p:cNvPr id="78" name="Line 46">
                <a:extLst>
                  <a:ext uri="{FF2B5EF4-FFF2-40B4-BE49-F238E27FC236}">
                    <a16:creationId xmlns:a16="http://schemas.microsoft.com/office/drawing/2014/main" xmlns="" id="{1EA55693-32A4-4803-B8A9-F646C3AFAD74}"/>
                  </a:ext>
                </a:extLst>
              </p:cNvPr>
              <p:cNvSpPr>
                <a:spLocks noChangeShapeType="1"/>
              </p:cNvSpPr>
              <p:nvPr/>
            </p:nvSpPr>
            <p:spPr bwMode="auto">
              <a:xfrm>
                <a:off x="2897188" y="5397500"/>
                <a:ext cx="174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1"/>
              </a:p>
            </p:txBody>
          </p:sp>
          <p:sp>
            <p:nvSpPr>
              <p:cNvPr id="79" name="Line 47">
                <a:extLst>
                  <a:ext uri="{FF2B5EF4-FFF2-40B4-BE49-F238E27FC236}">
                    <a16:creationId xmlns:a16="http://schemas.microsoft.com/office/drawing/2014/main" xmlns="" id="{94719B68-D2EA-49B7-8BCC-32A0FBCAB0BA}"/>
                  </a:ext>
                </a:extLst>
              </p:cNvPr>
              <p:cNvSpPr>
                <a:spLocks noChangeShapeType="1"/>
              </p:cNvSpPr>
              <p:nvPr/>
            </p:nvSpPr>
            <p:spPr bwMode="auto">
              <a:xfrm>
                <a:off x="2897188" y="5424488"/>
                <a:ext cx="174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1"/>
              </a:p>
            </p:txBody>
          </p:sp>
          <p:sp>
            <p:nvSpPr>
              <p:cNvPr id="80" name="Line 48">
                <a:extLst>
                  <a:ext uri="{FF2B5EF4-FFF2-40B4-BE49-F238E27FC236}">
                    <a16:creationId xmlns:a16="http://schemas.microsoft.com/office/drawing/2014/main" xmlns="" id="{59CFC198-246D-42B3-8A77-B4314B52FDB4}"/>
                  </a:ext>
                </a:extLst>
              </p:cNvPr>
              <p:cNvSpPr>
                <a:spLocks noChangeShapeType="1"/>
              </p:cNvSpPr>
              <p:nvPr/>
            </p:nvSpPr>
            <p:spPr bwMode="auto">
              <a:xfrm>
                <a:off x="2897188" y="5449888"/>
                <a:ext cx="174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1"/>
              </a:p>
            </p:txBody>
          </p:sp>
          <p:sp>
            <p:nvSpPr>
              <p:cNvPr id="81" name="Line 49">
                <a:extLst>
                  <a:ext uri="{FF2B5EF4-FFF2-40B4-BE49-F238E27FC236}">
                    <a16:creationId xmlns:a16="http://schemas.microsoft.com/office/drawing/2014/main" xmlns="" id="{8687B025-C203-4605-B43C-ED1B8A91F046}"/>
                  </a:ext>
                </a:extLst>
              </p:cNvPr>
              <p:cNvSpPr>
                <a:spLocks noChangeShapeType="1"/>
              </p:cNvSpPr>
              <p:nvPr/>
            </p:nvSpPr>
            <p:spPr bwMode="auto">
              <a:xfrm>
                <a:off x="2897188" y="5475288"/>
                <a:ext cx="174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1"/>
              </a:p>
            </p:txBody>
          </p:sp>
          <p:sp>
            <p:nvSpPr>
              <p:cNvPr id="82" name="Line 50">
                <a:extLst>
                  <a:ext uri="{FF2B5EF4-FFF2-40B4-BE49-F238E27FC236}">
                    <a16:creationId xmlns:a16="http://schemas.microsoft.com/office/drawing/2014/main" xmlns="" id="{0EBB4413-E3E9-4250-A7DA-9EDB959658F4}"/>
                  </a:ext>
                </a:extLst>
              </p:cNvPr>
              <p:cNvSpPr>
                <a:spLocks noChangeShapeType="1"/>
              </p:cNvSpPr>
              <p:nvPr/>
            </p:nvSpPr>
            <p:spPr bwMode="auto">
              <a:xfrm>
                <a:off x="2897188" y="5500688"/>
                <a:ext cx="174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1"/>
              </a:p>
            </p:txBody>
          </p:sp>
          <p:sp>
            <p:nvSpPr>
              <p:cNvPr id="83" name="Line 51">
                <a:extLst>
                  <a:ext uri="{FF2B5EF4-FFF2-40B4-BE49-F238E27FC236}">
                    <a16:creationId xmlns:a16="http://schemas.microsoft.com/office/drawing/2014/main" xmlns="" id="{EE10D263-3FBB-4505-8E40-B8662173E25B}"/>
                  </a:ext>
                </a:extLst>
              </p:cNvPr>
              <p:cNvSpPr>
                <a:spLocks noChangeShapeType="1"/>
              </p:cNvSpPr>
              <p:nvPr/>
            </p:nvSpPr>
            <p:spPr bwMode="auto">
              <a:xfrm>
                <a:off x="2897188" y="5526088"/>
                <a:ext cx="174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1"/>
              </a:p>
            </p:txBody>
          </p:sp>
          <p:sp>
            <p:nvSpPr>
              <p:cNvPr id="84" name="Rectangle 52">
                <a:extLst>
                  <a:ext uri="{FF2B5EF4-FFF2-40B4-BE49-F238E27FC236}">
                    <a16:creationId xmlns:a16="http://schemas.microsoft.com/office/drawing/2014/main" xmlns="" id="{127BF462-F305-4B60-B33B-AB47C1BED0F7}"/>
                  </a:ext>
                </a:extLst>
              </p:cNvPr>
              <p:cNvSpPr>
                <a:spLocks noChangeArrowheads="1"/>
              </p:cNvSpPr>
              <p:nvPr/>
            </p:nvSpPr>
            <p:spPr bwMode="auto">
              <a:xfrm>
                <a:off x="3035300" y="5389563"/>
                <a:ext cx="25400" cy="34925"/>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51"/>
              </a:p>
            </p:txBody>
          </p:sp>
          <p:sp>
            <p:nvSpPr>
              <p:cNvPr id="85" name="Rectangle 53">
                <a:extLst>
                  <a:ext uri="{FF2B5EF4-FFF2-40B4-BE49-F238E27FC236}">
                    <a16:creationId xmlns:a16="http://schemas.microsoft.com/office/drawing/2014/main" xmlns="" id="{A3FA8C29-435B-464B-9E43-BEE8CD35FBB0}"/>
                  </a:ext>
                </a:extLst>
              </p:cNvPr>
              <p:cNvSpPr>
                <a:spLocks noChangeArrowheads="1"/>
              </p:cNvSpPr>
              <p:nvPr/>
            </p:nvSpPr>
            <p:spPr bwMode="auto">
              <a:xfrm>
                <a:off x="3035300" y="5424488"/>
                <a:ext cx="25400" cy="33338"/>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51"/>
              </a:p>
            </p:txBody>
          </p:sp>
          <p:sp>
            <p:nvSpPr>
              <p:cNvPr id="86" name="Rectangle 54">
                <a:extLst>
                  <a:ext uri="{FF2B5EF4-FFF2-40B4-BE49-F238E27FC236}">
                    <a16:creationId xmlns:a16="http://schemas.microsoft.com/office/drawing/2014/main" xmlns="" id="{69B1C7D0-DCCA-4A0D-A710-7B75B4870B5B}"/>
                  </a:ext>
                </a:extLst>
              </p:cNvPr>
              <p:cNvSpPr>
                <a:spLocks noChangeArrowheads="1"/>
              </p:cNvSpPr>
              <p:nvPr/>
            </p:nvSpPr>
            <p:spPr bwMode="auto">
              <a:xfrm>
                <a:off x="3035300" y="5457825"/>
                <a:ext cx="25400" cy="34925"/>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51"/>
              </a:p>
            </p:txBody>
          </p:sp>
          <p:sp>
            <p:nvSpPr>
              <p:cNvPr id="87" name="Rectangle 55">
                <a:extLst>
                  <a:ext uri="{FF2B5EF4-FFF2-40B4-BE49-F238E27FC236}">
                    <a16:creationId xmlns:a16="http://schemas.microsoft.com/office/drawing/2014/main" xmlns="" id="{241BB24E-A92E-41FD-BD20-2F9D604ECD72}"/>
                  </a:ext>
                </a:extLst>
              </p:cNvPr>
              <p:cNvSpPr>
                <a:spLocks noChangeArrowheads="1"/>
              </p:cNvSpPr>
              <p:nvPr/>
            </p:nvSpPr>
            <p:spPr bwMode="auto">
              <a:xfrm>
                <a:off x="3035300" y="5492750"/>
                <a:ext cx="25400" cy="33338"/>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51"/>
              </a:p>
            </p:txBody>
          </p:sp>
        </p:grpSp>
      </p:grpSp>
    </p:spTree>
    <p:extLst>
      <p:ext uri="{BB962C8B-B14F-4D97-AF65-F5344CB8AC3E}">
        <p14:creationId xmlns:p14="http://schemas.microsoft.com/office/powerpoint/2010/main" val="224356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strips(downRight)">
                                      <p:cBhvr>
                                        <p:cTn id="7" dur="250"/>
                                        <p:tgtEl>
                                          <p:spTgt spid="48"/>
                                        </p:tgtEl>
                                      </p:cBhvr>
                                    </p:animEffect>
                                  </p:childTnLst>
                                </p:cTn>
                              </p:par>
                              <p:par>
                                <p:cTn id="8" presetID="18" presetClass="entr" presetSubtype="3" fill="hold" nodeType="withEffect">
                                  <p:stCondLst>
                                    <p:cond delay="250"/>
                                  </p:stCondLst>
                                  <p:childTnLst>
                                    <p:set>
                                      <p:cBhvr>
                                        <p:cTn id="9" dur="1" fill="hold">
                                          <p:stCondLst>
                                            <p:cond delay="0"/>
                                          </p:stCondLst>
                                        </p:cTn>
                                        <p:tgtEl>
                                          <p:spTgt spid="43"/>
                                        </p:tgtEl>
                                        <p:attrNameLst>
                                          <p:attrName>style.visibility</p:attrName>
                                        </p:attrNameLst>
                                      </p:cBhvr>
                                      <p:to>
                                        <p:strVal val="visible"/>
                                      </p:to>
                                    </p:set>
                                    <p:animEffect transition="in" filter="strips(upRight)">
                                      <p:cBhvr>
                                        <p:cTn id="10" dur="250"/>
                                        <p:tgtEl>
                                          <p:spTgt spid="43"/>
                                        </p:tgtEl>
                                      </p:cBhvr>
                                    </p:animEffect>
                                  </p:childTnLst>
                                </p:cTn>
                              </p:par>
                              <p:par>
                                <p:cTn id="11" presetID="18" presetClass="entr" presetSubtype="6" fill="hold" nodeType="withEffect">
                                  <p:stCondLst>
                                    <p:cond delay="750"/>
                                  </p:stCondLst>
                                  <p:childTnLst>
                                    <p:set>
                                      <p:cBhvr>
                                        <p:cTn id="12" dur="1" fill="hold">
                                          <p:stCondLst>
                                            <p:cond delay="0"/>
                                          </p:stCondLst>
                                        </p:cTn>
                                        <p:tgtEl>
                                          <p:spTgt spid="47"/>
                                        </p:tgtEl>
                                        <p:attrNameLst>
                                          <p:attrName>style.visibility</p:attrName>
                                        </p:attrNameLst>
                                      </p:cBhvr>
                                      <p:to>
                                        <p:strVal val="visible"/>
                                      </p:to>
                                    </p:set>
                                    <p:animEffect transition="in" filter="strips(downRight)">
                                      <p:cBhvr>
                                        <p:cTn id="13" dur="150"/>
                                        <p:tgtEl>
                                          <p:spTgt spid="47"/>
                                        </p:tgtEl>
                                      </p:cBhvr>
                                    </p:animEffect>
                                  </p:childTnLst>
                                </p:cTn>
                              </p:par>
                              <p:par>
                                <p:cTn id="14" presetID="10" presetClass="entr" presetSubtype="0" fill="hold" nodeType="withEffect">
                                  <p:stCondLst>
                                    <p:cond delay="200"/>
                                  </p:stCondLst>
                                  <p:childTnLst>
                                    <p:set>
                                      <p:cBhvr>
                                        <p:cTn id="15" dur="1" fill="hold">
                                          <p:stCondLst>
                                            <p:cond delay="0"/>
                                          </p:stCondLst>
                                        </p:cTn>
                                        <p:tgtEl>
                                          <p:spTgt spid="88"/>
                                        </p:tgtEl>
                                        <p:attrNameLst>
                                          <p:attrName>style.visibility</p:attrName>
                                        </p:attrNameLst>
                                      </p:cBhvr>
                                      <p:to>
                                        <p:strVal val="visible"/>
                                      </p:to>
                                    </p:set>
                                    <p:animEffect transition="in" filter="fade">
                                      <p:cBhvr>
                                        <p:cTn id="16" dur="200"/>
                                        <p:tgtEl>
                                          <p:spTgt spid="88"/>
                                        </p:tgtEl>
                                      </p:cBhvr>
                                    </p:animEffect>
                                  </p:childTnLst>
                                </p:cTn>
                              </p:par>
                              <p:par>
                                <p:cTn id="17" presetID="23" presetClass="entr" presetSubtype="272" fill="hold" nodeType="withEffect">
                                  <p:stCondLst>
                                    <p:cond delay="200"/>
                                  </p:stCondLst>
                                  <p:childTnLst>
                                    <p:set>
                                      <p:cBhvr>
                                        <p:cTn id="18" dur="1" fill="hold">
                                          <p:stCondLst>
                                            <p:cond delay="0"/>
                                          </p:stCondLst>
                                        </p:cTn>
                                        <p:tgtEl>
                                          <p:spTgt spid="88"/>
                                        </p:tgtEl>
                                        <p:attrNameLst>
                                          <p:attrName>style.visibility</p:attrName>
                                        </p:attrNameLst>
                                      </p:cBhvr>
                                      <p:to>
                                        <p:strVal val="visible"/>
                                      </p:to>
                                    </p:set>
                                    <p:anim calcmode="lin" valueType="num">
                                      <p:cBhvr>
                                        <p:cTn id="19" dur="200" fill="hold"/>
                                        <p:tgtEl>
                                          <p:spTgt spid="88"/>
                                        </p:tgtEl>
                                        <p:attrNameLst>
                                          <p:attrName>ppt_w</p:attrName>
                                        </p:attrNameLst>
                                      </p:cBhvr>
                                      <p:tavLst>
                                        <p:tav tm="0">
                                          <p:val>
                                            <p:strVal val="2/3*#ppt_w"/>
                                          </p:val>
                                        </p:tav>
                                        <p:tav tm="100000">
                                          <p:val>
                                            <p:strVal val="#ppt_w"/>
                                          </p:val>
                                        </p:tav>
                                      </p:tavLst>
                                    </p:anim>
                                    <p:anim calcmode="lin" valueType="num">
                                      <p:cBhvr>
                                        <p:cTn id="20" dur="200" fill="hold"/>
                                        <p:tgtEl>
                                          <p:spTgt spid="88"/>
                                        </p:tgtEl>
                                        <p:attrNameLst>
                                          <p:attrName>ppt_h</p:attrName>
                                        </p:attrNameLst>
                                      </p:cBhvr>
                                      <p:tavLst>
                                        <p:tav tm="0">
                                          <p:val>
                                            <p:strVal val="2/3*#ppt_h"/>
                                          </p:val>
                                        </p:tav>
                                        <p:tav tm="100000">
                                          <p:val>
                                            <p:strVal val="#ppt_h"/>
                                          </p:val>
                                        </p:tav>
                                      </p:tavLst>
                                    </p:anim>
                                  </p:childTnLst>
                                </p:cTn>
                              </p:par>
                              <p:par>
                                <p:cTn id="21" presetID="6" presetClass="emph" presetSubtype="0" accel="50000" decel="50000" autoRev="1" fill="hold" nodeType="withEffect">
                                  <p:stCondLst>
                                    <p:cond delay="200"/>
                                  </p:stCondLst>
                                  <p:childTnLst>
                                    <p:animScale>
                                      <p:cBhvr>
                                        <p:cTn id="22" dur="200" fill="hold"/>
                                        <p:tgtEl>
                                          <p:spTgt spid="88"/>
                                        </p:tgtEl>
                                      </p:cBhvr>
                                      <p:by x="105000" y="105000"/>
                                    </p:animScale>
                                  </p:childTnLst>
                                </p:cTn>
                              </p:par>
                              <p:par>
                                <p:cTn id="23" presetID="10" presetClass="entr" presetSubtype="0" fill="hold" nodeType="withEffect">
                                  <p:stCondLst>
                                    <p:cond delay="50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200"/>
                                        <p:tgtEl>
                                          <p:spTgt spid="37"/>
                                        </p:tgtEl>
                                      </p:cBhvr>
                                    </p:animEffect>
                                  </p:childTnLst>
                                </p:cTn>
                              </p:par>
                              <p:par>
                                <p:cTn id="26" presetID="23" presetClass="entr" presetSubtype="272" fill="hold" nodeType="withEffect">
                                  <p:stCondLst>
                                    <p:cond delay="500"/>
                                  </p:stCondLst>
                                  <p:childTnLst>
                                    <p:set>
                                      <p:cBhvr>
                                        <p:cTn id="27" dur="1" fill="hold">
                                          <p:stCondLst>
                                            <p:cond delay="0"/>
                                          </p:stCondLst>
                                        </p:cTn>
                                        <p:tgtEl>
                                          <p:spTgt spid="37"/>
                                        </p:tgtEl>
                                        <p:attrNameLst>
                                          <p:attrName>style.visibility</p:attrName>
                                        </p:attrNameLst>
                                      </p:cBhvr>
                                      <p:to>
                                        <p:strVal val="visible"/>
                                      </p:to>
                                    </p:set>
                                    <p:anim calcmode="lin" valueType="num">
                                      <p:cBhvr>
                                        <p:cTn id="28" dur="200" fill="hold"/>
                                        <p:tgtEl>
                                          <p:spTgt spid="37"/>
                                        </p:tgtEl>
                                        <p:attrNameLst>
                                          <p:attrName>ppt_w</p:attrName>
                                        </p:attrNameLst>
                                      </p:cBhvr>
                                      <p:tavLst>
                                        <p:tav tm="0">
                                          <p:val>
                                            <p:strVal val="2/3*#ppt_w"/>
                                          </p:val>
                                        </p:tav>
                                        <p:tav tm="100000">
                                          <p:val>
                                            <p:strVal val="#ppt_w"/>
                                          </p:val>
                                        </p:tav>
                                      </p:tavLst>
                                    </p:anim>
                                    <p:anim calcmode="lin" valueType="num">
                                      <p:cBhvr>
                                        <p:cTn id="29" dur="200" fill="hold"/>
                                        <p:tgtEl>
                                          <p:spTgt spid="37"/>
                                        </p:tgtEl>
                                        <p:attrNameLst>
                                          <p:attrName>ppt_h</p:attrName>
                                        </p:attrNameLst>
                                      </p:cBhvr>
                                      <p:tavLst>
                                        <p:tav tm="0">
                                          <p:val>
                                            <p:strVal val="2/3*#ppt_h"/>
                                          </p:val>
                                        </p:tav>
                                        <p:tav tm="100000">
                                          <p:val>
                                            <p:strVal val="#ppt_h"/>
                                          </p:val>
                                        </p:tav>
                                      </p:tavLst>
                                    </p:anim>
                                  </p:childTnLst>
                                </p:cTn>
                              </p:par>
                              <p:par>
                                <p:cTn id="30" presetID="6" presetClass="emph" presetSubtype="0" accel="50000" decel="50000" autoRev="1" fill="hold" nodeType="withEffect">
                                  <p:stCondLst>
                                    <p:cond delay="500"/>
                                  </p:stCondLst>
                                  <p:childTnLst>
                                    <p:animScale>
                                      <p:cBhvr>
                                        <p:cTn id="31" dur="200" fill="hold"/>
                                        <p:tgtEl>
                                          <p:spTgt spid="37"/>
                                        </p:tgtEl>
                                      </p:cBhvr>
                                      <p:by x="105000" y="105000"/>
                                    </p:animScale>
                                  </p:childTnLst>
                                </p:cTn>
                              </p:par>
                              <p:par>
                                <p:cTn id="32" presetID="10" presetClass="entr" presetSubtype="0" fill="hold" nodeType="withEffect">
                                  <p:stCondLst>
                                    <p:cond delay="90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200"/>
                                        <p:tgtEl>
                                          <p:spTgt spid="44"/>
                                        </p:tgtEl>
                                      </p:cBhvr>
                                    </p:animEffect>
                                  </p:childTnLst>
                                </p:cTn>
                              </p:par>
                              <p:par>
                                <p:cTn id="35" presetID="23" presetClass="entr" presetSubtype="272" fill="hold" nodeType="withEffect">
                                  <p:stCondLst>
                                    <p:cond delay="900"/>
                                  </p:stCondLst>
                                  <p:childTnLst>
                                    <p:set>
                                      <p:cBhvr>
                                        <p:cTn id="36" dur="1" fill="hold">
                                          <p:stCondLst>
                                            <p:cond delay="0"/>
                                          </p:stCondLst>
                                        </p:cTn>
                                        <p:tgtEl>
                                          <p:spTgt spid="44"/>
                                        </p:tgtEl>
                                        <p:attrNameLst>
                                          <p:attrName>style.visibility</p:attrName>
                                        </p:attrNameLst>
                                      </p:cBhvr>
                                      <p:to>
                                        <p:strVal val="visible"/>
                                      </p:to>
                                    </p:set>
                                    <p:anim calcmode="lin" valueType="num">
                                      <p:cBhvr>
                                        <p:cTn id="37" dur="200" fill="hold"/>
                                        <p:tgtEl>
                                          <p:spTgt spid="44"/>
                                        </p:tgtEl>
                                        <p:attrNameLst>
                                          <p:attrName>ppt_w</p:attrName>
                                        </p:attrNameLst>
                                      </p:cBhvr>
                                      <p:tavLst>
                                        <p:tav tm="0">
                                          <p:val>
                                            <p:strVal val="2/3*#ppt_w"/>
                                          </p:val>
                                        </p:tav>
                                        <p:tav tm="100000">
                                          <p:val>
                                            <p:strVal val="#ppt_w"/>
                                          </p:val>
                                        </p:tav>
                                      </p:tavLst>
                                    </p:anim>
                                    <p:anim calcmode="lin" valueType="num">
                                      <p:cBhvr>
                                        <p:cTn id="38" dur="200" fill="hold"/>
                                        <p:tgtEl>
                                          <p:spTgt spid="44"/>
                                        </p:tgtEl>
                                        <p:attrNameLst>
                                          <p:attrName>ppt_h</p:attrName>
                                        </p:attrNameLst>
                                      </p:cBhvr>
                                      <p:tavLst>
                                        <p:tav tm="0">
                                          <p:val>
                                            <p:strVal val="2/3*#ppt_h"/>
                                          </p:val>
                                        </p:tav>
                                        <p:tav tm="100000">
                                          <p:val>
                                            <p:strVal val="#ppt_h"/>
                                          </p:val>
                                        </p:tav>
                                      </p:tavLst>
                                    </p:anim>
                                  </p:childTnLst>
                                </p:cTn>
                              </p:par>
                              <p:par>
                                <p:cTn id="39" presetID="6" presetClass="emph" presetSubtype="0" accel="50000" decel="50000" autoRev="1" fill="hold" nodeType="withEffect">
                                  <p:stCondLst>
                                    <p:cond delay="900"/>
                                  </p:stCondLst>
                                  <p:childTnLst>
                                    <p:animScale>
                                      <p:cBhvr>
                                        <p:cTn id="40" dur="200" fill="hold"/>
                                        <p:tgtEl>
                                          <p:spTgt spid="44"/>
                                        </p:tgtEl>
                                      </p:cBhvr>
                                      <p:by x="105000" y="105000"/>
                                    </p:animScale>
                                  </p:childTnLst>
                                </p:cTn>
                              </p:par>
                              <p:par>
                                <p:cTn id="41" presetID="2" presetClass="entr" presetSubtype="2" decel="100000" fill="hold" grpId="0" nodeType="withEffect">
                                  <p:stCondLst>
                                    <p:cond delay="50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1+#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par>
                                <p:cTn id="45" presetID="10" presetClass="entr" presetSubtype="0" fill="hold" grpId="0" nodeType="withEffect">
                                  <p:stCondLst>
                                    <p:cond delay="75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250"/>
                                        <p:tgtEl>
                                          <p:spTgt spid="12"/>
                                        </p:tgtEl>
                                      </p:cBhvr>
                                    </p:animEffect>
                                  </p:childTnLst>
                                </p:cTn>
                              </p:par>
                              <p:par>
                                <p:cTn id="53" presetID="42" presetClass="path" presetSubtype="0" decel="100000" fill="hold" nodeType="withEffect">
                                  <p:stCondLst>
                                    <p:cond delay="0"/>
                                  </p:stCondLst>
                                  <p:childTnLst>
                                    <p:animMotion origin="layout" path="M -8.33333E-7 0.03889 L -8.33333E-7 1.48148E-6 " pathEditMode="relative" rAng="0" ptsTypes="AA">
                                      <p:cBhvr>
                                        <p:cTn id="54" dur="500" fill="hold"/>
                                        <p:tgtEl>
                                          <p:spTgt spid="12"/>
                                        </p:tgtEl>
                                        <p:attrNameLst>
                                          <p:attrName>ppt_x</p:attrName>
                                          <p:attrName>ppt_y</p:attrName>
                                        </p:attrNameLst>
                                      </p:cBhvr>
                                      <p:rCtr x="0" y="-1944"/>
                                    </p:animMotion>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250"/>
                                        <p:tgtEl>
                                          <p:spTgt spid="17"/>
                                        </p:tgtEl>
                                      </p:cBhvr>
                                    </p:animEffect>
                                  </p:childTnLst>
                                </p:cTn>
                              </p:par>
                              <p:par>
                                <p:cTn id="60" presetID="42" presetClass="path" presetSubtype="0" decel="100000" fill="hold" nodeType="withEffect">
                                  <p:stCondLst>
                                    <p:cond delay="0"/>
                                  </p:stCondLst>
                                  <p:childTnLst>
                                    <p:animMotion origin="layout" path="M -8.33333E-7 0.03889 L -8.33333E-7 1.48148E-6 " pathEditMode="relative" rAng="0" ptsTypes="AA">
                                      <p:cBhvr>
                                        <p:cTn id="61" dur="500" fill="hold"/>
                                        <p:tgtEl>
                                          <p:spTgt spid="17"/>
                                        </p:tgtEl>
                                        <p:attrNameLst>
                                          <p:attrName>ppt_x</p:attrName>
                                          <p:attrName>ppt_y</p:attrName>
                                        </p:attrNameLst>
                                      </p:cBhvr>
                                      <p:rCtr x="0" y="-1944"/>
                                    </p:animMotion>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250"/>
                                        <p:tgtEl>
                                          <p:spTgt spid="22"/>
                                        </p:tgtEl>
                                      </p:cBhvr>
                                    </p:animEffect>
                                  </p:childTnLst>
                                </p:cTn>
                              </p:par>
                              <p:par>
                                <p:cTn id="67" presetID="42" presetClass="path" presetSubtype="0" decel="100000" fill="hold" nodeType="withEffect">
                                  <p:stCondLst>
                                    <p:cond delay="0"/>
                                  </p:stCondLst>
                                  <p:childTnLst>
                                    <p:animMotion origin="layout" path="M -8.33333E-7 0.03889 L -8.33333E-7 1.48148E-6 " pathEditMode="relative" rAng="0" ptsTypes="AA">
                                      <p:cBhvr>
                                        <p:cTn id="68" dur="500" fill="hold"/>
                                        <p:tgtEl>
                                          <p:spTgt spid="22"/>
                                        </p:tgtEl>
                                        <p:attrNameLst>
                                          <p:attrName>ppt_x</p:attrName>
                                          <p:attrName>ppt_y</p:attrName>
                                        </p:attrNameLst>
                                      </p:cBhvr>
                                      <p:rCtr x="0" y="-1944"/>
                                    </p:animMotion>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250"/>
                                        <p:tgtEl>
                                          <p:spTgt spid="27"/>
                                        </p:tgtEl>
                                      </p:cBhvr>
                                    </p:animEffect>
                                  </p:childTnLst>
                                </p:cTn>
                              </p:par>
                              <p:par>
                                <p:cTn id="74" presetID="42" presetClass="path" presetSubtype="0" decel="100000" fill="hold" nodeType="withEffect">
                                  <p:stCondLst>
                                    <p:cond delay="0"/>
                                  </p:stCondLst>
                                  <p:childTnLst>
                                    <p:animMotion origin="layout" path="M -8.33333E-7 0.03889 L -8.33333E-7 1.48148E-6 " pathEditMode="relative" rAng="0" ptsTypes="AA">
                                      <p:cBhvr>
                                        <p:cTn id="75" dur="500" fill="hold"/>
                                        <p:tgtEl>
                                          <p:spTgt spid="27"/>
                                        </p:tgtEl>
                                        <p:attrNameLst>
                                          <p:attrName>ppt_x</p:attrName>
                                          <p:attrName>ppt_y</p:attrName>
                                        </p:attrNameLst>
                                      </p:cBhvr>
                                      <p:rCtr x="0" y="-1944"/>
                                    </p:animMotion>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fade">
                                      <p:cBhvr>
                                        <p:cTn id="80" dur="250"/>
                                        <p:tgtEl>
                                          <p:spTgt spid="32"/>
                                        </p:tgtEl>
                                      </p:cBhvr>
                                    </p:animEffect>
                                  </p:childTnLst>
                                </p:cTn>
                              </p:par>
                              <p:par>
                                <p:cTn id="81" presetID="42" presetClass="path" presetSubtype="0" decel="100000" fill="hold" nodeType="withEffect">
                                  <p:stCondLst>
                                    <p:cond delay="0"/>
                                  </p:stCondLst>
                                  <p:childTnLst>
                                    <p:animMotion origin="layout" path="M -8.33333E-7 0.03889 L -8.33333E-7 1.48148E-6 " pathEditMode="relative" rAng="0" ptsTypes="AA">
                                      <p:cBhvr>
                                        <p:cTn id="82" dur="500" fill="hold"/>
                                        <p:tgtEl>
                                          <p:spTgt spid="32"/>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DA101716-D5C6-4780-8496-8F0C1711B10B}"/>
              </a:ext>
            </a:extLst>
          </p:cNvPr>
          <p:cNvGrpSpPr/>
          <p:nvPr/>
        </p:nvGrpSpPr>
        <p:grpSpPr>
          <a:xfrm>
            <a:off x="0" y="1516063"/>
            <a:ext cx="12192000" cy="5341937"/>
            <a:chOff x="0" y="1516063"/>
            <a:chExt cx="12192000" cy="5341937"/>
          </a:xfrm>
        </p:grpSpPr>
        <p:pic>
          <p:nvPicPr>
            <p:cNvPr id="4100" name="Picture 4">
              <a:extLst>
                <a:ext uri="{FF2B5EF4-FFF2-40B4-BE49-F238E27FC236}">
                  <a16:creationId xmlns:a16="http://schemas.microsoft.com/office/drawing/2014/main" xmlns="" id="{446FF1B2-5380-44A3-BEC0-F20B66BECBC2}"/>
                </a:ext>
              </a:extLst>
            </p:cNvPr>
            <p:cNvPicPr>
              <a:picLocks noChangeAspect="1" noChangeArrowheads="1"/>
            </p:cNvPicPr>
            <p:nvPr/>
          </p:nvPicPr>
          <p:blipFill rotWithShape="1">
            <a:blip r:embed="rId2"/>
            <a:srcRect t="8593" b="25685"/>
            <a:stretch/>
          </p:blipFill>
          <p:spPr bwMode="auto">
            <a:xfrm>
              <a:off x="1" y="1516063"/>
              <a:ext cx="12191994" cy="5341937"/>
            </a:xfrm>
            <a:prstGeom prst="rect">
              <a:avLst/>
            </a:prstGeom>
            <a:noFill/>
            <a:extLst>
              <a:ext uri="{909E8E84-426E-40DD-AFC4-6F175D3DCCD1}">
                <a14:hiddenFill xmlns:a14="http://schemas.microsoft.com/office/drawing/2010/main">
                  <a:solidFill>
                    <a:srgbClr val="FFFFFF"/>
                  </a:solidFill>
                </a14:hiddenFill>
              </a:ext>
            </a:extLst>
          </p:spPr>
        </p:pic>
        <p:sp>
          <p:nvSpPr>
            <p:cNvPr id="62" name="Rectangle 61">
              <a:extLst>
                <a:ext uri="{FF2B5EF4-FFF2-40B4-BE49-F238E27FC236}">
                  <a16:creationId xmlns:a16="http://schemas.microsoft.com/office/drawing/2014/main" xmlns="" id="{3D88C056-6F29-45BE-BF69-67AF286C9BCE}"/>
                </a:ext>
              </a:extLst>
            </p:cNvPr>
            <p:cNvSpPr/>
            <p:nvPr/>
          </p:nvSpPr>
          <p:spPr>
            <a:xfrm>
              <a:off x="0" y="1516063"/>
              <a:ext cx="12192000" cy="5341937"/>
            </a:xfrm>
            <a:prstGeom prst="rect">
              <a:avLst/>
            </a:prstGeom>
            <a:gradFill flip="none" rotWithShape="1">
              <a:gsLst>
                <a:gs pos="23000">
                  <a:schemeClr val="tx1">
                    <a:alpha val="80000"/>
                  </a:schemeClr>
                </a:gs>
                <a:gs pos="70000">
                  <a:schemeClr val="tx1">
                    <a:alpha val="0"/>
                  </a:schemeClr>
                </a:gs>
                <a:gs pos="52000">
                  <a:schemeClr val="tx1">
                    <a:alpha val="3200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grpSp>
      <p:cxnSp>
        <p:nvCxnSpPr>
          <p:cNvPr id="3" name="Straight Connector 2">
            <a:extLst>
              <a:ext uri="{FF2B5EF4-FFF2-40B4-BE49-F238E27FC236}">
                <a16:creationId xmlns:a16="http://schemas.microsoft.com/office/drawing/2014/main" xmlns="" id="{DF14ED05-EC3A-4EB6-9843-78696EC02E33}"/>
              </a:ext>
            </a:extLst>
          </p:cNvPr>
          <p:cNvCxnSpPr>
            <a:cxnSpLocks/>
          </p:cNvCxnSpPr>
          <p:nvPr/>
        </p:nvCxnSpPr>
        <p:spPr>
          <a:xfrm>
            <a:off x="0" y="1514198"/>
            <a:ext cx="861934" cy="1176536"/>
          </a:xfrm>
          <a:prstGeom prst="lin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a:extLst>
              <a:ext uri="{FF2B5EF4-FFF2-40B4-BE49-F238E27FC236}">
                <a16:creationId xmlns:a16="http://schemas.microsoft.com/office/drawing/2014/main" xmlns="" id="{6537B534-B060-4A5D-B432-741C09342C05}"/>
              </a:ext>
            </a:extLst>
          </p:cNvPr>
          <p:cNvCxnSpPr>
            <a:cxnSpLocks/>
          </p:cNvCxnSpPr>
          <p:nvPr/>
        </p:nvCxnSpPr>
        <p:spPr>
          <a:xfrm flipH="1">
            <a:off x="2410899" y="3576318"/>
            <a:ext cx="1650993" cy="2128115"/>
          </a:xfrm>
          <a:prstGeom prst="lin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a:extLst>
              <a:ext uri="{FF2B5EF4-FFF2-40B4-BE49-F238E27FC236}">
                <a16:creationId xmlns:a16="http://schemas.microsoft.com/office/drawing/2014/main" xmlns="" id="{F448DDB2-54C1-4D99-B8B9-A4B62EF0FD33}"/>
              </a:ext>
            </a:extLst>
          </p:cNvPr>
          <p:cNvCxnSpPr/>
          <p:nvPr/>
        </p:nvCxnSpPr>
        <p:spPr>
          <a:xfrm>
            <a:off x="839449" y="2698230"/>
            <a:ext cx="3222443" cy="840889"/>
          </a:xfrm>
          <a:prstGeom prst="lin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9" name="TextBox 8">
            <a:extLst>
              <a:ext uri="{FF2B5EF4-FFF2-40B4-BE49-F238E27FC236}">
                <a16:creationId xmlns:a16="http://schemas.microsoft.com/office/drawing/2014/main" xmlns="" id="{C61CEA5C-AEC7-4397-AC3A-BF596B0824D3}"/>
              </a:ext>
            </a:extLst>
          </p:cNvPr>
          <p:cNvSpPr txBox="1"/>
          <p:nvPr/>
        </p:nvSpPr>
        <p:spPr>
          <a:xfrm>
            <a:off x="1605505" y="2380144"/>
            <a:ext cx="3092114" cy="461665"/>
          </a:xfrm>
          <a:prstGeom prst="rect">
            <a:avLst/>
          </a:prstGeom>
          <a:noFill/>
        </p:spPr>
        <p:txBody>
          <a:bodyPr wrap="square" rtlCol="0">
            <a:spAutoFit/>
          </a:bodyPr>
          <a:lstStyle/>
          <a:p>
            <a:r>
              <a:rPr lang="en-US" sz="2400" b="1" dirty="0">
                <a:solidFill>
                  <a:schemeClr val="bg1"/>
                </a:solidFill>
                <a:latin typeface="+mj-lt"/>
              </a:rPr>
              <a:t>Coronavirus (COVID-19)</a:t>
            </a:r>
          </a:p>
        </p:txBody>
      </p:sp>
      <p:sp>
        <p:nvSpPr>
          <p:cNvPr id="10" name="TextBox 9">
            <a:extLst>
              <a:ext uri="{FF2B5EF4-FFF2-40B4-BE49-F238E27FC236}">
                <a16:creationId xmlns:a16="http://schemas.microsoft.com/office/drawing/2014/main" xmlns="" id="{BD796E50-0DD6-48AD-98DD-9B0208B51D0E}"/>
              </a:ext>
            </a:extLst>
          </p:cNvPr>
          <p:cNvSpPr txBox="1"/>
          <p:nvPr/>
        </p:nvSpPr>
        <p:spPr>
          <a:xfrm>
            <a:off x="4697622" y="3170844"/>
            <a:ext cx="1646395" cy="830997"/>
          </a:xfrm>
          <a:prstGeom prst="rect">
            <a:avLst/>
          </a:prstGeom>
          <a:noFill/>
        </p:spPr>
        <p:txBody>
          <a:bodyPr wrap="square" rtlCol="0">
            <a:spAutoFit/>
          </a:bodyPr>
          <a:lstStyle/>
          <a:p>
            <a:r>
              <a:rPr lang="en-US" sz="2400" b="1">
                <a:solidFill>
                  <a:schemeClr val="bg1"/>
                </a:solidFill>
                <a:latin typeface="+mj-lt"/>
              </a:rPr>
              <a:t>Market volatility</a:t>
            </a:r>
          </a:p>
        </p:txBody>
      </p:sp>
      <p:grpSp>
        <p:nvGrpSpPr>
          <p:cNvPr id="14" name="Group 13">
            <a:extLst>
              <a:ext uri="{FF2B5EF4-FFF2-40B4-BE49-F238E27FC236}">
                <a16:creationId xmlns:a16="http://schemas.microsoft.com/office/drawing/2014/main" xmlns="" id="{369D06EB-B3DD-4199-882A-7C347FC10ACE}"/>
              </a:ext>
            </a:extLst>
          </p:cNvPr>
          <p:cNvGrpSpPr/>
          <p:nvPr/>
        </p:nvGrpSpPr>
        <p:grpSpPr>
          <a:xfrm>
            <a:off x="313952" y="1814805"/>
            <a:ext cx="4221945" cy="3188895"/>
            <a:chOff x="308796" y="1821107"/>
            <a:chExt cx="4152543" cy="3136475"/>
          </a:xfrm>
        </p:grpSpPr>
        <p:sp>
          <p:nvSpPr>
            <p:cNvPr id="15" name="Oval 14">
              <a:extLst>
                <a:ext uri="{FF2B5EF4-FFF2-40B4-BE49-F238E27FC236}">
                  <a16:creationId xmlns:a16="http://schemas.microsoft.com/office/drawing/2014/main" xmlns="" id="{67E260D8-18A1-4F85-9638-030D2DADA518}"/>
                </a:ext>
              </a:extLst>
            </p:cNvPr>
            <p:cNvSpPr/>
            <p:nvPr/>
          </p:nvSpPr>
          <p:spPr>
            <a:xfrm>
              <a:off x="1067697" y="3248212"/>
              <a:ext cx="180411" cy="180411"/>
            </a:xfrm>
            <a:prstGeom prst="ellipse">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9ACB4B52-7CC7-4171-84CA-44A53E768789}"/>
                </a:ext>
              </a:extLst>
            </p:cNvPr>
            <p:cNvSpPr/>
            <p:nvPr/>
          </p:nvSpPr>
          <p:spPr>
            <a:xfrm>
              <a:off x="3121252" y="2984352"/>
              <a:ext cx="115625" cy="115625"/>
            </a:xfrm>
            <a:prstGeom prst="ellipse">
              <a:avLst/>
            </a:prstGeom>
            <a:solidFill>
              <a:schemeClr val="bg1">
                <a:alpha val="39000"/>
              </a:schemeClr>
            </a:solidFill>
            <a:ln>
              <a:noFill/>
            </a:ln>
          </p:spPr>
          <p:txBody>
            <a:bodyPr wrap="square" lIns="180000" tIns="180000" rIns="180000" bIns="180000" rtlCol="0" anchor="ctr">
              <a:noAutofit/>
            </a:bodyPr>
            <a:lstStyle/>
            <a:p>
              <a:endParaRPr lang="en-US">
                <a:solidFill>
                  <a:schemeClr val="tx1"/>
                </a:solidFill>
                <a:latin typeface="Segoe UI" panose="020B0502040204020203" pitchFamily="34" charset="0"/>
              </a:endParaRPr>
            </a:p>
          </p:txBody>
        </p:sp>
        <p:sp>
          <p:nvSpPr>
            <p:cNvPr id="17" name="Oval 16">
              <a:extLst>
                <a:ext uri="{FF2B5EF4-FFF2-40B4-BE49-F238E27FC236}">
                  <a16:creationId xmlns:a16="http://schemas.microsoft.com/office/drawing/2014/main" xmlns="" id="{9C532363-EA57-401A-8E71-E8CF8045E516}"/>
                </a:ext>
              </a:extLst>
            </p:cNvPr>
            <p:cNvSpPr/>
            <p:nvPr/>
          </p:nvSpPr>
          <p:spPr>
            <a:xfrm>
              <a:off x="4091262" y="4383392"/>
              <a:ext cx="163353" cy="163353"/>
            </a:xfrm>
            <a:prstGeom prst="ellipse">
              <a:avLst/>
            </a:prstGeom>
            <a:solidFill>
              <a:schemeClr val="bg1">
                <a:alpha val="39000"/>
              </a:schemeClr>
            </a:solidFill>
            <a:ln>
              <a:noFill/>
            </a:ln>
          </p:spPr>
          <p:txBody>
            <a:bodyPr wrap="square" lIns="180000" tIns="180000" rIns="180000" bIns="180000" rtlCol="0" anchor="ctr">
              <a:noAutofit/>
            </a:bodyPr>
            <a:lstStyle/>
            <a:p>
              <a:endParaRPr lang="en-US">
                <a:solidFill>
                  <a:schemeClr val="tx1"/>
                </a:solidFill>
                <a:latin typeface="Segoe UI" panose="020B0502040204020203" pitchFamily="34" charset="0"/>
              </a:endParaRPr>
            </a:p>
          </p:txBody>
        </p:sp>
        <p:sp>
          <p:nvSpPr>
            <p:cNvPr id="18" name="Oval 17">
              <a:extLst>
                <a:ext uri="{FF2B5EF4-FFF2-40B4-BE49-F238E27FC236}">
                  <a16:creationId xmlns:a16="http://schemas.microsoft.com/office/drawing/2014/main" xmlns="" id="{095A74C3-DB56-42CF-A028-1EE2A7F09EBA}"/>
                </a:ext>
              </a:extLst>
            </p:cNvPr>
            <p:cNvSpPr/>
            <p:nvPr/>
          </p:nvSpPr>
          <p:spPr>
            <a:xfrm>
              <a:off x="4350292" y="4188010"/>
              <a:ext cx="111047" cy="111047"/>
            </a:xfrm>
            <a:prstGeom prst="ellipse">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xmlns="" id="{CD9D46B7-EA2B-48A8-9E77-4899D13B240A}"/>
                </a:ext>
              </a:extLst>
            </p:cNvPr>
            <p:cNvSpPr/>
            <p:nvPr/>
          </p:nvSpPr>
          <p:spPr>
            <a:xfrm>
              <a:off x="308796" y="2361200"/>
              <a:ext cx="78601" cy="78601"/>
            </a:xfrm>
            <a:prstGeom prst="ellipse">
              <a:avLst/>
            </a:prstGeom>
            <a:solidFill>
              <a:schemeClr val="bg1">
                <a:alpha val="32000"/>
              </a:schemeClr>
            </a:solidFill>
            <a:ln>
              <a:noFill/>
            </a:ln>
          </p:spPr>
          <p:txBody>
            <a:bodyPr wrap="square" lIns="180000" tIns="180000" rIns="180000" bIns="180000" rtlCol="0" anchor="ctr">
              <a:noAutofit/>
            </a:bodyPr>
            <a:lstStyle/>
            <a:p>
              <a:endParaRPr lang="en-US">
                <a:solidFill>
                  <a:schemeClr val="tx1"/>
                </a:solidFill>
                <a:latin typeface="Segoe UI" panose="020B0502040204020203" pitchFamily="34" charset="0"/>
              </a:endParaRPr>
            </a:p>
          </p:txBody>
        </p:sp>
        <p:sp>
          <p:nvSpPr>
            <p:cNvPr id="20" name="Oval 19">
              <a:extLst>
                <a:ext uri="{FF2B5EF4-FFF2-40B4-BE49-F238E27FC236}">
                  <a16:creationId xmlns:a16="http://schemas.microsoft.com/office/drawing/2014/main" xmlns="" id="{EE1A6F0F-7DF7-4396-94EB-87F588736185}"/>
                </a:ext>
              </a:extLst>
            </p:cNvPr>
            <p:cNvSpPr/>
            <p:nvPr/>
          </p:nvSpPr>
          <p:spPr>
            <a:xfrm>
              <a:off x="2102834" y="4841957"/>
              <a:ext cx="115625" cy="115625"/>
            </a:xfrm>
            <a:prstGeom prst="ellipse">
              <a:avLst/>
            </a:prstGeom>
            <a:solidFill>
              <a:schemeClr val="bg1">
                <a:alpha val="39000"/>
              </a:schemeClr>
            </a:solidFill>
            <a:ln>
              <a:noFill/>
            </a:ln>
          </p:spPr>
          <p:txBody>
            <a:bodyPr wrap="square" lIns="180000" tIns="180000" rIns="180000" bIns="180000" rtlCol="0" anchor="ctr">
              <a:noAutofit/>
            </a:bodyPr>
            <a:lstStyle/>
            <a:p>
              <a:endParaRPr lang="en-US">
                <a:solidFill>
                  <a:schemeClr val="tx1"/>
                </a:solidFill>
                <a:latin typeface="Segoe UI" panose="020B0502040204020203" pitchFamily="34" charset="0"/>
              </a:endParaRPr>
            </a:p>
          </p:txBody>
        </p:sp>
        <p:sp>
          <p:nvSpPr>
            <p:cNvPr id="60" name="Oval 59">
              <a:extLst>
                <a:ext uri="{FF2B5EF4-FFF2-40B4-BE49-F238E27FC236}">
                  <a16:creationId xmlns:a16="http://schemas.microsoft.com/office/drawing/2014/main" xmlns="" id="{A60E490F-3D87-4652-9778-0FE7E0D03F90}"/>
                </a:ext>
              </a:extLst>
            </p:cNvPr>
            <p:cNvSpPr/>
            <p:nvPr/>
          </p:nvSpPr>
          <p:spPr>
            <a:xfrm>
              <a:off x="526194" y="1821107"/>
              <a:ext cx="120804" cy="120804"/>
            </a:xfrm>
            <a:prstGeom prst="ellipse">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xmlns="" id="{C8E3D5EF-2C2E-4EAE-9852-299531F57147}"/>
              </a:ext>
            </a:extLst>
          </p:cNvPr>
          <p:cNvSpPr txBox="1"/>
          <p:nvPr/>
        </p:nvSpPr>
        <p:spPr>
          <a:xfrm>
            <a:off x="3173413" y="5250806"/>
            <a:ext cx="2517015" cy="830997"/>
          </a:xfrm>
          <a:prstGeom prst="rect">
            <a:avLst/>
          </a:prstGeom>
          <a:noFill/>
        </p:spPr>
        <p:txBody>
          <a:bodyPr wrap="square" rtlCol="0">
            <a:spAutoFit/>
          </a:bodyPr>
          <a:lstStyle/>
          <a:p>
            <a:r>
              <a:rPr lang="en-US" sz="2400" b="1">
                <a:solidFill>
                  <a:schemeClr val="bg1"/>
                </a:solidFill>
                <a:latin typeface="+mj-lt"/>
              </a:rPr>
              <a:t>Credit market instability</a:t>
            </a:r>
            <a:endParaRPr lang="en-GB" sz="2400" b="1" baseline="30000">
              <a:solidFill>
                <a:schemeClr val="bg1"/>
              </a:solidFill>
              <a:latin typeface="+mj-lt"/>
            </a:endParaRPr>
          </a:p>
        </p:txBody>
      </p:sp>
      <p:sp>
        <p:nvSpPr>
          <p:cNvPr id="5" name="Title 4">
            <a:extLst>
              <a:ext uri="{FF2B5EF4-FFF2-40B4-BE49-F238E27FC236}">
                <a16:creationId xmlns:a16="http://schemas.microsoft.com/office/drawing/2014/main" xmlns="" id="{73F6FEDB-F9EC-4731-BAAB-5394C417DD1A}"/>
              </a:ext>
            </a:extLst>
          </p:cNvPr>
          <p:cNvSpPr>
            <a:spLocks noGrp="1"/>
          </p:cNvSpPr>
          <p:nvPr>
            <p:ph type="title"/>
          </p:nvPr>
        </p:nvSpPr>
        <p:spPr/>
        <p:txBody>
          <a:bodyPr/>
          <a:lstStyle/>
          <a:p>
            <a:r>
              <a:rPr lang="en-US"/>
              <a:t>What is happening in the markets and why</a:t>
            </a:r>
            <a:endParaRPr lang="en-GB"/>
          </a:p>
        </p:txBody>
      </p:sp>
      <p:grpSp>
        <p:nvGrpSpPr>
          <p:cNvPr id="24" name="Group 23">
            <a:extLst>
              <a:ext uri="{FF2B5EF4-FFF2-40B4-BE49-F238E27FC236}">
                <a16:creationId xmlns:a16="http://schemas.microsoft.com/office/drawing/2014/main" xmlns="" id="{C80EE58A-4533-45CB-A1DB-2FF94081F6DB}"/>
              </a:ext>
            </a:extLst>
          </p:cNvPr>
          <p:cNvGrpSpPr/>
          <p:nvPr/>
        </p:nvGrpSpPr>
        <p:grpSpPr>
          <a:xfrm>
            <a:off x="265878" y="2023904"/>
            <a:ext cx="1174144" cy="1174144"/>
            <a:chOff x="723932" y="2198170"/>
            <a:chExt cx="1358186" cy="1358186"/>
          </a:xfrm>
        </p:grpSpPr>
        <p:sp>
          <p:nvSpPr>
            <p:cNvPr id="25" name="Oval 24">
              <a:extLst>
                <a:ext uri="{FF2B5EF4-FFF2-40B4-BE49-F238E27FC236}">
                  <a16:creationId xmlns:a16="http://schemas.microsoft.com/office/drawing/2014/main" xmlns="" id="{AA22FBB6-39C9-42B4-929B-DE62BB24FC5E}"/>
                </a:ext>
              </a:extLst>
            </p:cNvPr>
            <p:cNvSpPr/>
            <p:nvPr/>
          </p:nvSpPr>
          <p:spPr>
            <a:xfrm>
              <a:off x="842043" y="2316281"/>
              <a:ext cx="1121964" cy="1121964"/>
            </a:xfrm>
            <a:prstGeom prst="ellipse">
              <a:avLst/>
            </a:prstGeom>
            <a:solidFill>
              <a:schemeClr val="accent1">
                <a:alpha val="96000"/>
              </a:schemeClr>
            </a:solidFill>
            <a:ln>
              <a:noFill/>
            </a:ln>
          </p:spPr>
          <p:txBody>
            <a:bodyPr wrap="square" lIns="180000" tIns="180000" rIns="180000" bIns="180000" rtlCol="0" anchor="ctr">
              <a:noAutofit/>
            </a:bodyPr>
            <a:lstStyle/>
            <a:p>
              <a:pPr algn="l"/>
              <a:endParaRPr lang="en-GB">
                <a:latin typeface="Segoe UI" panose="020B0502040204020203" pitchFamily="34" charset="0"/>
              </a:endParaRPr>
            </a:p>
          </p:txBody>
        </p:sp>
        <p:sp>
          <p:nvSpPr>
            <p:cNvPr id="26" name="Oval 25">
              <a:extLst>
                <a:ext uri="{FF2B5EF4-FFF2-40B4-BE49-F238E27FC236}">
                  <a16:creationId xmlns:a16="http://schemas.microsoft.com/office/drawing/2014/main" xmlns="" id="{949B255E-703C-427E-86BF-CD626BEA0ADD}"/>
                </a:ext>
              </a:extLst>
            </p:cNvPr>
            <p:cNvSpPr/>
            <p:nvPr/>
          </p:nvSpPr>
          <p:spPr>
            <a:xfrm>
              <a:off x="723932" y="2198170"/>
              <a:ext cx="1358186" cy="135818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90">
              <a:extLst>
                <a:ext uri="{FF2B5EF4-FFF2-40B4-BE49-F238E27FC236}">
                  <a16:creationId xmlns:a16="http://schemas.microsoft.com/office/drawing/2014/main" xmlns="" id="{8F3E6917-C067-4706-9626-B4E48DFF736A}"/>
                </a:ext>
              </a:extLst>
            </p:cNvPr>
            <p:cNvSpPr>
              <a:spLocks/>
            </p:cNvSpPr>
            <p:nvPr/>
          </p:nvSpPr>
          <p:spPr bwMode="auto">
            <a:xfrm>
              <a:off x="1122462" y="2651565"/>
              <a:ext cx="560518" cy="461870"/>
            </a:xfrm>
            <a:custGeom>
              <a:avLst/>
              <a:gdLst>
                <a:gd name="T0" fmla="*/ 0 w 125"/>
                <a:gd name="T1" fmla="*/ 54 h 103"/>
                <a:gd name="T2" fmla="*/ 33 w 125"/>
                <a:gd name="T3" fmla="*/ 54 h 103"/>
                <a:gd name="T4" fmla="*/ 49 w 125"/>
                <a:gd name="T5" fmla="*/ 0 h 103"/>
                <a:gd name="T6" fmla="*/ 66 w 125"/>
                <a:gd name="T7" fmla="*/ 103 h 103"/>
                <a:gd name="T8" fmla="*/ 82 w 125"/>
                <a:gd name="T9" fmla="*/ 27 h 103"/>
                <a:gd name="T10" fmla="*/ 93 w 125"/>
                <a:gd name="T11" fmla="*/ 54 h 103"/>
                <a:gd name="T12" fmla="*/ 125 w 125"/>
                <a:gd name="T13" fmla="*/ 54 h 103"/>
              </a:gdLst>
              <a:ahLst/>
              <a:cxnLst>
                <a:cxn ang="0">
                  <a:pos x="T0" y="T1"/>
                </a:cxn>
                <a:cxn ang="0">
                  <a:pos x="T2" y="T3"/>
                </a:cxn>
                <a:cxn ang="0">
                  <a:pos x="T4" y="T5"/>
                </a:cxn>
                <a:cxn ang="0">
                  <a:pos x="T6" y="T7"/>
                </a:cxn>
                <a:cxn ang="0">
                  <a:pos x="T8" y="T9"/>
                </a:cxn>
                <a:cxn ang="0">
                  <a:pos x="T10" y="T11"/>
                </a:cxn>
                <a:cxn ang="0">
                  <a:pos x="T12" y="T13"/>
                </a:cxn>
              </a:cxnLst>
              <a:rect l="0" t="0" r="r" b="b"/>
              <a:pathLst>
                <a:path w="125" h="103">
                  <a:moveTo>
                    <a:pt x="0" y="54"/>
                  </a:moveTo>
                  <a:lnTo>
                    <a:pt x="33" y="54"/>
                  </a:lnTo>
                  <a:lnTo>
                    <a:pt x="49" y="0"/>
                  </a:lnTo>
                  <a:lnTo>
                    <a:pt x="66" y="103"/>
                  </a:lnTo>
                  <a:lnTo>
                    <a:pt x="82" y="27"/>
                  </a:lnTo>
                  <a:lnTo>
                    <a:pt x="93" y="54"/>
                  </a:lnTo>
                  <a:lnTo>
                    <a:pt x="125" y="54"/>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51"/>
            </a:p>
          </p:txBody>
        </p:sp>
      </p:grpSp>
      <p:grpSp>
        <p:nvGrpSpPr>
          <p:cNvPr id="32" name="Group 31">
            <a:extLst>
              <a:ext uri="{FF2B5EF4-FFF2-40B4-BE49-F238E27FC236}">
                <a16:creationId xmlns:a16="http://schemas.microsoft.com/office/drawing/2014/main" xmlns="" id="{EE4E1AB9-B427-4033-9248-835F38FAFF56}"/>
              </a:ext>
            </a:extLst>
          </p:cNvPr>
          <p:cNvGrpSpPr/>
          <p:nvPr/>
        </p:nvGrpSpPr>
        <p:grpSpPr>
          <a:xfrm>
            <a:off x="1834779" y="5079232"/>
            <a:ext cx="1174144" cy="1174144"/>
            <a:chOff x="6111083" y="7044393"/>
            <a:chExt cx="1358186" cy="1358186"/>
          </a:xfrm>
        </p:grpSpPr>
        <p:sp>
          <p:nvSpPr>
            <p:cNvPr id="33" name="Oval 32">
              <a:extLst>
                <a:ext uri="{FF2B5EF4-FFF2-40B4-BE49-F238E27FC236}">
                  <a16:creationId xmlns:a16="http://schemas.microsoft.com/office/drawing/2014/main" xmlns="" id="{34806D0C-097F-4880-AA14-3977F1DFA66D}"/>
                </a:ext>
              </a:extLst>
            </p:cNvPr>
            <p:cNvSpPr/>
            <p:nvPr/>
          </p:nvSpPr>
          <p:spPr>
            <a:xfrm>
              <a:off x="6229194" y="7162504"/>
              <a:ext cx="1121964" cy="1121964"/>
            </a:xfrm>
            <a:prstGeom prst="ellipse">
              <a:avLst/>
            </a:prstGeom>
            <a:solidFill>
              <a:schemeClr val="accent1">
                <a:alpha val="96000"/>
              </a:schemeClr>
            </a:solidFill>
            <a:ln>
              <a:noFill/>
            </a:ln>
          </p:spPr>
          <p:txBody>
            <a:bodyPr wrap="square" lIns="180000" tIns="180000" rIns="180000" bIns="180000" rtlCol="0" anchor="ctr">
              <a:noAutofit/>
            </a:bodyPr>
            <a:lstStyle/>
            <a:p>
              <a:pPr algn="l"/>
              <a:endParaRPr lang="en-GB">
                <a:latin typeface="Segoe UI" panose="020B0502040204020203" pitchFamily="34" charset="0"/>
              </a:endParaRPr>
            </a:p>
          </p:txBody>
        </p:sp>
        <p:sp>
          <p:nvSpPr>
            <p:cNvPr id="34" name="Oval 33">
              <a:extLst>
                <a:ext uri="{FF2B5EF4-FFF2-40B4-BE49-F238E27FC236}">
                  <a16:creationId xmlns:a16="http://schemas.microsoft.com/office/drawing/2014/main" xmlns="" id="{A86AA873-56FD-472C-8EE4-BC5F52AC162F}"/>
                </a:ext>
              </a:extLst>
            </p:cNvPr>
            <p:cNvSpPr/>
            <p:nvPr/>
          </p:nvSpPr>
          <p:spPr>
            <a:xfrm>
              <a:off x="6111083" y="7044393"/>
              <a:ext cx="1358186" cy="135818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xmlns="" id="{6DE30502-2C9D-4511-8265-F5327D0E052D}"/>
                </a:ext>
              </a:extLst>
            </p:cNvPr>
            <p:cNvGrpSpPr/>
            <p:nvPr/>
          </p:nvGrpSpPr>
          <p:grpSpPr>
            <a:xfrm>
              <a:off x="6528351" y="7518670"/>
              <a:ext cx="523650" cy="409632"/>
              <a:chOff x="4170363" y="11393488"/>
              <a:chExt cx="196849" cy="153987"/>
            </a:xfrm>
          </p:grpSpPr>
          <p:sp>
            <p:nvSpPr>
              <p:cNvPr id="36" name="Freeform 125">
                <a:extLst>
                  <a:ext uri="{FF2B5EF4-FFF2-40B4-BE49-F238E27FC236}">
                    <a16:creationId xmlns:a16="http://schemas.microsoft.com/office/drawing/2014/main" xmlns="" id="{0F6501E5-BA3B-421B-9B89-0F2FEB2B623A}"/>
                  </a:ext>
                </a:extLst>
              </p:cNvPr>
              <p:cNvSpPr>
                <a:spLocks/>
              </p:cNvSpPr>
              <p:nvPr/>
            </p:nvSpPr>
            <p:spPr bwMode="auto">
              <a:xfrm>
                <a:off x="4170363" y="11418888"/>
                <a:ext cx="106362" cy="128587"/>
              </a:xfrm>
              <a:custGeom>
                <a:avLst/>
                <a:gdLst>
                  <a:gd name="T0" fmla="*/ 50 w 50"/>
                  <a:gd name="T1" fmla="*/ 60 h 60"/>
                  <a:gd name="T2" fmla="*/ 20 w 50"/>
                  <a:gd name="T3" fmla="*/ 60 h 60"/>
                  <a:gd name="T4" fmla="*/ 0 w 50"/>
                  <a:gd name="T5" fmla="*/ 40 h 60"/>
                  <a:gd name="T6" fmla="*/ 0 w 50"/>
                  <a:gd name="T7" fmla="*/ 27 h 60"/>
                  <a:gd name="T8" fmla="*/ 24 w 50"/>
                  <a:gd name="T9" fmla="*/ 0 h 60"/>
                  <a:gd name="T10" fmla="*/ 36 w 50"/>
                  <a:gd name="T11" fmla="*/ 0 h 60"/>
                  <a:gd name="T12" fmla="*/ 44 w 50"/>
                  <a:gd name="T13" fmla="*/ 6 h 60"/>
                  <a:gd name="T14" fmla="*/ 44 w 50"/>
                  <a:gd name="T15" fmla="*/ 8 h 60"/>
                  <a:gd name="T16" fmla="*/ 36 w 50"/>
                  <a:gd name="T17" fmla="*/ 14 h 60"/>
                  <a:gd name="T18" fmla="*/ 28 w 50"/>
                  <a:gd name="T19" fmla="*/ 14 h 60"/>
                  <a:gd name="T20" fmla="*/ 16 w 50"/>
                  <a:gd name="T21" fmla="*/ 2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60">
                    <a:moveTo>
                      <a:pt x="50" y="60"/>
                    </a:moveTo>
                    <a:cubicBezTo>
                      <a:pt x="20" y="60"/>
                      <a:pt x="20" y="60"/>
                      <a:pt x="20" y="60"/>
                    </a:cubicBezTo>
                    <a:cubicBezTo>
                      <a:pt x="9" y="60"/>
                      <a:pt x="0" y="51"/>
                      <a:pt x="0" y="40"/>
                    </a:cubicBezTo>
                    <a:cubicBezTo>
                      <a:pt x="0" y="27"/>
                      <a:pt x="0" y="27"/>
                      <a:pt x="0" y="27"/>
                    </a:cubicBezTo>
                    <a:cubicBezTo>
                      <a:pt x="0" y="4"/>
                      <a:pt x="16" y="0"/>
                      <a:pt x="24" y="0"/>
                    </a:cubicBezTo>
                    <a:cubicBezTo>
                      <a:pt x="28" y="0"/>
                      <a:pt x="33" y="0"/>
                      <a:pt x="36" y="0"/>
                    </a:cubicBezTo>
                    <a:cubicBezTo>
                      <a:pt x="40" y="0"/>
                      <a:pt x="44" y="2"/>
                      <a:pt x="44" y="6"/>
                    </a:cubicBezTo>
                    <a:cubicBezTo>
                      <a:pt x="44" y="8"/>
                      <a:pt x="44" y="8"/>
                      <a:pt x="44" y="8"/>
                    </a:cubicBezTo>
                    <a:cubicBezTo>
                      <a:pt x="44" y="12"/>
                      <a:pt x="40" y="14"/>
                      <a:pt x="36" y="14"/>
                    </a:cubicBezTo>
                    <a:cubicBezTo>
                      <a:pt x="28" y="14"/>
                      <a:pt x="28" y="14"/>
                      <a:pt x="28" y="14"/>
                    </a:cubicBezTo>
                    <a:cubicBezTo>
                      <a:pt x="28" y="14"/>
                      <a:pt x="24" y="28"/>
                      <a:pt x="16" y="28"/>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51"/>
              </a:p>
            </p:txBody>
          </p:sp>
          <p:sp>
            <p:nvSpPr>
              <p:cNvPr id="37" name="Freeform 126">
                <a:extLst>
                  <a:ext uri="{FF2B5EF4-FFF2-40B4-BE49-F238E27FC236}">
                    <a16:creationId xmlns:a16="http://schemas.microsoft.com/office/drawing/2014/main" xmlns="" id="{A75426D7-FFDE-4BBD-A0D4-A3E127E17184}"/>
                  </a:ext>
                </a:extLst>
              </p:cNvPr>
              <p:cNvSpPr>
                <a:spLocks/>
              </p:cNvSpPr>
              <p:nvPr/>
            </p:nvSpPr>
            <p:spPr bwMode="auto">
              <a:xfrm>
                <a:off x="4256088" y="11496675"/>
                <a:ext cx="68262" cy="25400"/>
              </a:xfrm>
              <a:custGeom>
                <a:avLst/>
                <a:gdLst>
                  <a:gd name="T0" fmla="*/ 0 w 32"/>
                  <a:gd name="T1" fmla="*/ 0 h 12"/>
                  <a:gd name="T2" fmla="*/ 26 w 32"/>
                  <a:gd name="T3" fmla="*/ 0 h 12"/>
                  <a:gd name="T4" fmla="*/ 32 w 32"/>
                  <a:gd name="T5" fmla="*/ 6 h 12"/>
                  <a:gd name="T6" fmla="*/ 26 w 32"/>
                  <a:gd name="T7" fmla="*/ 12 h 12"/>
                  <a:gd name="T8" fmla="*/ 10 w 32"/>
                  <a:gd name="T9" fmla="*/ 12 h 12"/>
                </a:gdLst>
                <a:ahLst/>
                <a:cxnLst>
                  <a:cxn ang="0">
                    <a:pos x="T0" y="T1"/>
                  </a:cxn>
                  <a:cxn ang="0">
                    <a:pos x="T2" y="T3"/>
                  </a:cxn>
                  <a:cxn ang="0">
                    <a:pos x="T4" y="T5"/>
                  </a:cxn>
                  <a:cxn ang="0">
                    <a:pos x="T6" y="T7"/>
                  </a:cxn>
                  <a:cxn ang="0">
                    <a:pos x="T8" y="T9"/>
                  </a:cxn>
                </a:cxnLst>
                <a:rect l="0" t="0" r="r" b="b"/>
                <a:pathLst>
                  <a:path w="32" h="12">
                    <a:moveTo>
                      <a:pt x="0" y="0"/>
                    </a:moveTo>
                    <a:cubicBezTo>
                      <a:pt x="26" y="0"/>
                      <a:pt x="26" y="0"/>
                      <a:pt x="26" y="0"/>
                    </a:cubicBezTo>
                    <a:cubicBezTo>
                      <a:pt x="29" y="0"/>
                      <a:pt x="32" y="3"/>
                      <a:pt x="32" y="6"/>
                    </a:cubicBezTo>
                    <a:cubicBezTo>
                      <a:pt x="32" y="9"/>
                      <a:pt x="29" y="12"/>
                      <a:pt x="26" y="12"/>
                    </a:cubicBezTo>
                    <a:cubicBezTo>
                      <a:pt x="10" y="12"/>
                      <a:pt x="10" y="12"/>
                      <a:pt x="10" y="12"/>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51"/>
              </a:p>
            </p:txBody>
          </p:sp>
          <p:sp>
            <p:nvSpPr>
              <p:cNvPr id="38" name="Freeform 127">
                <a:extLst>
                  <a:ext uri="{FF2B5EF4-FFF2-40B4-BE49-F238E27FC236}">
                    <a16:creationId xmlns:a16="http://schemas.microsoft.com/office/drawing/2014/main" xmlns="" id="{8A515A72-B6D8-4D43-B9DC-E45E8BC565A0}"/>
                  </a:ext>
                </a:extLst>
              </p:cNvPr>
              <p:cNvSpPr>
                <a:spLocks/>
              </p:cNvSpPr>
              <p:nvPr/>
            </p:nvSpPr>
            <p:spPr bwMode="auto">
              <a:xfrm>
                <a:off x="4256088" y="11522075"/>
                <a:ext cx="34925" cy="25400"/>
              </a:xfrm>
              <a:custGeom>
                <a:avLst/>
                <a:gdLst>
                  <a:gd name="T0" fmla="*/ 0 w 16"/>
                  <a:gd name="T1" fmla="*/ 0 h 12"/>
                  <a:gd name="T2" fmla="*/ 10 w 16"/>
                  <a:gd name="T3" fmla="*/ 0 h 12"/>
                  <a:gd name="T4" fmla="*/ 16 w 16"/>
                  <a:gd name="T5" fmla="*/ 6 h 12"/>
                  <a:gd name="T6" fmla="*/ 10 w 16"/>
                  <a:gd name="T7" fmla="*/ 12 h 12"/>
                  <a:gd name="T8" fmla="*/ 4 w 16"/>
                  <a:gd name="T9" fmla="*/ 12 h 12"/>
                </a:gdLst>
                <a:ahLst/>
                <a:cxnLst>
                  <a:cxn ang="0">
                    <a:pos x="T0" y="T1"/>
                  </a:cxn>
                  <a:cxn ang="0">
                    <a:pos x="T2" y="T3"/>
                  </a:cxn>
                  <a:cxn ang="0">
                    <a:pos x="T4" y="T5"/>
                  </a:cxn>
                  <a:cxn ang="0">
                    <a:pos x="T6" y="T7"/>
                  </a:cxn>
                  <a:cxn ang="0">
                    <a:pos x="T8" y="T9"/>
                  </a:cxn>
                </a:cxnLst>
                <a:rect l="0" t="0" r="r" b="b"/>
                <a:pathLst>
                  <a:path w="16" h="12">
                    <a:moveTo>
                      <a:pt x="0" y="0"/>
                    </a:moveTo>
                    <a:cubicBezTo>
                      <a:pt x="10" y="0"/>
                      <a:pt x="10" y="0"/>
                      <a:pt x="10" y="0"/>
                    </a:cubicBezTo>
                    <a:cubicBezTo>
                      <a:pt x="13" y="0"/>
                      <a:pt x="16" y="3"/>
                      <a:pt x="16" y="6"/>
                    </a:cubicBezTo>
                    <a:cubicBezTo>
                      <a:pt x="16" y="9"/>
                      <a:pt x="13" y="12"/>
                      <a:pt x="10" y="12"/>
                    </a:cubicBezTo>
                    <a:cubicBezTo>
                      <a:pt x="4" y="12"/>
                      <a:pt x="4" y="12"/>
                      <a:pt x="4" y="12"/>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51"/>
              </a:p>
            </p:txBody>
          </p:sp>
          <p:sp>
            <p:nvSpPr>
              <p:cNvPr id="39" name="Line 128">
                <a:extLst>
                  <a:ext uri="{FF2B5EF4-FFF2-40B4-BE49-F238E27FC236}">
                    <a16:creationId xmlns:a16="http://schemas.microsoft.com/office/drawing/2014/main" xmlns="" id="{E8D55E17-5E42-4850-87FA-5DDAF48D1D95}"/>
                  </a:ext>
                </a:extLst>
              </p:cNvPr>
              <p:cNvSpPr>
                <a:spLocks noChangeShapeType="1"/>
              </p:cNvSpPr>
              <p:nvPr/>
            </p:nvSpPr>
            <p:spPr bwMode="auto">
              <a:xfrm flipH="1">
                <a:off x="4264025" y="11428413"/>
                <a:ext cx="103187"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1"/>
              </a:p>
            </p:txBody>
          </p:sp>
          <p:sp>
            <p:nvSpPr>
              <p:cNvPr id="40" name="Freeform 129">
                <a:extLst>
                  <a:ext uri="{FF2B5EF4-FFF2-40B4-BE49-F238E27FC236}">
                    <a16:creationId xmlns:a16="http://schemas.microsoft.com/office/drawing/2014/main" xmlns="" id="{9727EC52-1758-4CD6-A0EF-6037BC5D052B}"/>
                  </a:ext>
                </a:extLst>
              </p:cNvPr>
              <p:cNvSpPr>
                <a:spLocks/>
              </p:cNvSpPr>
              <p:nvPr/>
            </p:nvSpPr>
            <p:spPr bwMode="auto">
              <a:xfrm>
                <a:off x="4213225" y="11393488"/>
                <a:ext cx="153987" cy="103187"/>
              </a:xfrm>
              <a:custGeom>
                <a:avLst/>
                <a:gdLst>
                  <a:gd name="T0" fmla="*/ 0 w 72"/>
                  <a:gd name="T1" fmla="*/ 12 h 48"/>
                  <a:gd name="T2" fmla="*/ 0 w 72"/>
                  <a:gd name="T3" fmla="*/ 6 h 48"/>
                  <a:gd name="T4" fmla="*/ 6 w 72"/>
                  <a:gd name="T5" fmla="*/ 0 h 48"/>
                  <a:gd name="T6" fmla="*/ 66 w 72"/>
                  <a:gd name="T7" fmla="*/ 0 h 48"/>
                  <a:gd name="T8" fmla="*/ 72 w 72"/>
                  <a:gd name="T9" fmla="*/ 6 h 48"/>
                  <a:gd name="T10" fmla="*/ 72 w 72"/>
                  <a:gd name="T11" fmla="*/ 42 h 48"/>
                  <a:gd name="T12" fmla="*/ 66 w 72"/>
                  <a:gd name="T13" fmla="*/ 48 h 48"/>
                  <a:gd name="T14" fmla="*/ 6 w 72"/>
                  <a:gd name="T15" fmla="*/ 48 h 48"/>
                  <a:gd name="T16" fmla="*/ 0 w 72"/>
                  <a:gd name="T17" fmla="*/ 42 h 48"/>
                  <a:gd name="T18" fmla="*/ 0 w 72"/>
                  <a:gd name="T19" fmla="*/ 3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48">
                    <a:moveTo>
                      <a:pt x="0" y="12"/>
                    </a:moveTo>
                    <a:cubicBezTo>
                      <a:pt x="0" y="6"/>
                      <a:pt x="0" y="6"/>
                      <a:pt x="0" y="6"/>
                    </a:cubicBezTo>
                    <a:cubicBezTo>
                      <a:pt x="0" y="3"/>
                      <a:pt x="3" y="0"/>
                      <a:pt x="6" y="0"/>
                    </a:cubicBezTo>
                    <a:cubicBezTo>
                      <a:pt x="66" y="0"/>
                      <a:pt x="66" y="0"/>
                      <a:pt x="66" y="0"/>
                    </a:cubicBezTo>
                    <a:cubicBezTo>
                      <a:pt x="69" y="0"/>
                      <a:pt x="72" y="3"/>
                      <a:pt x="72" y="6"/>
                    </a:cubicBezTo>
                    <a:cubicBezTo>
                      <a:pt x="72" y="42"/>
                      <a:pt x="72" y="42"/>
                      <a:pt x="72" y="42"/>
                    </a:cubicBezTo>
                    <a:cubicBezTo>
                      <a:pt x="72" y="45"/>
                      <a:pt x="69" y="48"/>
                      <a:pt x="66" y="48"/>
                    </a:cubicBezTo>
                    <a:cubicBezTo>
                      <a:pt x="6" y="48"/>
                      <a:pt x="6" y="48"/>
                      <a:pt x="6" y="48"/>
                    </a:cubicBezTo>
                    <a:cubicBezTo>
                      <a:pt x="3" y="48"/>
                      <a:pt x="0" y="45"/>
                      <a:pt x="0" y="42"/>
                    </a:cubicBezTo>
                    <a:cubicBezTo>
                      <a:pt x="0" y="39"/>
                      <a:pt x="0" y="39"/>
                      <a:pt x="0" y="39"/>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51"/>
              </a:p>
            </p:txBody>
          </p:sp>
          <p:sp>
            <p:nvSpPr>
              <p:cNvPr id="41" name="Line 130">
                <a:extLst>
                  <a:ext uri="{FF2B5EF4-FFF2-40B4-BE49-F238E27FC236}">
                    <a16:creationId xmlns:a16="http://schemas.microsoft.com/office/drawing/2014/main" xmlns="" id="{5B823EDE-9206-483B-8A9A-587FE71D8DA5}"/>
                  </a:ext>
                </a:extLst>
              </p:cNvPr>
              <p:cNvSpPr>
                <a:spLocks noChangeShapeType="1"/>
              </p:cNvSpPr>
              <p:nvPr/>
            </p:nvSpPr>
            <p:spPr bwMode="auto">
              <a:xfrm flipH="1">
                <a:off x="4324350" y="11444288"/>
                <a:ext cx="26987"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1"/>
              </a:p>
            </p:txBody>
          </p:sp>
        </p:grpSp>
      </p:grpSp>
      <p:grpSp>
        <p:nvGrpSpPr>
          <p:cNvPr id="42" name="Group 41">
            <a:extLst>
              <a:ext uri="{FF2B5EF4-FFF2-40B4-BE49-F238E27FC236}">
                <a16:creationId xmlns:a16="http://schemas.microsoft.com/office/drawing/2014/main" xmlns="" id="{962CF6AB-81BD-4FFA-9E45-A935F631F84B}"/>
              </a:ext>
            </a:extLst>
          </p:cNvPr>
          <p:cNvGrpSpPr/>
          <p:nvPr/>
        </p:nvGrpSpPr>
        <p:grpSpPr>
          <a:xfrm>
            <a:off x="3451571" y="2967548"/>
            <a:ext cx="1174144" cy="1174144"/>
            <a:chOff x="4528056" y="2651565"/>
            <a:chExt cx="1358186" cy="1358186"/>
          </a:xfrm>
        </p:grpSpPr>
        <p:sp>
          <p:nvSpPr>
            <p:cNvPr id="43" name="Oval 42">
              <a:extLst>
                <a:ext uri="{FF2B5EF4-FFF2-40B4-BE49-F238E27FC236}">
                  <a16:creationId xmlns:a16="http://schemas.microsoft.com/office/drawing/2014/main" xmlns="" id="{18E5BABB-5673-481F-9747-46D4DC110F0C}"/>
                </a:ext>
              </a:extLst>
            </p:cNvPr>
            <p:cNvSpPr/>
            <p:nvPr/>
          </p:nvSpPr>
          <p:spPr>
            <a:xfrm>
              <a:off x="4646167" y="2769676"/>
              <a:ext cx="1121964" cy="1121964"/>
            </a:xfrm>
            <a:prstGeom prst="ellipse">
              <a:avLst/>
            </a:prstGeom>
            <a:solidFill>
              <a:schemeClr val="accent1">
                <a:alpha val="96000"/>
              </a:schemeClr>
            </a:solidFill>
            <a:ln>
              <a:noFill/>
            </a:ln>
          </p:spPr>
          <p:txBody>
            <a:bodyPr wrap="square" lIns="180000" tIns="180000" rIns="180000" bIns="180000" rtlCol="0" anchor="ctr">
              <a:noAutofit/>
            </a:bodyPr>
            <a:lstStyle/>
            <a:p>
              <a:pPr algn="l"/>
              <a:endParaRPr lang="en-GB">
                <a:latin typeface="Segoe UI" panose="020B0502040204020203" pitchFamily="34" charset="0"/>
              </a:endParaRPr>
            </a:p>
          </p:txBody>
        </p:sp>
        <p:sp>
          <p:nvSpPr>
            <p:cNvPr id="44" name="Oval 43">
              <a:extLst>
                <a:ext uri="{FF2B5EF4-FFF2-40B4-BE49-F238E27FC236}">
                  <a16:creationId xmlns:a16="http://schemas.microsoft.com/office/drawing/2014/main" xmlns="" id="{82A15467-B148-46B8-B803-17D748FF5133}"/>
                </a:ext>
              </a:extLst>
            </p:cNvPr>
            <p:cNvSpPr/>
            <p:nvPr/>
          </p:nvSpPr>
          <p:spPr>
            <a:xfrm>
              <a:off x="4528056" y="2651565"/>
              <a:ext cx="1358186" cy="135818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xmlns="" id="{00FD3892-656E-4021-871C-500BCDA3DB3F}"/>
                </a:ext>
              </a:extLst>
            </p:cNvPr>
            <p:cNvGrpSpPr/>
            <p:nvPr/>
          </p:nvGrpSpPr>
          <p:grpSpPr>
            <a:xfrm>
              <a:off x="4983039" y="3108340"/>
              <a:ext cx="448221" cy="444636"/>
              <a:chOff x="2101850" y="5189538"/>
              <a:chExt cx="198437" cy="196850"/>
            </a:xfrm>
          </p:grpSpPr>
          <p:sp>
            <p:nvSpPr>
              <p:cNvPr id="46" name="Freeform 160">
                <a:extLst>
                  <a:ext uri="{FF2B5EF4-FFF2-40B4-BE49-F238E27FC236}">
                    <a16:creationId xmlns:a16="http://schemas.microsoft.com/office/drawing/2014/main" xmlns="" id="{3E0A44E7-25CD-4249-803A-2193E3EF6949}"/>
                  </a:ext>
                </a:extLst>
              </p:cNvPr>
              <p:cNvSpPr>
                <a:spLocks/>
              </p:cNvSpPr>
              <p:nvPr/>
            </p:nvSpPr>
            <p:spPr bwMode="auto">
              <a:xfrm>
                <a:off x="2101850" y="5189538"/>
                <a:ext cx="198437" cy="196850"/>
              </a:xfrm>
              <a:custGeom>
                <a:avLst/>
                <a:gdLst>
                  <a:gd name="T0" fmla="*/ 125 w 125"/>
                  <a:gd name="T1" fmla="*/ 124 h 124"/>
                  <a:gd name="T2" fmla="*/ 0 w 125"/>
                  <a:gd name="T3" fmla="*/ 124 h 124"/>
                  <a:gd name="T4" fmla="*/ 0 w 125"/>
                  <a:gd name="T5" fmla="*/ 0 h 124"/>
                </a:gdLst>
                <a:ahLst/>
                <a:cxnLst>
                  <a:cxn ang="0">
                    <a:pos x="T0" y="T1"/>
                  </a:cxn>
                  <a:cxn ang="0">
                    <a:pos x="T2" y="T3"/>
                  </a:cxn>
                  <a:cxn ang="0">
                    <a:pos x="T4" y="T5"/>
                  </a:cxn>
                </a:cxnLst>
                <a:rect l="0" t="0" r="r" b="b"/>
                <a:pathLst>
                  <a:path w="125" h="124">
                    <a:moveTo>
                      <a:pt x="125" y="124"/>
                    </a:moveTo>
                    <a:lnTo>
                      <a:pt x="0" y="124"/>
                    </a:lnTo>
                    <a:lnTo>
                      <a:pt x="0" y="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51"/>
              </a:p>
            </p:txBody>
          </p:sp>
          <p:sp>
            <p:nvSpPr>
              <p:cNvPr id="47" name="Oval 161">
                <a:extLst>
                  <a:ext uri="{FF2B5EF4-FFF2-40B4-BE49-F238E27FC236}">
                    <a16:creationId xmlns:a16="http://schemas.microsoft.com/office/drawing/2014/main" xmlns="" id="{CC72C6A1-7508-42B4-B95A-3F9BDCC4C3B7}"/>
                  </a:ext>
                </a:extLst>
              </p:cNvPr>
              <p:cNvSpPr>
                <a:spLocks noChangeArrowheads="1"/>
              </p:cNvSpPr>
              <p:nvPr/>
            </p:nvSpPr>
            <p:spPr bwMode="auto">
              <a:xfrm>
                <a:off x="2149475" y="5313363"/>
                <a:ext cx="25400" cy="26987"/>
              </a:xfrm>
              <a:prstGeom prst="ellipse">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51"/>
              </a:p>
            </p:txBody>
          </p:sp>
          <p:sp>
            <p:nvSpPr>
              <p:cNvPr id="48" name="Line 162">
                <a:extLst>
                  <a:ext uri="{FF2B5EF4-FFF2-40B4-BE49-F238E27FC236}">
                    <a16:creationId xmlns:a16="http://schemas.microsoft.com/office/drawing/2014/main" xmlns="" id="{1BA198D1-1E49-442E-9DBD-1C93344A3D6D}"/>
                  </a:ext>
                </a:extLst>
              </p:cNvPr>
              <p:cNvSpPr>
                <a:spLocks noChangeShapeType="1"/>
              </p:cNvSpPr>
              <p:nvPr/>
            </p:nvSpPr>
            <p:spPr bwMode="auto">
              <a:xfrm flipV="1">
                <a:off x="2243138" y="5211763"/>
                <a:ext cx="34925" cy="4445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1"/>
              </a:p>
            </p:txBody>
          </p:sp>
          <p:sp>
            <p:nvSpPr>
              <p:cNvPr id="49" name="Line 163">
                <a:extLst>
                  <a:ext uri="{FF2B5EF4-FFF2-40B4-BE49-F238E27FC236}">
                    <a16:creationId xmlns:a16="http://schemas.microsoft.com/office/drawing/2014/main" xmlns="" id="{674966D8-CF2E-42AD-97EC-EE24539B5269}"/>
                  </a:ext>
                </a:extLst>
              </p:cNvPr>
              <p:cNvSpPr>
                <a:spLocks noChangeShapeType="1"/>
              </p:cNvSpPr>
              <p:nvPr/>
            </p:nvSpPr>
            <p:spPr bwMode="auto">
              <a:xfrm>
                <a:off x="2182813" y="5249863"/>
                <a:ext cx="39687" cy="1270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1"/>
              </a:p>
            </p:txBody>
          </p:sp>
          <p:sp>
            <p:nvSpPr>
              <p:cNvPr id="50" name="Line 164">
                <a:extLst>
                  <a:ext uri="{FF2B5EF4-FFF2-40B4-BE49-F238E27FC236}">
                    <a16:creationId xmlns:a16="http://schemas.microsoft.com/office/drawing/2014/main" xmlns="" id="{357945E1-1F8B-4D24-8F8D-5573A95BB329}"/>
                  </a:ext>
                </a:extLst>
              </p:cNvPr>
              <p:cNvSpPr>
                <a:spLocks noChangeShapeType="1"/>
              </p:cNvSpPr>
              <p:nvPr/>
            </p:nvSpPr>
            <p:spPr bwMode="auto">
              <a:xfrm flipV="1">
                <a:off x="2101850" y="5251450"/>
                <a:ext cx="58737" cy="349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1"/>
              </a:p>
            </p:txBody>
          </p:sp>
          <p:sp>
            <p:nvSpPr>
              <p:cNvPr id="51" name="Line 165">
                <a:extLst>
                  <a:ext uri="{FF2B5EF4-FFF2-40B4-BE49-F238E27FC236}">
                    <a16:creationId xmlns:a16="http://schemas.microsoft.com/office/drawing/2014/main" xmlns="" id="{ABD9CB02-EB6F-4893-B99D-228855B3BB00}"/>
                  </a:ext>
                </a:extLst>
              </p:cNvPr>
              <p:cNvSpPr>
                <a:spLocks noChangeShapeType="1"/>
              </p:cNvSpPr>
              <p:nvPr/>
            </p:nvSpPr>
            <p:spPr bwMode="auto">
              <a:xfrm flipV="1">
                <a:off x="2236788" y="5299075"/>
                <a:ext cx="39687" cy="20637"/>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1"/>
              </a:p>
            </p:txBody>
          </p:sp>
          <p:sp>
            <p:nvSpPr>
              <p:cNvPr id="52" name="Line 166">
                <a:extLst>
                  <a:ext uri="{FF2B5EF4-FFF2-40B4-BE49-F238E27FC236}">
                    <a16:creationId xmlns:a16="http://schemas.microsoft.com/office/drawing/2014/main" xmlns="" id="{AEF40463-EDBC-486F-9496-1138E3FE48C8}"/>
                  </a:ext>
                </a:extLst>
              </p:cNvPr>
              <p:cNvSpPr>
                <a:spLocks noChangeShapeType="1"/>
              </p:cNvSpPr>
              <p:nvPr/>
            </p:nvSpPr>
            <p:spPr bwMode="auto">
              <a:xfrm>
                <a:off x="2174875" y="5327650"/>
                <a:ext cx="38100"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1"/>
              </a:p>
            </p:txBody>
          </p:sp>
          <p:sp>
            <p:nvSpPr>
              <p:cNvPr id="53" name="Line 167">
                <a:extLst>
                  <a:ext uri="{FF2B5EF4-FFF2-40B4-BE49-F238E27FC236}">
                    <a16:creationId xmlns:a16="http://schemas.microsoft.com/office/drawing/2014/main" xmlns="" id="{01934666-6BD2-476B-8CA8-D7E4AE5FEF03}"/>
                  </a:ext>
                </a:extLst>
              </p:cNvPr>
              <p:cNvSpPr>
                <a:spLocks noChangeShapeType="1"/>
              </p:cNvSpPr>
              <p:nvPr/>
            </p:nvSpPr>
            <p:spPr bwMode="auto">
              <a:xfrm flipV="1">
                <a:off x="2101850" y="5334000"/>
                <a:ext cx="49212" cy="3175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1"/>
              </a:p>
            </p:txBody>
          </p:sp>
          <p:sp>
            <p:nvSpPr>
              <p:cNvPr id="54" name="Oval 168">
                <a:extLst>
                  <a:ext uri="{FF2B5EF4-FFF2-40B4-BE49-F238E27FC236}">
                    <a16:creationId xmlns:a16="http://schemas.microsoft.com/office/drawing/2014/main" xmlns="" id="{EC74B272-9BEF-4A38-9EDC-4C48124F57E1}"/>
                  </a:ext>
                </a:extLst>
              </p:cNvPr>
              <p:cNvSpPr>
                <a:spLocks noChangeArrowheads="1"/>
              </p:cNvSpPr>
              <p:nvPr/>
            </p:nvSpPr>
            <p:spPr bwMode="auto">
              <a:xfrm>
                <a:off x="2157413" y="5232400"/>
                <a:ext cx="25400" cy="25400"/>
              </a:xfrm>
              <a:prstGeom prst="ellipse">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51"/>
              </a:p>
            </p:txBody>
          </p:sp>
          <p:sp>
            <p:nvSpPr>
              <p:cNvPr id="55" name="Oval 169">
                <a:extLst>
                  <a:ext uri="{FF2B5EF4-FFF2-40B4-BE49-F238E27FC236}">
                    <a16:creationId xmlns:a16="http://schemas.microsoft.com/office/drawing/2014/main" xmlns="" id="{CE691F4A-7CE5-438D-8B21-BAD80B59343F}"/>
                  </a:ext>
                </a:extLst>
              </p:cNvPr>
              <p:cNvSpPr>
                <a:spLocks noChangeArrowheads="1"/>
              </p:cNvSpPr>
              <p:nvPr/>
            </p:nvSpPr>
            <p:spPr bwMode="auto">
              <a:xfrm>
                <a:off x="2222500" y="5254625"/>
                <a:ext cx="25400" cy="25400"/>
              </a:xfrm>
              <a:prstGeom prst="ellipse">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51"/>
              </a:p>
            </p:txBody>
          </p:sp>
          <p:sp>
            <p:nvSpPr>
              <p:cNvPr id="56" name="Oval 170">
                <a:extLst>
                  <a:ext uri="{FF2B5EF4-FFF2-40B4-BE49-F238E27FC236}">
                    <a16:creationId xmlns:a16="http://schemas.microsoft.com/office/drawing/2014/main" xmlns="" id="{033D2437-8C80-422F-87D2-3C2C37AA4195}"/>
                  </a:ext>
                </a:extLst>
              </p:cNvPr>
              <p:cNvSpPr>
                <a:spLocks noChangeArrowheads="1"/>
              </p:cNvSpPr>
              <p:nvPr/>
            </p:nvSpPr>
            <p:spPr bwMode="auto">
              <a:xfrm>
                <a:off x="2273300" y="5189538"/>
                <a:ext cx="26987" cy="25400"/>
              </a:xfrm>
              <a:prstGeom prst="ellipse">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51"/>
              </a:p>
            </p:txBody>
          </p:sp>
          <p:sp>
            <p:nvSpPr>
              <p:cNvPr id="57" name="Oval 171">
                <a:extLst>
                  <a:ext uri="{FF2B5EF4-FFF2-40B4-BE49-F238E27FC236}">
                    <a16:creationId xmlns:a16="http://schemas.microsoft.com/office/drawing/2014/main" xmlns="" id="{9B29725D-F8F4-4269-84CD-BF181460ECA2}"/>
                  </a:ext>
                </a:extLst>
              </p:cNvPr>
              <p:cNvSpPr>
                <a:spLocks noChangeArrowheads="1"/>
              </p:cNvSpPr>
              <p:nvPr/>
            </p:nvSpPr>
            <p:spPr bwMode="auto">
              <a:xfrm>
                <a:off x="2273300" y="5280025"/>
                <a:ext cx="26987" cy="25400"/>
              </a:xfrm>
              <a:prstGeom prst="ellipse">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51"/>
              </a:p>
            </p:txBody>
          </p:sp>
          <p:sp>
            <p:nvSpPr>
              <p:cNvPr id="58" name="Oval 172">
                <a:extLst>
                  <a:ext uri="{FF2B5EF4-FFF2-40B4-BE49-F238E27FC236}">
                    <a16:creationId xmlns:a16="http://schemas.microsoft.com/office/drawing/2014/main" xmlns="" id="{36F64438-3E03-47E3-87DE-8A443FECC5D4}"/>
                  </a:ext>
                </a:extLst>
              </p:cNvPr>
              <p:cNvSpPr>
                <a:spLocks noChangeArrowheads="1"/>
              </p:cNvSpPr>
              <p:nvPr/>
            </p:nvSpPr>
            <p:spPr bwMode="auto">
              <a:xfrm>
                <a:off x="2212975" y="5313363"/>
                <a:ext cx="26987" cy="26987"/>
              </a:xfrm>
              <a:prstGeom prst="ellipse">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51"/>
              </a:p>
            </p:txBody>
          </p:sp>
        </p:grpSp>
      </p:grpSp>
      <p:sp>
        <p:nvSpPr>
          <p:cNvPr id="63" name="Slide Number Placeholder 5">
            <a:extLst>
              <a:ext uri="{FF2B5EF4-FFF2-40B4-BE49-F238E27FC236}">
                <a16:creationId xmlns:a16="http://schemas.microsoft.com/office/drawing/2014/main" xmlns="" id="{5308B642-1886-47BF-9E69-ACA5261DA784}"/>
              </a:ext>
            </a:extLst>
          </p:cNvPr>
          <p:cNvSpPr>
            <a:spLocks noGrp="1"/>
          </p:cNvSpPr>
          <p:nvPr>
            <p:ph type="sldNum" sz="quarter" idx="12"/>
          </p:nvPr>
        </p:nvSpPr>
        <p:spPr>
          <a:xfrm>
            <a:off x="1" y="6492876"/>
            <a:ext cx="558763" cy="365125"/>
          </a:xfrm>
        </p:spPr>
        <p:txBody>
          <a:bodyPr/>
          <a:lstStyle>
            <a:lvl1pPr>
              <a:defRPr>
                <a:solidFill>
                  <a:schemeClr val="bg1">
                    <a:lumMod val="50000"/>
                  </a:schemeClr>
                </a:solidFill>
              </a:defRPr>
            </a:lvl1pPr>
          </a:lstStyle>
          <a:p>
            <a:fld id="{05BFBC55-CFB3-E64F-8BCC-34A4E1FBD227}" type="slidenum">
              <a:rPr lang="en-US" smtClean="0"/>
              <a:pPr/>
              <a:t>4</a:t>
            </a:fld>
            <a:endParaRPr lang="en-US"/>
          </a:p>
        </p:txBody>
      </p:sp>
    </p:spTree>
    <p:extLst>
      <p:ext uri="{BB962C8B-B14F-4D97-AF65-F5344CB8AC3E}">
        <p14:creationId xmlns:p14="http://schemas.microsoft.com/office/powerpoint/2010/main" val="271496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25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200"/>
                                        <p:tgtEl>
                                          <p:spTgt spid="24"/>
                                        </p:tgtEl>
                                      </p:cBhvr>
                                    </p:animEffect>
                                  </p:childTnLst>
                                </p:cTn>
                              </p:par>
                              <p:par>
                                <p:cTn id="15" presetID="23" presetClass="entr" presetSubtype="272" fill="hold" nodeType="withEffect">
                                  <p:stCondLst>
                                    <p:cond delay="250"/>
                                  </p:stCondLst>
                                  <p:childTnLst>
                                    <p:set>
                                      <p:cBhvr>
                                        <p:cTn id="16" dur="1" fill="hold">
                                          <p:stCondLst>
                                            <p:cond delay="0"/>
                                          </p:stCondLst>
                                        </p:cTn>
                                        <p:tgtEl>
                                          <p:spTgt spid="24"/>
                                        </p:tgtEl>
                                        <p:attrNameLst>
                                          <p:attrName>style.visibility</p:attrName>
                                        </p:attrNameLst>
                                      </p:cBhvr>
                                      <p:to>
                                        <p:strVal val="visible"/>
                                      </p:to>
                                    </p:set>
                                    <p:anim calcmode="lin" valueType="num">
                                      <p:cBhvr>
                                        <p:cTn id="17" dur="200" fill="hold"/>
                                        <p:tgtEl>
                                          <p:spTgt spid="24"/>
                                        </p:tgtEl>
                                        <p:attrNameLst>
                                          <p:attrName>ppt_w</p:attrName>
                                        </p:attrNameLst>
                                      </p:cBhvr>
                                      <p:tavLst>
                                        <p:tav tm="0">
                                          <p:val>
                                            <p:strVal val="2/3*#ppt_w"/>
                                          </p:val>
                                        </p:tav>
                                        <p:tav tm="100000">
                                          <p:val>
                                            <p:strVal val="#ppt_w"/>
                                          </p:val>
                                        </p:tav>
                                      </p:tavLst>
                                    </p:anim>
                                    <p:anim calcmode="lin" valueType="num">
                                      <p:cBhvr>
                                        <p:cTn id="18" dur="200" fill="hold"/>
                                        <p:tgtEl>
                                          <p:spTgt spid="24"/>
                                        </p:tgtEl>
                                        <p:attrNameLst>
                                          <p:attrName>ppt_h</p:attrName>
                                        </p:attrNameLst>
                                      </p:cBhvr>
                                      <p:tavLst>
                                        <p:tav tm="0">
                                          <p:val>
                                            <p:strVal val="2/3*#ppt_h"/>
                                          </p:val>
                                        </p:tav>
                                        <p:tav tm="100000">
                                          <p:val>
                                            <p:strVal val="#ppt_h"/>
                                          </p:val>
                                        </p:tav>
                                      </p:tavLst>
                                    </p:anim>
                                  </p:childTnLst>
                                </p:cTn>
                              </p:par>
                              <p:par>
                                <p:cTn id="19" presetID="6" presetClass="emph" presetSubtype="0" accel="50000" decel="50000" autoRev="1" fill="hold" nodeType="withEffect">
                                  <p:stCondLst>
                                    <p:cond delay="250"/>
                                  </p:stCondLst>
                                  <p:childTnLst>
                                    <p:animScale>
                                      <p:cBhvr>
                                        <p:cTn id="20" dur="200" fill="hold"/>
                                        <p:tgtEl>
                                          <p:spTgt spid="24"/>
                                        </p:tgtEl>
                                      </p:cBhvr>
                                      <p:by x="105000" y="105000"/>
                                    </p:animScale>
                                  </p:childTnLst>
                                </p:cTn>
                              </p:par>
                              <p:par>
                                <p:cTn id="21" presetID="10" presetClass="entr" presetSubtype="0" fill="hold" grpId="0" nodeType="withEffect">
                                  <p:stCondLst>
                                    <p:cond delay="25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50"/>
                                        <p:tgtEl>
                                          <p:spTgt spid="9"/>
                                        </p:tgtEl>
                                      </p:cBhvr>
                                    </p:animEffect>
                                  </p:childTnLst>
                                </p:cTn>
                              </p:par>
                              <p:par>
                                <p:cTn id="24" presetID="42" presetClass="path" presetSubtype="0" decel="100000" fill="hold" grpId="1" nodeType="withEffect">
                                  <p:stCondLst>
                                    <p:cond delay="250"/>
                                  </p:stCondLst>
                                  <p:childTnLst>
                                    <p:animMotion origin="layout" path="M -0.01719 -0.00024 L -2.29167E-6 4.44444E-6 " pathEditMode="relative" rAng="0" ptsTypes="AA">
                                      <p:cBhvr>
                                        <p:cTn id="25" dur="500" fill="hold"/>
                                        <p:tgtEl>
                                          <p:spTgt spid="9"/>
                                        </p:tgtEl>
                                        <p:attrNameLst>
                                          <p:attrName>ppt_x</p:attrName>
                                          <p:attrName>ppt_y</p:attrName>
                                        </p:attrNameLst>
                                      </p:cBhvr>
                                      <p:rCtr x="859" y="0"/>
                                    </p:animMotion>
                                  </p:childTnLst>
                                </p:cTn>
                              </p:par>
                              <p:par>
                                <p:cTn id="26" presetID="22" presetClass="entr" presetSubtype="1" fill="hold" nodeType="withEffect">
                                  <p:stCondLst>
                                    <p:cond delay="250"/>
                                  </p:stCondLst>
                                  <p:childTnLst>
                                    <p:set>
                                      <p:cBhvr>
                                        <p:cTn id="27" dur="1" fill="hold">
                                          <p:stCondLst>
                                            <p:cond delay="0"/>
                                          </p:stCondLst>
                                        </p:cTn>
                                        <p:tgtEl>
                                          <p:spTgt spid="3"/>
                                        </p:tgtEl>
                                        <p:attrNameLst>
                                          <p:attrName>style.visibility</p:attrName>
                                        </p:attrNameLst>
                                      </p:cBhvr>
                                      <p:to>
                                        <p:strVal val="visible"/>
                                      </p:to>
                                    </p:set>
                                    <p:animEffect transition="in" filter="wipe(up)">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200"/>
                                        <p:tgtEl>
                                          <p:spTgt spid="42"/>
                                        </p:tgtEl>
                                      </p:cBhvr>
                                    </p:animEffect>
                                  </p:childTnLst>
                                </p:cTn>
                              </p:par>
                              <p:par>
                                <p:cTn id="34" presetID="23" presetClass="entr" presetSubtype="272" fill="hold" nodeType="with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200" fill="hold"/>
                                        <p:tgtEl>
                                          <p:spTgt spid="42"/>
                                        </p:tgtEl>
                                        <p:attrNameLst>
                                          <p:attrName>ppt_w</p:attrName>
                                        </p:attrNameLst>
                                      </p:cBhvr>
                                      <p:tavLst>
                                        <p:tav tm="0">
                                          <p:val>
                                            <p:strVal val="2/3*#ppt_w"/>
                                          </p:val>
                                        </p:tav>
                                        <p:tav tm="100000">
                                          <p:val>
                                            <p:strVal val="#ppt_w"/>
                                          </p:val>
                                        </p:tav>
                                      </p:tavLst>
                                    </p:anim>
                                    <p:anim calcmode="lin" valueType="num">
                                      <p:cBhvr>
                                        <p:cTn id="37" dur="200" fill="hold"/>
                                        <p:tgtEl>
                                          <p:spTgt spid="42"/>
                                        </p:tgtEl>
                                        <p:attrNameLst>
                                          <p:attrName>ppt_h</p:attrName>
                                        </p:attrNameLst>
                                      </p:cBhvr>
                                      <p:tavLst>
                                        <p:tav tm="0">
                                          <p:val>
                                            <p:strVal val="2/3*#ppt_h"/>
                                          </p:val>
                                        </p:tav>
                                        <p:tav tm="100000">
                                          <p:val>
                                            <p:strVal val="#ppt_h"/>
                                          </p:val>
                                        </p:tav>
                                      </p:tavLst>
                                    </p:anim>
                                  </p:childTnLst>
                                </p:cTn>
                              </p:par>
                              <p:par>
                                <p:cTn id="38" presetID="6" presetClass="emph" presetSubtype="0" accel="50000" decel="50000" autoRev="1" fill="hold" nodeType="withEffect">
                                  <p:stCondLst>
                                    <p:cond delay="0"/>
                                  </p:stCondLst>
                                  <p:childTnLst>
                                    <p:animScale>
                                      <p:cBhvr>
                                        <p:cTn id="39" dur="200" fill="hold"/>
                                        <p:tgtEl>
                                          <p:spTgt spid="42"/>
                                        </p:tgtEl>
                                      </p:cBhvr>
                                      <p:by x="105000" y="105000"/>
                                    </p:animScale>
                                  </p:childTnLst>
                                </p:cTn>
                              </p:par>
                              <p:par>
                                <p:cTn id="40" presetID="10"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50"/>
                                        <p:tgtEl>
                                          <p:spTgt spid="10"/>
                                        </p:tgtEl>
                                      </p:cBhvr>
                                    </p:animEffect>
                                  </p:childTnLst>
                                </p:cTn>
                              </p:par>
                              <p:par>
                                <p:cTn id="43" presetID="42" presetClass="path" presetSubtype="0" decel="100000" fill="hold" grpId="1" nodeType="withEffect">
                                  <p:stCondLst>
                                    <p:cond delay="0"/>
                                  </p:stCondLst>
                                  <p:childTnLst>
                                    <p:animMotion origin="layout" path="M -0.01718 -0.00023 L -4.375E-6 3.33333E-6 " pathEditMode="relative" rAng="0" ptsTypes="AA">
                                      <p:cBhvr>
                                        <p:cTn id="44" dur="500" fill="hold"/>
                                        <p:tgtEl>
                                          <p:spTgt spid="10"/>
                                        </p:tgtEl>
                                        <p:attrNameLst>
                                          <p:attrName>ppt_x</p:attrName>
                                          <p:attrName>ppt_y</p:attrName>
                                        </p:attrNameLst>
                                      </p:cBhvr>
                                      <p:rCtr x="859" y="0"/>
                                    </p:animMotion>
                                  </p:childTnLst>
                                </p:cTn>
                              </p:par>
                              <p:par>
                                <p:cTn id="45" presetID="22" presetClass="entr" presetSubtype="1"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up)">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200"/>
                                        <p:tgtEl>
                                          <p:spTgt spid="32"/>
                                        </p:tgtEl>
                                      </p:cBhvr>
                                    </p:animEffect>
                                  </p:childTnLst>
                                </p:cTn>
                              </p:par>
                              <p:par>
                                <p:cTn id="53" presetID="23" presetClass="entr" presetSubtype="272"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200" fill="hold"/>
                                        <p:tgtEl>
                                          <p:spTgt spid="32"/>
                                        </p:tgtEl>
                                        <p:attrNameLst>
                                          <p:attrName>ppt_w</p:attrName>
                                        </p:attrNameLst>
                                      </p:cBhvr>
                                      <p:tavLst>
                                        <p:tav tm="0">
                                          <p:val>
                                            <p:strVal val="2/3*#ppt_w"/>
                                          </p:val>
                                        </p:tav>
                                        <p:tav tm="100000">
                                          <p:val>
                                            <p:strVal val="#ppt_w"/>
                                          </p:val>
                                        </p:tav>
                                      </p:tavLst>
                                    </p:anim>
                                    <p:anim calcmode="lin" valueType="num">
                                      <p:cBhvr>
                                        <p:cTn id="56" dur="200" fill="hold"/>
                                        <p:tgtEl>
                                          <p:spTgt spid="32"/>
                                        </p:tgtEl>
                                        <p:attrNameLst>
                                          <p:attrName>ppt_h</p:attrName>
                                        </p:attrNameLst>
                                      </p:cBhvr>
                                      <p:tavLst>
                                        <p:tav tm="0">
                                          <p:val>
                                            <p:strVal val="2/3*#ppt_h"/>
                                          </p:val>
                                        </p:tav>
                                        <p:tav tm="100000">
                                          <p:val>
                                            <p:strVal val="#ppt_h"/>
                                          </p:val>
                                        </p:tav>
                                      </p:tavLst>
                                    </p:anim>
                                  </p:childTnLst>
                                </p:cTn>
                              </p:par>
                              <p:par>
                                <p:cTn id="57" presetID="6" presetClass="emph" presetSubtype="0" accel="50000" decel="50000" autoRev="1" fill="hold" nodeType="withEffect">
                                  <p:stCondLst>
                                    <p:cond delay="0"/>
                                  </p:stCondLst>
                                  <p:childTnLst>
                                    <p:animScale>
                                      <p:cBhvr>
                                        <p:cTn id="58" dur="200" fill="hold"/>
                                        <p:tgtEl>
                                          <p:spTgt spid="32"/>
                                        </p:tgtEl>
                                      </p:cBhvr>
                                      <p:by x="105000" y="105000"/>
                                    </p:animScale>
                                  </p:childTnLst>
                                </p:cTn>
                              </p:par>
                              <p:par>
                                <p:cTn id="59" presetID="10"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250"/>
                                        <p:tgtEl>
                                          <p:spTgt spid="22"/>
                                        </p:tgtEl>
                                      </p:cBhvr>
                                    </p:animEffect>
                                  </p:childTnLst>
                                </p:cTn>
                              </p:par>
                              <p:par>
                                <p:cTn id="62" presetID="42" presetClass="path" presetSubtype="0" decel="100000" fill="hold" grpId="1" nodeType="withEffect">
                                  <p:stCondLst>
                                    <p:cond delay="0"/>
                                  </p:stCondLst>
                                  <p:childTnLst>
                                    <p:animMotion origin="layout" path="M -0.01719 -0.00023 L -1.66667E-6 2.59259E-6 " pathEditMode="relative" rAng="0" ptsTypes="AA">
                                      <p:cBhvr>
                                        <p:cTn id="63" dur="500" fill="hold"/>
                                        <p:tgtEl>
                                          <p:spTgt spid="22"/>
                                        </p:tgtEl>
                                        <p:attrNameLst>
                                          <p:attrName>ppt_x</p:attrName>
                                          <p:attrName>ppt_y</p:attrName>
                                        </p:attrNameLst>
                                      </p:cBhvr>
                                      <p:rCtr x="859" y="0"/>
                                    </p:animMotion>
                                  </p:childTnLst>
                                </p:cTn>
                              </p:par>
                              <p:par>
                                <p:cTn id="64" presetID="10" presetClass="entr" presetSubtype="0" fill="hold"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500"/>
                                        <p:tgtEl>
                                          <p:spTgt spid="14"/>
                                        </p:tgtEl>
                                      </p:cBhvr>
                                    </p:animEffect>
                                  </p:childTnLst>
                                </p:cTn>
                              </p:par>
                              <p:par>
                                <p:cTn id="67" presetID="22" presetClass="entr" presetSubtype="1" fill="hold" nodeType="with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wipe(up)">
                                      <p:cBhvr>
                                        <p:cTn id="6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22" grpId="0"/>
      <p:bldP spid="22" grpId="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5066F814-56CA-4397-B65D-4A38B27E08FA}"/>
              </a:ext>
            </a:extLst>
          </p:cNvPr>
          <p:cNvPicPr>
            <a:picLocks noChangeAspect="1"/>
          </p:cNvPicPr>
          <p:nvPr/>
        </p:nvPicPr>
        <p:blipFill rotWithShape="1">
          <a:blip r:embed="rId3"/>
          <a:srcRect t="2579" r="15556" b="31937"/>
          <a:stretch/>
        </p:blipFill>
        <p:spPr>
          <a:xfrm flipH="1">
            <a:off x="0" y="1516062"/>
            <a:ext cx="12192000" cy="5341937"/>
          </a:xfrm>
          <a:prstGeom prst="rect">
            <a:avLst/>
          </a:prstGeom>
        </p:spPr>
      </p:pic>
      <p:sp>
        <p:nvSpPr>
          <p:cNvPr id="49" name="Freeform: Shape 48">
            <a:extLst>
              <a:ext uri="{FF2B5EF4-FFF2-40B4-BE49-F238E27FC236}">
                <a16:creationId xmlns:a16="http://schemas.microsoft.com/office/drawing/2014/main" xmlns="" id="{3A7B8A32-ECAE-4BEB-A3E3-CFDAF824FD7E}"/>
              </a:ext>
            </a:extLst>
          </p:cNvPr>
          <p:cNvSpPr/>
          <p:nvPr/>
        </p:nvSpPr>
        <p:spPr>
          <a:xfrm rot="10800000" flipH="1" flipV="1">
            <a:off x="5720348" y="1519272"/>
            <a:ext cx="6471652" cy="4417711"/>
          </a:xfrm>
          <a:custGeom>
            <a:avLst/>
            <a:gdLst>
              <a:gd name="connsiteX0" fmla="*/ 6471652 w 6471652"/>
              <a:gd name="connsiteY0" fmla="*/ 0 h 4417711"/>
              <a:gd name="connsiteX1" fmla="*/ 6471652 w 6471652"/>
              <a:gd name="connsiteY1" fmla="*/ 4417711 h 4417711"/>
              <a:gd name="connsiteX2" fmla="*/ 5618188 w 6471652"/>
              <a:gd name="connsiteY2" fmla="*/ 4408813 h 4417711"/>
              <a:gd name="connsiteX3" fmla="*/ 5618188 w 6471652"/>
              <a:gd name="connsiteY3" fmla="*/ 4414337 h 4417711"/>
              <a:gd name="connsiteX4" fmla="*/ 0 w 6471652"/>
              <a:gd name="connsiteY4" fmla="*/ 4414337 h 4417711"/>
              <a:gd name="connsiteX5" fmla="*/ 1792480 w 6471652"/>
              <a:gd name="connsiteY5" fmla="*/ 4542 h 4417711"/>
              <a:gd name="connsiteX6" fmla="*/ 2569851 w 6471652"/>
              <a:gd name="connsiteY6" fmla="*/ 4542 h 4417711"/>
              <a:gd name="connsiteX7" fmla="*/ 5618188 w 6471652"/>
              <a:gd name="connsiteY7" fmla="*/ 4542 h 44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71652" h="4417711">
                <a:moveTo>
                  <a:pt x="6471652" y="0"/>
                </a:moveTo>
                <a:lnTo>
                  <a:pt x="6471652" y="4417711"/>
                </a:lnTo>
                <a:lnTo>
                  <a:pt x="5618188" y="4408813"/>
                </a:lnTo>
                <a:lnTo>
                  <a:pt x="5618188" y="4414337"/>
                </a:lnTo>
                <a:lnTo>
                  <a:pt x="0" y="4414337"/>
                </a:lnTo>
                <a:lnTo>
                  <a:pt x="1792480" y="4542"/>
                </a:lnTo>
                <a:lnTo>
                  <a:pt x="2569851" y="4542"/>
                </a:lnTo>
                <a:lnTo>
                  <a:pt x="5618188" y="4542"/>
                </a:lnTo>
                <a:close/>
              </a:path>
            </a:pathLst>
          </a:custGeom>
          <a:gradFill>
            <a:gsLst>
              <a:gs pos="0">
                <a:schemeClr val="accent1">
                  <a:alpha val="55000"/>
                </a:schemeClr>
              </a:gs>
              <a:gs pos="100000">
                <a:schemeClr val="accent2">
                  <a:alpha val="87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1"/>
          </a:p>
        </p:txBody>
      </p:sp>
      <p:sp>
        <p:nvSpPr>
          <p:cNvPr id="2" name="Title 1">
            <a:extLst>
              <a:ext uri="{FF2B5EF4-FFF2-40B4-BE49-F238E27FC236}">
                <a16:creationId xmlns:a16="http://schemas.microsoft.com/office/drawing/2014/main" xmlns="" id="{913784BB-D9D6-4B65-A49C-1802634D6537}"/>
              </a:ext>
            </a:extLst>
          </p:cNvPr>
          <p:cNvSpPr>
            <a:spLocks noGrp="1"/>
          </p:cNvSpPr>
          <p:nvPr>
            <p:ph type="title"/>
          </p:nvPr>
        </p:nvSpPr>
        <p:spPr/>
        <p:txBody>
          <a:bodyPr>
            <a:normAutofit/>
          </a:bodyPr>
          <a:lstStyle/>
          <a:p>
            <a:r>
              <a:rPr lang="en-US"/>
              <a:t/>
            </a:r>
            <a:br>
              <a:rPr lang="en-US"/>
            </a:br>
            <a:r>
              <a:rPr lang="en-US"/>
              <a:t>Two key principles</a:t>
            </a:r>
          </a:p>
        </p:txBody>
      </p:sp>
      <p:sp>
        <p:nvSpPr>
          <p:cNvPr id="7" name="Rectangle: Rounded Corners 6">
            <a:extLst>
              <a:ext uri="{FF2B5EF4-FFF2-40B4-BE49-F238E27FC236}">
                <a16:creationId xmlns:a16="http://schemas.microsoft.com/office/drawing/2014/main" xmlns="" id="{F30E7893-9B7A-4F3F-82E6-A0699502E091}"/>
              </a:ext>
            </a:extLst>
          </p:cNvPr>
          <p:cNvSpPr/>
          <p:nvPr/>
        </p:nvSpPr>
        <p:spPr>
          <a:xfrm>
            <a:off x="6772463" y="4486921"/>
            <a:ext cx="2406463" cy="237107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683" tIns="40341" rIns="80683" bIns="40341" numCol="1" spcCol="0" rtlCol="0" fromWordArt="0" anchor="ctr" anchorCtr="0" forceAA="0" compatLnSpc="1">
            <a:prstTxWarp prst="textNoShape">
              <a:avLst/>
            </a:prstTxWarp>
            <a:noAutofit/>
          </a:bodyPr>
          <a:lstStyle/>
          <a:p>
            <a:pPr algn="ctr"/>
            <a:endParaRPr lang="en-US" sz="1401"/>
          </a:p>
        </p:txBody>
      </p:sp>
      <p:sp>
        <p:nvSpPr>
          <p:cNvPr id="8" name="Rectangle: Rounded Corners 7">
            <a:extLst>
              <a:ext uri="{FF2B5EF4-FFF2-40B4-BE49-F238E27FC236}">
                <a16:creationId xmlns:a16="http://schemas.microsoft.com/office/drawing/2014/main" xmlns="" id="{FD14E6A3-2E9D-4A2A-BD76-D7013913848B}"/>
              </a:ext>
            </a:extLst>
          </p:cNvPr>
          <p:cNvSpPr/>
          <p:nvPr/>
        </p:nvSpPr>
        <p:spPr>
          <a:xfrm>
            <a:off x="9339450" y="4486921"/>
            <a:ext cx="2406463" cy="237107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683" tIns="40341" rIns="80683" bIns="40341" numCol="1" spcCol="0" rtlCol="0" fromWordArt="0" anchor="ctr" anchorCtr="0" forceAA="0" compatLnSpc="1">
            <a:prstTxWarp prst="textNoShape">
              <a:avLst/>
            </a:prstTxWarp>
            <a:noAutofit/>
          </a:bodyPr>
          <a:lstStyle/>
          <a:p>
            <a:pPr algn="ctr"/>
            <a:endParaRPr lang="en-US" sz="1401"/>
          </a:p>
        </p:txBody>
      </p:sp>
      <p:sp>
        <p:nvSpPr>
          <p:cNvPr id="10" name="TextBox 9">
            <a:extLst>
              <a:ext uri="{FF2B5EF4-FFF2-40B4-BE49-F238E27FC236}">
                <a16:creationId xmlns:a16="http://schemas.microsoft.com/office/drawing/2014/main" xmlns="" id="{F4903BE8-A11D-4607-8588-D69DC6F59BF7}"/>
              </a:ext>
            </a:extLst>
          </p:cNvPr>
          <p:cNvSpPr txBox="1"/>
          <p:nvPr/>
        </p:nvSpPr>
        <p:spPr>
          <a:xfrm>
            <a:off x="6905870" y="5219811"/>
            <a:ext cx="2219120" cy="640662"/>
          </a:xfrm>
          <a:prstGeom prst="rect">
            <a:avLst/>
          </a:prstGeom>
          <a:noFill/>
        </p:spPr>
        <p:txBody>
          <a:bodyPr wrap="square" rtlCol="0" anchor="t">
            <a:noAutofit/>
          </a:bodyPr>
          <a:lstStyle/>
          <a:p>
            <a:pPr marL="161091" indent="-161091"/>
            <a:r>
              <a:rPr lang="en-US" sz="2400" dirty="0">
                <a:solidFill>
                  <a:schemeClr val="bg1"/>
                </a:solidFill>
              </a:rPr>
              <a:t>Have a plan</a:t>
            </a:r>
            <a:br>
              <a:rPr lang="en-US" sz="2400" dirty="0">
                <a:solidFill>
                  <a:schemeClr val="bg1"/>
                </a:solidFill>
              </a:rPr>
            </a:br>
            <a:endParaRPr lang="en-US" sz="2000" dirty="0">
              <a:solidFill>
                <a:schemeClr val="bg1"/>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xmlns="" id="{E44F3413-A22E-4CB4-B091-312782FD0C96}"/>
              </a:ext>
            </a:extLst>
          </p:cNvPr>
          <p:cNvSpPr txBox="1"/>
          <p:nvPr/>
        </p:nvSpPr>
        <p:spPr>
          <a:xfrm>
            <a:off x="9433120" y="5219811"/>
            <a:ext cx="2219120" cy="640662"/>
          </a:xfrm>
          <a:prstGeom prst="rect">
            <a:avLst/>
          </a:prstGeom>
          <a:noFill/>
        </p:spPr>
        <p:txBody>
          <a:bodyPr wrap="square" rtlCol="0" anchor="t">
            <a:noAutofit/>
          </a:bodyPr>
          <a:lstStyle/>
          <a:p>
            <a:pPr marL="161091" indent="-161091"/>
            <a:r>
              <a:rPr lang="en-US" sz="2400">
                <a:solidFill>
                  <a:schemeClr val="bg1"/>
                </a:solidFill>
              </a:rPr>
              <a:t>Stay the course</a:t>
            </a:r>
            <a:endParaRPr lang="en-US" sz="2000">
              <a:solidFill>
                <a:schemeClr val="bg1"/>
              </a:solidFill>
              <a:latin typeface="Calibri" panose="020F0502020204030204" pitchFamily="34" charset="0"/>
              <a:cs typeface="Calibri" panose="020F0502020204030204" pitchFamily="34" charset="0"/>
            </a:endParaRPr>
          </a:p>
        </p:txBody>
      </p:sp>
      <p:grpSp>
        <p:nvGrpSpPr>
          <p:cNvPr id="26" name="Group 25">
            <a:extLst>
              <a:ext uri="{FF2B5EF4-FFF2-40B4-BE49-F238E27FC236}">
                <a16:creationId xmlns:a16="http://schemas.microsoft.com/office/drawing/2014/main" xmlns="" id="{2C8778FB-C95A-48D1-BA0E-28C3AE2A1AEE}"/>
              </a:ext>
            </a:extLst>
          </p:cNvPr>
          <p:cNvGrpSpPr/>
          <p:nvPr/>
        </p:nvGrpSpPr>
        <p:grpSpPr>
          <a:xfrm>
            <a:off x="6705039" y="1814805"/>
            <a:ext cx="5170411" cy="2739236"/>
            <a:chOff x="247640" y="1821107"/>
            <a:chExt cx="5085419" cy="2694208"/>
          </a:xfrm>
        </p:grpSpPr>
        <p:sp>
          <p:nvSpPr>
            <p:cNvPr id="27" name="Oval 26">
              <a:extLst>
                <a:ext uri="{FF2B5EF4-FFF2-40B4-BE49-F238E27FC236}">
                  <a16:creationId xmlns:a16="http://schemas.microsoft.com/office/drawing/2014/main" xmlns="" id="{7246269A-4006-4B93-BE96-9EE7D2833645}"/>
                </a:ext>
              </a:extLst>
            </p:cNvPr>
            <p:cNvSpPr/>
            <p:nvPr/>
          </p:nvSpPr>
          <p:spPr>
            <a:xfrm>
              <a:off x="846244" y="3451586"/>
              <a:ext cx="180411" cy="180411"/>
            </a:xfrm>
            <a:prstGeom prst="ellipse">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xmlns="" id="{8C2C50CD-AD7B-43B1-B6E0-77BEE27A0FBC}"/>
                </a:ext>
              </a:extLst>
            </p:cNvPr>
            <p:cNvSpPr/>
            <p:nvPr/>
          </p:nvSpPr>
          <p:spPr>
            <a:xfrm>
              <a:off x="2610556" y="2925599"/>
              <a:ext cx="115625" cy="115625"/>
            </a:xfrm>
            <a:prstGeom prst="ellipse">
              <a:avLst/>
            </a:prstGeom>
            <a:solidFill>
              <a:schemeClr val="bg1">
                <a:alpha val="39000"/>
              </a:schemeClr>
            </a:solidFill>
            <a:ln>
              <a:noFill/>
            </a:ln>
          </p:spPr>
          <p:txBody>
            <a:bodyPr wrap="square" lIns="180000" tIns="180000" rIns="180000" bIns="180000" rtlCol="0" anchor="ctr">
              <a:noAutofit/>
            </a:bodyPr>
            <a:lstStyle/>
            <a:p>
              <a:endParaRPr lang="en-US">
                <a:solidFill>
                  <a:schemeClr val="tx1"/>
                </a:solidFill>
                <a:latin typeface="Segoe UI" panose="020B0502040204020203" pitchFamily="34" charset="0"/>
              </a:endParaRPr>
            </a:p>
          </p:txBody>
        </p:sp>
        <p:sp>
          <p:nvSpPr>
            <p:cNvPr id="29" name="Oval 28">
              <a:extLst>
                <a:ext uri="{FF2B5EF4-FFF2-40B4-BE49-F238E27FC236}">
                  <a16:creationId xmlns:a16="http://schemas.microsoft.com/office/drawing/2014/main" xmlns="" id="{2FE88373-677C-42AE-847F-3C4F38B1D2D2}"/>
                </a:ext>
              </a:extLst>
            </p:cNvPr>
            <p:cNvSpPr/>
            <p:nvPr/>
          </p:nvSpPr>
          <p:spPr>
            <a:xfrm>
              <a:off x="5195002" y="4332637"/>
              <a:ext cx="138057" cy="138057"/>
            </a:xfrm>
            <a:prstGeom prst="ellipse">
              <a:avLst/>
            </a:prstGeom>
            <a:solidFill>
              <a:schemeClr val="bg1">
                <a:alpha val="39000"/>
              </a:schemeClr>
            </a:solidFill>
            <a:ln>
              <a:noFill/>
            </a:ln>
          </p:spPr>
          <p:txBody>
            <a:bodyPr wrap="square" lIns="180000" tIns="180000" rIns="180000" bIns="180000" rtlCol="0" anchor="ctr">
              <a:noAutofit/>
            </a:bodyPr>
            <a:lstStyle/>
            <a:p>
              <a:endParaRPr lang="en-US">
                <a:solidFill>
                  <a:schemeClr val="tx1"/>
                </a:solidFill>
                <a:latin typeface="Segoe UI" panose="020B0502040204020203" pitchFamily="34" charset="0"/>
              </a:endParaRPr>
            </a:p>
          </p:txBody>
        </p:sp>
        <p:sp>
          <p:nvSpPr>
            <p:cNvPr id="30" name="Oval 29">
              <a:extLst>
                <a:ext uri="{FF2B5EF4-FFF2-40B4-BE49-F238E27FC236}">
                  <a16:creationId xmlns:a16="http://schemas.microsoft.com/office/drawing/2014/main" xmlns="" id="{3B25DF9D-F96D-42C9-A749-38F40DA7211B}"/>
                </a:ext>
              </a:extLst>
            </p:cNvPr>
            <p:cNvSpPr/>
            <p:nvPr/>
          </p:nvSpPr>
          <p:spPr>
            <a:xfrm>
              <a:off x="4926196" y="4151750"/>
              <a:ext cx="93850" cy="93850"/>
            </a:xfrm>
            <a:prstGeom prst="ellipse">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xmlns="" id="{EFFEA3EC-8848-488E-B501-3591B8DE3895}"/>
                </a:ext>
              </a:extLst>
            </p:cNvPr>
            <p:cNvSpPr/>
            <p:nvPr/>
          </p:nvSpPr>
          <p:spPr>
            <a:xfrm>
              <a:off x="308796" y="2361200"/>
              <a:ext cx="78601" cy="78601"/>
            </a:xfrm>
            <a:prstGeom prst="ellipse">
              <a:avLst/>
            </a:prstGeom>
            <a:solidFill>
              <a:schemeClr val="bg1">
                <a:alpha val="32000"/>
              </a:schemeClr>
            </a:solidFill>
            <a:ln>
              <a:noFill/>
            </a:ln>
          </p:spPr>
          <p:txBody>
            <a:bodyPr wrap="square" lIns="180000" tIns="180000" rIns="180000" bIns="180000" rtlCol="0" anchor="ctr">
              <a:noAutofit/>
            </a:bodyPr>
            <a:lstStyle/>
            <a:p>
              <a:endParaRPr lang="en-US">
                <a:solidFill>
                  <a:schemeClr val="tx1"/>
                </a:solidFill>
                <a:latin typeface="Segoe UI" panose="020B0502040204020203" pitchFamily="34" charset="0"/>
              </a:endParaRPr>
            </a:p>
          </p:txBody>
        </p:sp>
        <p:sp>
          <p:nvSpPr>
            <p:cNvPr id="32" name="Oval 31">
              <a:extLst>
                <a:ext uri="{FF2B5EF4-FFF2-40B4-BE49-F238E27FC236}">
                  <a16:creationId xmlns:a16="http://schemas.microsoft.com/office/drawing/2014/main" xmlns="" id="{4E0D4720-BB1D-460B-A8C0-0B4D1E9DD813}"/>
                </a:ext>
              </a:extLst>
            </p:cNvPr>
            <p:cNvSpPr/>
            <p:nvPr/>
          </p:nvSpPr>
          <p:spPr>
            <a:xfrm>
              <a:off x="4416789" y="2252317"/>
              <a:ext cx="115625" cy="115625"/>
            </a:xfrm>
            <a:prstGeom prst="ellipse">
              <a:avLst/>
            </a:prstGeom>
            <a:solidFill>
              <a:schemeClr val="bg1">
                <a:alpha val="39000"/>
              </a:schemeClr>
            </a:solidFill>
            <a:ln>
              <a:noFill/>
            </a:ln>
          </p:spPr>
          <p:txBody>
            <a:bodyPr wrap="square" lIns="180000" tIns="180000" rIns="180000" bIns="180000" rtlCol="0" anchor="ctr">
              <a:noAutofit/>
            </a:bodyPr>
            <a:lstStyle/>
            <a:p>
              <a:endParaRPr lang="en-US">
                <a:solidFill>
                  <a:schemeClr val="tx1"/>
                </a:solidFill>
                <a:latin typeface="Segoe UI" panose="020B0502040204020203" pitchFamily="34" charset="0"/>
              </a:endParaRPr>
            </a:p>
          </p:txBody>
        </p:sp>
        <p:sp>
          <p:nvSpPr>
            <p:cNvPr id="33" name="Oval 32">
              <a:extLst>
                <a:ext uri="{FF2B5EF4-FFF2-40B4-BE49-F238E27FC236}">
                  <a16:creationId xmlns:a16="http://schemas.microsoft.com/office/drawing/2014/main" xmlns="" id="{562A1CB2-C581-414B-926B-17A72F62C329}"/>
                </a:ext>
              </a:extLst>
            </p:cNvPr>
            <p:cNvSpPr/>
            <p:nvPr/>
          </p:nvSpPr>
          <p:spPr>
            <a:xfrm>
              <a:off x="526194" y="1821107"/>
              <a:ext cx="120804" cy="120804"/>
            </a:xfrm>
            <a:prstGeom prst="ellipse">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xmlns="" id="{1A305CE7-F358-4977-A14A-4476EC48886B}"/>
                </a:ext>
              </a:extLst>
            </p:cNvPr>
            <p:cNvSpPr/>
            <p:nvPr/>
          </p:nvSpPr>
          <p:spPr>
            <a:xfrm>
              <a:off x="247640" y="4399690"/>
              <a:ext cx="115625" cy="115625"/>
            </a:xfrm>
            <a:prstGeom prst="ellipse">
              <a:avLst/>
            </a:prstGeom>
            <a:solidFill>
              <a:schemeClr val="bg1">
                <a:alpha val="39000"/>
              </a:schemeClr>
            </a:solidFill>
            <a:ln>
              <a:noFill/>
            </a:ln>
          </p:spPr>
          <p:txBody>
            <a:bodyPr wrap="square" lIns="180000" tIns="180000" rIns="180000" bIns="180000" rtlCol="0" anchor="ctr">
              <a:noAutofit/>
            </a:bodyPr>
            <a:lstStyle/>
            <a:p>
              <a:endParaRPr lang="en-US">
                <a:solidFill>
                  <a:schemeClr val="tx1"/>
                </a:solidFill>
                <a:latin typeface="Segoe UI" panose="020B0502040204020203" pitchFamily="34" charset="0"/>
              </a:endParaRPr>
            </a:p>
          </p:txBody>
        </p:sp>
      </p:grpSp>
      <p:grpSp>
        <p:nvGrpSpPr>
          <p:cNvPr id="35" name="Group 34">
            <a:extLst>
              <a:ext uri="{FF2B5EF4-FFF2-40B4-BE49-F238E27FC236}">
                <a16:creationId xmlns:a16="http://schemas.microsoft.com/office/drawing/2014/main" xmlns="" id="{D68D67E2-127D-4B6C-ABF0-D556DB2A381C}"/>
              </a:ext>
            </a:extLst>
          </p:cNvPr>
          <p:cNvGrpSpPr/>
          <p:nvPr/>
        </p:nvGrpSpPr>
        <p:grpSpPr>
          <a:xfrm>
            <a:off x="7160869" y="4722545"/>
            <a:ext cx="272289" cy="344529"/>
            <a:chOff x="1250950" y="7011988"/>
            <a:chExt cx="155575" cy="196850"/>
          </a:xfrm>
        </p:grpSpPr>
        <p:sp>
          <p:nvSpPr>
            <p:cNvPr id="36" name="Freeform 78">
              <a:extLst>
                <a:ext uri="{FF2B5EF4-FFF2-40B4-BE49-F238E27FC236}">
                  <a16:creationId xmlns:a16="http://schemas.microsoft.com/office/drawing/2014/main" xmlns="" id="{D52ED544-4581-4536-BB3B-BA8B5F58E39B}"/>
                </a:ext>
              </a:extLst>
            </p:cNvPr>
            <p:cNvSpPr>
              <a:spLocks/>
            </p:cNvSpPr>
            <p:nvPr/>
          </p:nvSpPr>
          <p:spPr bwMode="auto">
            <a:xfrm>
              <a:off x="1250950" y="7029450"/>
              <a:ext cx="155575" cy="179388"/>
            </a:xfrm>
            <a:custGeom>
              <a:avLst/>
              <a:gdLst>
                <a:gd name="T0" fmla="*/ 87 w 98"/>
                <a:gd name="T1" fmla="*/ 0 h 113"/>
                <a:gd name="T2" fmla="*/ 98 w 98"/>
                <a:gd name="T3" fmla="*/ 0 h 113"/>
                <a:gd name="T4" fmla="*/ 98 w 98"/>
                <a:gd name="T5" fmla="*/ 113 h 113"/>
                <a:gd name="T6" fmla="*/ 0 w 98"/>
                <a:gd name="T7" fmla="*/ 113 h 113"/>
                <a:gd name="T8" fmla="*/ 0 w 98"/>
                <a:gd name="T9" fmla="*/ 0 h 113"/>
                <a:gd name="T10" fmla="*/ 11 w 98"/>
                <a:gd name="T11" fmla="*/ 0 h 113"/>
              </a:gdLst>
              <a:ahLst/>
              <a:cxnLst>
                <a:cxn ang="0">
                  <a:pos x="T0" y="T1"/>
                </a:cxn>
                <a:cxn ang="0">
                  <a:pos x="T2" y="T3"/>
                </a:cxn>
                <a:cxn ang="0">
                  <a:pos x="T4" y="T5"/>
                </a:cxn>
                <a:cxn ang="0">
                  <a:pos x="T6" y="T7"/>
                </a:cxn>
                <a:cxn ang="0">
                  <a:pos x="T8" y="T9"/>
                </a:cxn>
                <a:cxn ang="0">
                  <a:pos x="T10" y="T11"/>
                </a:cxn>
              </a:cxnLst>
              <a:rect l="0" t="0" r="r" b="b"/>
              <a:pathLst>
                <a:path w="98" h="113">
                  <a:moveTo>
                    <a:pt x="87" y="0"/>
                  </a:moveTo>
                  <a:lnTo>
                    <a:pt x="98" y="0"/>
                  </a:lnTo>
                  <a:lnTo>
                    <a:pt x="98" y="113"/>
                  </a:lnTo>
                  <a:lnTo>
                    <a:pt x="0" y="113"/>
                  </a:lnTo>
                  <a:lnTo>
                    <a:pt x="0" y="0"/>
                  </a:lnTo>
                  <a:lnTo>
                    <a:pt x="11" y="0"/>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51"/>
            </a:p>
          </p:txBody>
        </p:sp>
        <p:sp>
          <p:nvSpPr>
            <p:cNvPr id="37" name="Freeform 79">
              <a:extLst>
                <a:ext uri="{FF2B5EF4-FFF2-40B4-BE49-F238E27FC236}">
                  <a16:creationId xmlns:a16="http://schemas.microsoft.com/office/drawing/2014/main" xmlns="" id="{8B0D3665-3195-4E58-A071-88EB2774731C}"/>
                </a:ext>
              </a:extLst>
            </p:cNvPr>
            <p:cNvSpPr>
              <a:spLocks/>
            </p:cNvSpPr>
            <p:nvPr/>
          </p:nvSpPr>
          <p:spPr bwMode="auto">
            <a:xfrm>
              <a:off x="1285875" y="7011988"/>
              <a:ext cx="85725" cy="42863"/>
            </a:xfrm>
            <a:custGeom>
              <a:avLst/>
              <a:gdLst>
                <a:gd name="T0" fmla="*/ 28 w 40"/>
                <a:gd name="T1" fmla="*/ 8 h 20"/>
                <a:gd name="T2" fmla="*/ 20 w 40"/>
                <a:gd name="T3" fmla="*/ 0 h 20"/>
                <a:gd name="T4" fmla="*/ 12 w 40"/>
                <a:gd name="T5" fmla="*/ 8 h 20"/>
                <a:gd name="T6" fmla="*/ 0 w 40"/>
                <a:gd name="T7" fmla="*/ 8 h 20"/>
                <a:gd name="T8" fmla="*/ 0 w 40"/>
                <a:gd name="T9" fmla="*/ 20 h 20"/>
                <a:gd name="T10" fmla="*/ 40 w 40"/>
                <a:gd name="T11" fmla="*/ 20 h 20"/>
                <a:gd name="T12" fmla="*/ 40 w 40"/>
                <a:gd name="T13" fmla="*/ 8 h 20"/>
                <a:gd name="T14" fmla="*/ 28 w 40"/>
                <a:gd name="T15" fmla="*/ 8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20">
                  <a:moveTo>
                    <a:pt x="28" y="8"/>
                  </a:moveTo>
                  <a:cubicBezTo>
                    <a:pt x="28" y="4"/>
                    <a:pt x="24" y="0"/>
                    <a:pt x="20" y="0"/>
                  </a:cubicBezTo>
                  <a:cubicBezTo>
                    <a:pt x="16" y="0"/>
                    <a:pt x="12" y="4"/>
                    <a:pt x="12" y="8"/>
                  </a:cubicBezTo>
                  <a:cubicBezTo>
                    <a:pt x="0" y="8"/>
                    <a:pt x="0" y="8"/>
                    <a:pt x="0" y="8"/>
                  </a:cubicBezTo>
                  <a:cubicBezTo>
                    <a:pt x="0" y="20"/>
                    <a:pt x="0" y="20"/>
                    <a:pt x="0" y="20"/>
                  </a:cubicBezTo>
                  <a:cubicBezTo>
                    <a:pt x="40" y="20"/>
                    <a:pt x="40" y="20"/>
                    <a:pt x="40" y="20"/>
                  </a:cubicBezTo>
                  <a:cubicBezTo>
                    <a:pt x="40" y="8"/>
                    <a:pt x="40" y="8"/>
                    <a:pt x="40" y="8"/>
                  </a:cubicBezTo>
                  <a:lnTo>
                    <a:pt x="28" y="8"/>
                  </a:ln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51"/>
            </a:p>
          </p:txBody>
        </p:sp>
        <p:sp>
          <p:nvSpPr>
            <p:cNvPr id="38" name="Freeform 80">
              <a:extLst>
                <a:ext uri="{FF2B5EF4-FFF2-40B4-BE49-F238E27FC236}">
                  <a16:creationId xmlns:a16="http://schemas.microsoft.com/office/drawing/2014/main" xmlns="" id="{CE9D99DF-B83E-438F-A91B-3E76D4E87916}"/>
                </a:ext>
              </a:extLst>
            </p:cNvPr>
            <p:cNvSpPr>
              <a:spLocks/>
            </p:cNvSpPr>
            <p:nvPr/>
          </p:nvSpPr>
          <p:spPr bwMode="auto">
            <a:xfrm>
              <a:off x="1268413" y="7046913"/>
              <a:ext cx="120650" cy="144463"/>
            </a:xfrm>
            <a:custGeom>
              <a:avLst/>
              <a:gdLst>
                <a:gd name="T0" fmla="*/ 11 w 76"/>
                <a:gd name="T1" fmla="*/ 0 h 91"/>
                <a:gd name="T2" fmla="*/ 0 w 76"/>
                <a:gd name="T3" fmla="*/ 0 h 91"/>
                <a:gd name="T4" fmla="*/ 0 w 76"/>
                <a:gd name="T5" fmla="*/ 91 h 91"/>
                <a:gd name="T6" fmla="*/ 55 w 76"/>
                <a:gd name="T7" fmla="*/ 91 h 91"/>
                <a:gd name="T8" fmla="*/ 55 w 76"/>
                <a:gd name="T9" fmla="*/ 70 h 91"/>
                <a:gd name="T10" fmla="*/ 76 w 76"/>
                <a:gd name="T11" fmla="*/ 70 h 91"/>
                <a:gd name="T12" fmla="*/ 76 w 76"/>
                <a:gd name="T13" fmla="*/ 0 h 91"/>
                <a:gd name="T14" fmla="*/ 65 w 76"/>
                <a:gd name="T15" fmla="*/ 0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91">
                  <a:moveTo>
                    <a:pt x="11" y="0"/>
                  </a:moveTo>
                  <a:lnTo>
                    <a:pt x="0" y="0"/>
                  </a:lnTo>
                  <a:lnTo>
                    <a:pt x="0" y="91"/>
                  </a:lnTo>
                  <a:lnTo>
                    <a:pt x="55" y="91"/>
                  </a:lnTo>
                  <a:lnTo>
                    <a:pt x="55" y="70"/>
                  </a:lnTo>
                  <a:lnTo>
                    <a:pt x="76" y="70"/>
                  </a:lnTo>
                  <a:lnTo>
                    <a:pt x="76" y="0"/>
                  </a:lnTo>
                  <a:lnTo>
                    <a:pt x="65" y="0"/>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51"/>
            </a:p>
          </p:txBody>
        </p:sp>
        <p:sp>
          <p:nvSpPr>
            <p:cNvPr id="39" name="Line 81">
              <a:extLst>
                <a:ext uri="{FF2B5EF4-FFF2-40B4-BE49-F238E27FC236}">
                  <a16:creationId xmlns:a16="http://schemas.microsoft.com/office/drawing/2014/main" xmlns="" id="{F7096047-FD12-4BA8-84D9-603520DB26EC}"/>
                </a:ext>
              </a:extLst>
            </p:cNvPr>
            <p:cNvSpPr>
              <a:spLocks noChangeShapeType="1"/>
            </p:cNvSpPr>
            <p:nvPr/>
          </p:nvSpPr>
          <p:spPr bwMode="auto">
            <a:xfrm flipH="1">
              <a:off x="1355725" y="7158038"/>
              <a:ext cx="33338" cy="33338"/>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1"/>
            </a:p>
          </p:txBody>
        </p:sp>
        <p:sp>
          <p:nvSpPr>
            <p:cNvPr id="40" name="Line 82">
              <a:extLst>
                <a:ext uri="{FF2B5EF4-FFF2-40B4-BE49-F238E27FC236}">
                  <a16:creationId xmlns:a16="http://schemas.microsoft.com/office/drawing/2014/main" xmlns="" id="{F4C9D3FC-4760-470C-B443-823782B4F102}"/>
                </a:ext>
              </a:extLst>
            </p:cNvPr>
            <p:cNvSpPr>
              <a:spLocks noChangeShapeType="1"/>
            </p:cNvSpPr>
            <p:nvPr/>
          </p:nvSpPr>
          <p:spPr bwMode="auto">
            <a:xfrm>
              <a:off x="1295400" y="7089775"/>
              <a:ext cx="68263"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1"/>
            </a:p>
          </p:txBody>
        </p:sp>
        <p:sp>
          <p:nvSpPr>
            <p:cNvPr id="41" name="Line 83">
              <a:extLst>
                <a:ext uri="{FF2B5EF4-FFF2-40B4-BE49-F238E27FC236}">
                  <a16:creationId xmlns:a16="http://schemas.microsoft.com/office/drawing/2014/main" xmlns="" id="{007B1E0D-115D-4DBC-B4E3-E4BC2AD4C445}"/>
                </a:ext>
              </a:extLst>
            </p:cNvPr>
            <p:cNvSpPr>
              <a:spLocks noChangeShapeType="1"/>
            </p:cNvSpPr>
            <p:nvPr/>
          </p:nvSpPr>
          <p:spPr bwMode="auto">
            <a:xfrm>
              <a:off x="1295400" y="7105650"/>
              <a:ext cx="68263"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1"/>
            </a:p>
          </p:txBody>
        </p:sp>
        <p:sp>
          <p:nvSpPr>
            <p:cNvPr id="42" name="Line 84">
              <a:extLst>
                <a:ext uri="{FF2B5EF4-FFF2-40B4-BE49-F238E27FC236}">
                  <a16:creationId xmlns:a16="http://schemas.microsoft.com/office/drawing/2014/main" xmlns="" id="{A2372929-42FE-40DE-835A-AF716B4F6839}"/>
                </a:ext>
              </a:extLst>
            </p:cNvPr>
            <p:cNvSpPr>
              <a:spLocks noChangeShapeType="1"/>
            </p:cNvSpPr>
            <p:nvPr/>
          </p:nvSpPr>
          <p:spPr bwMode="auto">
            <a:xfrm>
              <a:off x="1295400" y="7123113"/>
              <a:ext cx="68263"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1"/>
            </a:p>
          </p:txBody>
        </p:sp>
        <p:sp>
          <p:nvSpPr>
            <p:cNvPr id="43" name="Line 85">
              <a:extLst>
                <a:ext uri="{FF2B5EF4-FFF2-40B4-BE49-F238E27FC236}">
                  <a16:creationId xmlns:a16="http://schemas.microsoft.com/office/drawing/2014/main" xmlns="" id="{6C448B4C-7FB3-426C-82B7-466BC75BD06F}"/>
                </a:ext>
              </a:extLst>
            </p:cNvPr>
            <p:cNvSpPr>
              <a:spLocks noChangeShapeType="1"/>
            </p:cNvSpPr>
            <p:nvPr/>
          </p:nvSpPr>
          <p:spPr bwMode="auto">
            <a:xfrm>
              <a:off x="1295400" y="7140575"/>
              <a:ext cx="38100"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1"/>
            </a:p>
          </p:txBody>
        </p:sp>
      </p:grpSp>
      <p:grpSp>
        <p:nvGrpSpPr>
          <p:cNvPr id="44" name="Group 43">
            <a:extLst>
              <a:ext uri="{FF2B5EF4-FFF2-40B4-BE49-F238E27FC236}">
                <a16:creationId xmlns:a16="http://schemas.microsoft.com/office/drawing/2014/main" xmlns="" id="{8A9DE9BE-1071-42EE-9A89-5D514D16BABD}"/>
              </a:ext>
            </a:extLst>
          </p:cNvPr>
          <p:cNvGrpSpPr/>
          <p:nvPr/>
        </p:nvGrpSpPr>
        <p:grpSpPr>
          <a:xfrm>
            <a:off x="9647662" y="4741075"/>
            <a:ext cx="345356" cy="328777"/>
            <a:chOff x="2482851" y="1344613"/>
            <a:chExt cx="198438" cy="188912"/>
          </a:xfrm>
        </p:grpSpPr>
        <p:sp>
          <p:nvSpPr>
            <p:cNvPr id="45" name="Line 9">
              <a:extLst>
                <a:ext uri="{FF2B5EF4-FFF2-40B4-BE49-F238E27FC236}">
                  <a16:creationId xmlns:a16="http://schemas.microsoft.com/office/drawing/2014/main" xmlns="" id="{D8321C5B-3243-4736-BE7D-FE87344E78B4}"/>
                </a:ext>
              </a:extLst>
            </p:cNvPr>
            <p:cNvSpPr>
              <a:spLocks noChangeShapeType="1"/>
            </p:cNvSpPr>
            <p:nvPr/>
          </p:nvSpPr>
          <p:spPr bwMode="auto">
            <a:xfrm flipH="1">
              <a:off x="2482851" y="1439863"/>
              <a:ext cx="198438"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1"/>
            </a:p>
          </p:txBody>
        </p:sp>
        <p:sp>
          <p:nvSpPr>
            <p:cNvPr id="46" name="Freeform 10">
              <a:extLst>
                <a:ext uri="{FF2B5EF4-FFF2-40B4-BE49-F238E27FC236}">
                  <a16:creationId xmlns:a16="http://schemas.microsoft.com/office/drawing/2014/main" xmlns="" id="{04A25FCA-48A7-474C-9720-B6646DF1E9BF}"/>
                </a:ext>
              </a:extLst>
            </p:cNvPr>
            <p:cNvSpPr>
              <a:spLocks/>
            </p:cNvSpPr>
            <p:nvPr/>
          </p:nvSpPr>
          <p:spPr bwMode="auto">
            <a:xfrm>
              <a:off x="2573338" y="1344613"/>
              <a:ext cx="107950" cy="188912"/>
            </a:xfrm>
            <a:custGeom>
              <a:avLst/>
              <a:gdLst>
                <a:gd name="T0" fmla="*/ 0 w 68"/>
                <a:gd name="T1" fmla="*/ 119 h 119"/>
                <a:gd name="T2" fmla="*/ 68 w 68"/>
                <a:gd name="T3" fmla="*/ 60 h 119"/>
                <a:gd name="T4" fmla="*/ 0 w 68"/>
                <a:gd name="T5" fmla="*/ 0 h 119"/>
              </a:gdLst>
              <a:ahLst/>
              <a:cxnLst>
                <a:cxn ang="0">
                  <a:pos x="T0" y="T1"/>
                </a:cxn>
                <a:cxn ang="0">
                  <a:pos x="T2" y="T3"/>
                </a:cxn>
                <a:cxn ang="0">
                  <a:pos x="T4" y="T5"/>
                </a:cxn>
              </a:cxnLst>
              <a:rect l="0" t="0" r="r" b="b"/>
              <a:pathLst>
                <a:path w="68" h="119">
                  <a:moveTo>
                    <a:pt x="0" y="119"/>
                  </a:moveTo>
                  <a:lnTo>
                    <a:pt x="68" y="60"/>
                  </a:lnTo>
                  <a:lnTo>
                    <a:pt x="0" y="0"/>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51"/>
            </a:p>
          </p:txBody>
        </p:sp>
      </p:grpSp>
      <p:sp>
        <p:nvSpPr>
          <p:cNvPr id="20" name="Rectangle 19">
            <a:extLst>
              <a:ext uri="{FF2B5EF4-FFF2-40B4-BE49-F238E27FC236}">
                <a16:creationId xmlns:a16="http://schemas.microsoft.com/office/drawing/2014/main" xmlns="" id="{D006014B-2261-43E8-8352-C2F3281C06B6}"/>
              </a:ext>
            </a:extLst>
          </p:cNvPr>
          <p:cNvSpPr/>
          <p:nvPr/>
        </p:nvSpPr>
        <p:spPr>
          <a:xfrm>
            <a:off x="0" y="5933516"/>
            <a:ext cx="12192000" cy="924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683" tIns="40341" rIns="80683" bIns="40341" numCol="1" spcCol="0" rtlCol="0" fromWordArt="0" anchor="ctr" anchorCtr="0" forceAA="0" compatLnSpc="1">
            <a:prstTxWarp prst="textNoShape">
              <a:avLst/>
            </a:prstTxWarp>
            <a:noAutofit/>
          </a:bodyPr>
          <a:lstStyle/>
          <a:p>
            <a:pPr algn="ctr"/>
            <a:endParaRPr lang="en-US" sz="1401"/>
          </a:p>
        </p:txBody>
      </p:sp>
      <p:sp>
        <p:nvSpPr>
          <p:cNvPr id="52" name="Slide Number Placeholder 5">
            <a:extLst>
              <a:ext uri="{FF2B5EF4-FFF2-40B4-BE49-F238E27FC236}">
                <a16:creationId xmlns:a16="http://schemas.microsoft.com/office/drawing/2014/main" xmlns="" id="{56B89AF7-2FA0-4EA5-925B-311C72E1AB9F}"/>
              </a:ext>
            </a:extLst>
          </p:cNvPr>
          <p:cNvSpPr>
            <a:spLocks noGrp="1"/>
          </p:cNvSpPr>
          <p:nvPr>
            <p:ph type="sldNum" sz="quarter" idx="12"/>
          </p:nvPr>
        </p:nvSpPr>
        <p:spPr>
          <a:xfrm>
            <a:off x="1" y="6492876"/>
            <a:ext cx="558763" cy="365125"/>
          </a:xfrm>
        </p:spPr>
        <p:txBody>
          <a:bodyPr/>
          <a:lstStyle>
            <a:lvl1pPr>
              <a:defRPr>
                <a:solidFill>
                  <a:schemeClr val="bg1">
                    <a:lumMod val="50000"/>
                  </a:schemeClr>
                </a:solidFill>
              </a:defRPr>
            </a:lvl1pPr>
          </a:lstStyle>
          <a:p>
            <a:fld id="{05BFBC55-CFB3-E64F-8BCC-34A4E1FBD227}" type="slidenum">
              <a:rPr lang="en-US" smtClean="0"/>
              <a:pPr/>
              <a:t>5</a:t>
            </a:fld>
            <a:endParaRPr lang="en-US"/>
          </a:p>
        </p:txBody>
      </p:sp>
    </p:spTree>
    <p:extLst>
      <p:ext uri="{BB962C8B-B14F-4D97-AF65-F5344CB8AC3E}">
        <p14:creationId xmlns:p14="http://schemas.microsoft.com/office/powerpoint/2010/main" val="116873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1+#ppt_w/2"/>
                                          </p:val>
                                        </p:tav>
                                        <p:tav tm="100000">
                                          <p:val>
                                            <p:strVal val="#ppt_x"/>
                                          </p:val>
                                        </p:tav>
                                      </p:tavLst>
                                    </p:anim>
                                    <p:anim calcmode="lin" valueType="num">
                                      <p:cBhvr additive="base">
                                        <p:cTn id="12" dur="500" fill="hold"/>
                                        <p:tgtEl>
                                          <p:spTgt spid="49"/>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decel="10000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par>
                                <p:cTn id="22" presetID="53" presetClass="entr" presetSubtype="16" fill="hold" nodeType="withEffect">
                                  <p:stCondLst>
                                    <p:cond delay="250"/>
                                  </p:stCondLst>
                                  <p:childTnLst>
                                    <p:set>
                                      <p:cBhvr>
                                        <p:cTn id="23" dur="1" fill="hold">
                                          <p:stCondLst>
                                            <p:cond delay="0"/>
                                          </p:stCondLst>
                                        </p:cTn>
                                        <p:tgtEl>
                                          <p:spTgt spid="35"/>
                                        </p:tgtEl>
                                        <p:attrNameLst>
                                          <p:attrName>style.visibility</p:attrName>
                                        </p:attrNameLst>
                                      </p:cBhvr>
                                      <p:to>
                                        <p:strVal val="visible"/>
                                      </p:to>
                                    </p:set>
                                    <p:anim calcmode="lin" valueType="num">
                                      <p:cBhvr>
                                        <p:cTn id="24" dur="250" fill="hold"/>
                                        <p:tgtEl>
                                          <p:spTgt spid="35"/>
                                        </p:tgtEl>
                                        <p:attrNameLst>
                                          <p:attrName>ppt_w</p:attrName>
                                        </p:attrNameLst>
                                      </p:cBhvr>
                                      <p:tavLst>
                                        <p:tav tm="0">
                                          <p:val>
                                            <p:fltVal val="0"/>
                                          </p:val>
                                        </p:tav>
                                        <p:tav tm="100000">
                                          <p:val>
                                            <p:strVal val="#ppt_w"/>
                                          </p:val>
                                        </p:tav>
                                      </p:tavLst>
                                    </p:anim>
                                    <p:anim calcmode="lin" valueType="num">
                                      <p:cBhvr>
                                        <p:cTn id="25" dur="250" fill="hold"/>
                                        <p:tgtEl>
                                          <p:spTgt spid="35"/>
                                        </p:tgtEl>
                                        <p:attrNameLst>
                                          <p:attrName>ppt_h</p:attrName>
                                        </p:attrNameLst>
                                      </p:cBhvr>
                                      <p:tavLst>
                                        <p:tav tm="0">
                                          <p:val>
                                            <p:fltVal val="0"/>
                                          </p:val>
                                        </p:tav>
                                        <p:tav tm="100000">
                                          <p:val>
                                            <p:strVal val="#ppt_h"/>
                                          </p:val>
                                        </p:tav>
                                      </p:tavLst>
                                    </p:anim>
                                    <p:animEffect transition="in" filter="fade">
                                      <p:cBhvr>
                                        <p:cTn id="26" dur="250"/>
                                        <p:tgtEl>
                                          <p:spTgt spid="35"/>
                                        </p:tgtEl>
                                      </p:cBhvr>
                                    </p:animEffect>
                                  </p:childTnLst>
                                </p:cTn>
                              </p:par>
                              <p:par>
                                <p:cTn id="27" presetID="10" presetClass="entr" presetSubtype="0" fill="hold" grpId="0" nodeType="withEffect">
                                  <p:stCondLst>
                                    <p:cond delay="25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decel="10000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par>
                                <p:cTn id="36" presetID="53" presetClass="entr" presetSubtype="16" fill="hold" nodeType="withEffect">
                                  <p:stCondLst>
                                    <p:cond delay="250"/>
                                  </p:stCondLst>
                                  <p:childTnLst>
                                    <p:set>
                                      <p:cBhvr>
                                        <p:cTn id="37" dur="1" fill="hold">
                                          <p:stCondLst>
                                            <p:cond delay="0"/>
                                          </p:stCondLst>
                                        </p:cTn>
                                        <p:tgtEl>
                                          <p:spTgt spid="44"/>
                                        </p:tgtEl>
                                        <p:attrNameLst>
                                          <p:attrName>style.visibility</p:attrName>
                                        </p:attrNameLst>
                                      </p:cBhvr>
                                      <p:to>
                                        <p:strVal val="visible"/>
                                      </p:to>
                                    </p:set>
                                    <p:anim calcmode="lin" valueType="num">
                                      <p:cBhvr>
                                        <p:cTn id="38" dur="250" fill="hold"/>
                                        <p:tgtEl>
                                          <p:spTgt spid="44"/>
                                        </p:tgtEl>
                                        <p:attrNameLst>
                                          <p:attrName>ppt_w</p:attrName>
                                        </p:attrNameLst>
                                      </p:cBhvr>
                                      <p:tavLst>
                                        <p:tav tm="0">
                                          <p:val>
                                            <p:fltVal val="0"/>
                                          </p:val>
                                        </p:tav>
                                        <p:tav tm="100000">
                                          <p:val>
                                            <p:strVal val="#ppt_w"/>
                                          </p:val>
                                        </p:tav>
                                      </p:tavLst>
                                    </p:anim>
                                    <p:anim calcmode="lin" valueType="num">
                                      <p:cBhvr>
                                        <p:cTn id="39" dur="250" fill="hold"/>
                                        <p:tgtEl>
                                          <p:spTgt spid="44"/>
                                        </p:tgtEl>
                                        <p:attrNameLst>
                                          <p:attrName>ppt_h</p:attrName>
                                        </p:attrNameLst>
                                      </p:cBhvr>
                                      <p:tavLst>
                                        <p:tav tm="0">
                                          <p:val>
                                            <p:fltVal val="0"/>
                                          </p:val>
                                        </p:tav>
                                        <p:tav tm="100000">
                                          <p:val>
                                            <p:strVal val="#ppt_h"/>
                                          </p:val>
                                        </p:tav>
                                      </p:tavLst>
                                    </p:anim>
                                    <p:animEffect transition="in" filter="fade">
                                      <p:cBhvr>
                                        <p:cTn id="40" dur="250"/>
                                        <p:tgtEl>
                                          <p:spTgt spid="44"/>
                                        </p:tgtEl>
                                      </p:cBhvr>
                                    </p:animEffect>
                                  </p:childTnLst>
                                </p:cTn>
                              </p:par>
                              <p:par>
                                <p:cTn id="41" presetID="10" presetClass="entr" presetSubtype="0" fill="hold" grpId="0" nodeType="withEffect">
                                  <p:stCondLst>
                                    <p:cond delay="25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 grpId="0" animBg="1"/>
      <p:bldP spid="8" grpId="0" animBg="1"/>
      <p:bldP spid="10" grpId="0"/>
      <p:bldP spid="14" grpId="0"/>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66A18932-EF80-4E3A-8B7D-F1005AAEB6D8}"/>
              </a:ext>
            </a:extLst>
          </p:cNvPr>
          <p:cNvSpPr/>
          <p:nvPr/>
        </p:nvSpPr>
        <p:spPr>
          <a:xfrm>
            <a:off x="1" y="1516063"/>
            <a:ext cx="12192000" cy="534193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err="1"/>
          </a:p>
        </p:txBody>
      </p:sp>
      <p:sp>
        <p:nvSpPr>
          <p:cNvPr id="30" name="Rectangle 29">
            <a:extLst>
              <a:ext uri="{FF2B5EF4-FFF2-40B4-BE49-F238E27FC236}">
                <a16:creationId xmlns:a16="http://schemas.microsoft.com/office/drawing/2014/main" xmlns="" id="{1EC57CCB-1137-4AB3-84F2-317556E0A953}"/>
              </a:ext>
            </a:extLst>
          </p:cNvPr>
          <p:cNvSpPr/>
          <p:nvPr/>
        </p:nvSpPr>
        <p:spPr>
          <a:xfrm>
            <a:off x="6288374" y="3205424"/>
            <a:ext cx="2569482" cy="1109398"/>
          </a:xfrm>
          <a:prstGeom prst="rect">
            <a:avLst/>
          </a:prstGeom>
          <a:gradFill>
            <a:gsLst>
              <a:gs pos="100000">
                <a:schemeClr val="accent5">
                  <a:alpha val="0"/>
                </a:schemeClr>
              </a:gs>
              <a:gs pos="80000">
                <a:srgbClr val="269152"/>
              </a:gs>
              <a:gs pos="0">
                <a:schemeClr val="bg1">
                  <a:lumMod val="9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5" name="Rectangle 34">
            <a:extLst>
              <a:ext uri="{FF2B5EF4-FFF2-40B4-BE49-F238E27FC236}">
                <a16:creationId xmlns:a16="http://schemas.microsoft.com/office/drawing/2014/main" xmlns="" id="{2AC314EC-02C3-4BD6-B0CF-7E7E016FBA38}"/>
              </a:ext>
            </a:extLst>
          </p:cNvPr>
          <p:cNvSpPr/>
          <p:nvPr/>
        </p:nvSpPr>
        <p:spPr>
          <a:xfrm>
            <a:off x="8839858" y="3205424"/>
            <a:ext cx="2569482" cy="1109398"/>
          </a:xfrm>
          <a:prstGeom prst="rect">
            <a:avLst/>
          </a:prstGeom>
          <a:gradFill>
            <a:gsLst>
              <a:gs pos="100000">
                <a:schemeClr val="accent5">
                  <a:alpha val="0"/>
                </a:schemeClr>
              </a:gs>
              <a:gs pos="80000">
                <a:srgbClr val="269152"/>
              </a:gs>
              <a:gs pos="0">
                <a:schemeClr val="bg1">
                  <a:lumMod val="9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8" name="Rectangle 7">
            <a:extLst>
              <a:ext uri="{FF2B5EF4-FFF2-40B4-BE49-F238E27FC236}">
                <a16:creationId xmlns:a16="http://schemas.microsoft.com/office/drawing/2014/main" xmlns="" id="{1597447D-7D34-4E45-A33E-C0573BBA2FA9}"/>
              </a:ext>
            </a:extLst>
          </p:cNvPr>
          <p:cNvSpPr/>
          <p:nvPr/>
        </p:nvSpPr>
        <p:spPr>
          <a:xfrm>
            <a:off x="3718892" y="3205424"/>
            <a:ext cx="2569482" cy="1109398"/>
          </a:xfrm>
          <a:prstGeom prst="rect">
            <a:avLst/>
          </a:prstGeom>
          <a:gradFill>
            <a:gsLst>
              <a:gs pos="100000">
                <a:schemeClr val="accent5">
                  <a:alpha val="0"/>
                </a:schemeClr>
              </a:gs>
              <a:gs pos="80000">
                <a:srgbClr val="269152"/>
              </a:gs>
              <a:gs pos="0">
                <a:schemeClr val="bg1">
                  <a:lumMod val="9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 name="Title 1">
            <a:extLst>
              <a:ext uri="{FF2B5EF4-FFF2-40B4-BE49-F238E27FC236}">
                <a16:creationId xmlns:a16="http://schemas.microsoft.com/office/drawing/2014/main" xmlns="" id="{D08DA96E-3B51-453D-87AB-EC17C2397B6B}"/>
              </a:ext>
            </a:extLst>
          </p:cNvPr>
          <p:cNvSpPr>
            <a:spLocks noGrp="1"/>
          </p:cNvSpPr>
          <p:nvPr>
            <p:ph type="title"/>
          </p:nvPr>
        </p:nvSpPr>
        <p:spPr/>
        <p:txBody>
          <a:bodyPr/>
          <a:lstStyle/>
          <a:p>
            <a:r>
              <a:rPr lang="en-US"/>
              <a:t>Get a plan you can live with – through market ups and downs</a:t>
            </a:r>
            <a:endParaRPr lang="en-GB"/>
          </a:p>
        </p:txBody>
      </p:sp>
      <p:sp>
        <p:nvSpPr>
          <p:cNvPr id="3" name="Footer Placeholder 2">
            <a:extLst>
              <a:ext uri="{FF2B5EF4-FFF2-40B4-BE49-F238E27FC236}">
                <a16:creationId xmlns:a16="http://schemas.microsoft.com/office/drawing/2014/main" xmlns="" id="{FEC77025-381D-4E45-816E-E30981F0A72E}"/>
              </a:ext>
            </a:extLst>
          </p:cNvPr>
          <p:cNvSpPr>
            <a:spLocks noGrp="1"/>
          </p:cNvSpPr>
          <p:nvPr>
            <p:ph type="ftr" sz="quarter" idx="11"/>
          </p:nvPr>
        </p:nvSpPr>
        <p:spPr/>
        <p:txBody>
          <a:bodyPr/>
          <a:lstStyle/>
          <a:p>
            <a:r>
              <a:rPr lang="en-US" dirty="0">
                <a:solidFill>
                  <a:schemeClr val="bg1">
                    <a:lumMod val="95000"/>
                  </a:schemeClr>
                </a:solidFill>
              </a:rPr>
              <a:t>Past performance is no guarantee of future results. Data source: Morningstar, Inc, 2019 (1929-2019). See footnote (1) for details</a:t>
            </a:r>
          </a:p>
        </p:txBody>
      </p:sp>
      <p:sp>
        <p:nvSpPr>
          <p:cNvPr id="4" name="Slide Number Placeholder 3">
            <a:extLst>
              <a:ext uri="{FF2B5EF4-FFF2-40B4-BE49-F238E27FC236}">
                <a16:creationId xmlns:a16="http://schemas.microsoft.com/office/drawing/2014/main" xmlns="" id="{87EA8D97-ED25-410E-9A0A-E30166D49550}"/>
              </a:ext>
            </a:extLst>
          </p:cNvPr>
          <p:cNvSpPr>
            <a:spLocks noGrp="1"/>
          </p:cNvSpPr>
          <p:nvPr>
            <p:ph type="sldNum" sz="quarter" idx="12"/>
          </p:nvPr>
        </p:nvSpPr>
        <p:spPr/>
        <p:txBody>
          <a:bodyPr/>
          <a:lstStyle/>
          <a:p>
            <a:fld id="{05BFBC55-CFB3-E64F-8BCC-34A4E1FBD227}" type="slidenum">
              <a:rPr lang="en-US" smtClean="0">
                <a:solidFill>
                  <a:schemeClr val="bg1">
                    <a:lumMod val="95000"/>
                  </a:schemeClr>
                </a:solidFill>
              </a:rPr>
              <a:pPr/>
              <a:t>6</a:t>
            </a:fld>
            <a:endParaRPr lang="en-US">
              <a:solidFill>
                <a:schemeClr val="bg1">
                  <a:lumMod val="95000"/>
                </a:schemeClr>
              </a:solidFill>
            </a:endParaRPr>
          </a:p>
        </p:txBody>
      </p:sp>
      <p:graphicFrame>
        <p:nvGraphicFramePr>
          <p:cNvPr id="7" name="Table 7">
            <a:extLst>
              <a:ext uri="{FF2B5EF4-FFF2-40B4-BE49-F238E27FC236}">
                <a16:creationId xmlns:a16="http://schemas.microsoft.com/office/drawing/2014/main" xmlns="" id="{8C36297E-291C-44F3-9465-5664D9716F2A}"/>
              </a:ext>
            </a:extLst>
          </p:cNvPr>
          <p:cNvGraphicFramePr>
            <a:graphicFrameLocks noGrp="1"/>
          </p:cNvGraphicFramePr>
          <p:nvPr>
            <p:extLst>
              <p:ext uri="{D42A27DB-BD31-4B8C-83A1-F6EECF244321}">
                <p14:modId xmlns:p14="http://schemas.microsoft.com/office/powerpoint/2010/main" val="4169144453"/>
              </p:ext>
            </p:extLst>
          </p:nvPr>
        </p:nvGraphicFramePr>
        <p:xfrm>
          <a:off x="776660" y="3208906"/>
          <a:ext cx="10638679" cy="2968343"/>
        </p:xfrm>
        <a:graphic>
          <a:graphicData uri="http://schemas.openxmlformats.org/drawingml/2006/table">
            <a:tbl>
              <a:tblPr firstRow="1" bandRow="1">
                <a:tableStyleId>{5C22544A-7EE6-4342-B048-85BDC9FD1C3A}</a:tableStyleId>
              </a:tblPr>
              <a:tblGrid>
                <a:gridCol w="2943805">
                  <a:extLst>
                    <a:ext uri="{9D8B030D-6E8A-4147-A177-3AD203B41FA5}">
                      <a16:colId xmlns:a16="http://schemas.microsoft.com/office/drawing/2014/main" xmlns="" val="3337335277"/>
                    </a:ext>
                  </a:extLst>
                </a:gridCol>
                <a:gridCol w="2564958">
                  <a:extLst>
                    <a:ext uri="{9D8B030D-6E8A-4147-A177-3AD203B41FA5}">
                      <a16:colId xmlns:a16="http://schemas.microsoft.com/office/drawing/2014/main" xmlns="" val="3034582078"/>
                    </a:ext>
                  </a:extLst>
                </a:gridCol>
                <a:gridCol w="2564958">
                  <a:extLst>
                    <a:ext uri="{9D8B030D-6E8A-4147-A177-3AD203B41FA5}">
                      <a16:colId xmlns:a16="http://schemas.microsoft.com/office/drawing/2014/main" xmlns="" val="3668182184"/>
                    </a:ext>
                  </a:extLst>
                </a:gridCol>
                <a:gridCol w="2564958">
                  <a:extLst>
                    <a:ext uri="{9D8B030D-6E8A-4147-A177-3AD203B41FA5}">
                      <a16:colId xmlns:a16="http://schemas.microsoft.com/office/drawing/2014/main" xmlns="" val="3308380889"/>
                    </a:ext>
                  </a:extLst>
                </a:gridCol>
              </a:tblGrid>
              <a:tr h="1078583">
                <a:tc>
                  <a:txBody>
                    <a:bodyPr/>
                    <a:lstStyle/>
                    <a:p>
                      <a:endParaRPr lang="en-GB" dirty="0">
                        <a:solidFill>
                          <a:schemeClr val="bg1"/>
                        </a:solidFill>
                      </a:endParaRPr>
                    </a:p>
                  </a:txBody>
                  <a:tcPr anchor="ctr">
                    <a:lnL w="12700" cmpd="sng">
                      <a:noFill/>
                    </a:lnL>
                    <a:lnR w="12700" cap="flat" cmpd="sng" algn="ctr">
                      <a:solidFill>
                        <a:schemeClr val="bg1">
                          <a:lumMod val="95000"/>
                        </a:schemeClr>
                      </a:solidFill>
                      <a:prstDash val="solid"/>
                      <a:round/>
                      <a:headEnd type="none" w="med" len="med"/>
                      <a:tailEnd type="none" w="med" len="med"/>
                    </a:lnR>
                    <a:lnT w="12700" cmpd="sng">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solidFill>
                          <a:schemeClr val="bg1"/>
                        </a:solidFill>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bg1"/>
                        </a:solidFill>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solidFill>
                          <a:schemeClr val="bg1"/>
                        </a:solidFill>
                      </a:endParaRPr>
                    </a:p>
                  </a:txBody>
                  <a:tcPr anchor="ctr">
                    <a:lnL w="12700" cap="flat" cmpd="sng" algn="ctr">
                      <a:solidFill>
                        <a:schemeClr val="bg1">
                          <a:lumMod val="95000"/>
                        </a:schemeClr>
                      </a:solidFill>
                      <a:prstDash val="solid"/>
                      <a:round/>
                      <a:headEnd type="none" w="med" len="med"/>
                      <a:tailEnd type="none" w="med" len="med"/>
                    </a:lnL>
                    <a:lnR w="12700" cmpd="sng">
                      <a:noFill/>
                    </a:lnR>
                    <a:lnT w="12700" cmpd="sng">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72097478"/>
                  </a:ext>
                </a:extLst>
              </a:tr>
              <a:tr h="298420">
                <a:tc>
                  <a:txBody>
                    <a:bodyPr/>
                    <a:lstStyle/>
                    <a:p>
                      <a:endParaRPr lang="en-GB">
                        <a:solidFill>
                          <a:schemeClr val="bg1"/>
                        </a:solidFill>
                      </a:endParaRPr>
                    </a:p>
                  </a:txBody>
                  <a:tcPr anchor="ctr">
                    <a:lnL w="12700" cmpd="sng">
                      <a:noFill/>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gridSpan="3">
                  <a:txBody>
                    <a:bodyPr/>
                    <a:lstStyle/>
                    <a:p>
                      <a:pPr algn="ctr"/>
                      <a:r>
                        <a:rPr lang="en-US" dirty="0">
                          <a:solidFill>
                            <a:schemeClr val="bg1"/>
                          </a:solidFill>
                        </a:rPr>
                        <a:t>Annual return %</a:t>
                      </a:r>
                      <a:endParaRPr lang="en-GB" dirty="0">
                        <a:solidFill>
                          <a:schemeClr val="bg1"/>
                        </a:solidFill>
                      </a:endParaRPr>
                    </a:p>
                  </a:txBody>
                  <a:tcPr anchor="ctr">
                    <a:lnL w="12700" cap="flat" cmpd="sng" algn="ctr">
                      <a:solidFill>
                        <a:schemeClr val="bg1">
                          <a:lumMod val="95000"/>
                        </a:schemeClr>
                      </a:solidFill>
                      <a:prstDash val="solid"/>
                      <a:round/>
                      <a:headEnd type="none" w="med" len="med"/>
                      <a:tailEnd type="none" w="med" len="med"/>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814114451"/>
                  </a:ext>
                </a:extLst>
              </a:tr>
              <a:tr h="285765">
                <a:tc>
                  <a:txBody>
                    <a:bodyPr/>
                    <a:lstStyle/>
                    <a:p>
                      <a:r>
                        <a:rPr lang="en-US" sz="1400">
                          <a:solidFill>
                            <a:schemeClr val="bg1"/>
                          </a:solidFill>
                        </a:rPr>
                        <a:t>Average annual return</a:t>
                      </a:r>
                      <a:endParaRPr lang="en-GB" sz="1400">
                        <a:solidFill>
                          <a:schemeClr val="bg1"/>
                        </a:solidFill>
                      </a:endParaRPr>
                    </a:p>
                  </a:txBody>
                  <a:tcPr anchor="ctr">
                    <a:lnL w="12700" cmpd="sng">
                      <a:noFill/>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solidFill>
                            <a:schemeClr val="bg1"/>
                          </a:solidFill>
                        </a:rPr>
                        <a:t>5.96%</a:t>
                      </a:r>
                      <a:endParaRPr lang="en-GB" sz="1400">
                        <a:solidFill>
                          <a:schemeClr val="bg1"/>
                        </a:solidFill>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solidFill>
                            <a:schemeClr val="bg1"/>
                          </a:solidFill>
                        </a:rPr>
                        <a:t>7.97%</a:t>
                      </a:r>
                      <a:endParaRPr lang="en-GB" sz="1400">
                        <a:solidFill>
                          <a:schemeClr val="bg1"/>
                        </a:solidFill>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solidFill>
                            <a:schemeClr val="bg1"/>
                          </a:solidFill>
                        </a:rPr>
                        <a:t>8.98%</a:t>
                      </a:r>
                      <a:endParaRPr lang="en-GB" sz="1400">
                        <a:solidFill>
                          <a:schemeClr val="bg1"/>
                        </a:solidFill>
                      </a:endParaRPr>
                    </a:p>
                  </a:txBody>
                  <a:tcPr anchor="ctr">
                    <a:lnL w="12700" cap="flat" cmpd="sng" algn="ctr">
                      <a:solidFill>
                        <a:schemeClr val="bg1">
                          <a:lumMod val="95000"/>
                        </a:schemeClr>
                      </a:solidFill>
                      <a:prstDash val="solid"/>
                      <a:round/>
                      <a:headEnd type="none" w="med" len="med"/>
                      <a:tailEnd type="none" w="med" len="med"/>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429886819"/>
                  </a:ext>
                </a:extLst>
              </a:tr>
              <a:tr h="285765">
                <a:tc>
                  <a:txBody>
                    <a:bodyPr/>
                    <a:lstStyle/>
                    <a:p>
                      <a:r>
                        <a:rPr lang="en-US" sz="1400">
                          <a:solidFill>
                            <a:schemeClr val="bg1"/>
                          </a:solidFill>
                        </a:rPr>
                        <a:t>Worst 12-month return</a:t>
                      </a:r>
                      <a:endParaRPr lang="en-GB" sz="1400">
                        <a:solidFill>
                          <a:schemeClr val="bg1"/>
                        </a:solidFill>
                      </a:endParaRPr>
                    </a:p>
                  </a:txBody>
                  <a:tcPr anchor="ctr">
                    <a:lnL w="12700" cmpd="sng">
                      <a:noFill/>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solidFill>
                            <a:schemeClr val="bg1"/>
                          </a:solidFill>
                        </a:rPr>
                        <a:t>-17.53%</a:t>
                      </a:r>
                      <a:endParaRPr lang="en-GB" sz="1400">
                        <a:solidFill>
                          <a:schemeClr val="bg1"/>
                        </a:solidFill>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solidFill>
                            <a:schemeClr val="bg1"/>
                          </a:solidFill>
                        </a:rPr>
                        <a:t>-40.37%</a:t>
                      </a:r>
                      <a:endParaRPr lang="en-GB" sz="1400">
                        <a:solidFill>
                          <a:schemeClr val="bg1"/>
                        </a:solidFill>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solidFill>
                            <a:schemeClr val="bg1"/>
                          </a:solidFill>
                        </a:rPr>
                        <a:t>-52.61%</a:t>
                      </a:r>
                      <a:endParaRPr lang="en-GB" sz="1400">
                        <a:solidFill>
                          <a:schemeClr val="bg1"/>
                        </a:solidFill>
                      </a:endParaRPr>
                    </a:p>
                  </a:txBody>
                  <a:tcPr anchor="ctr">
                    <a:lnL w="12700" cap="flat" cmpd="sng" algn="ctr">
                      <a:solidFill>
                        <a:schemeClr val="bg1">
                          <a:lumMod val="95000"/>
                        </a:schemeClr>
                      </a:solidFill>
                      <a:prstDash val="solid"/>
                      <a:round/>
                      <a:headEnd type="none" w="med" len="med"/>
                      <a:tailEnd type="none" w="med" len="med"/>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617573219"/>
                  </a:ext>
                </a:extLst>
              </a:tr>
              <a:tr h="285765">
                <a:tc>
                  <a:txBody>
                    <a:bodyPr/>
                    <a:lstStyle/>
                    <a:p>
                      <a:r>
                        <a:rPr lang="en-US" sz="1400">
                          <a:solidFill>
                            <a:schemeClr val="bg1"/>
                          </a:solidFill>
                        </a:rPr>
                        <a:t>Best 12-month return</a:t>
                      </a:r>
                      <a:endParaRPr lang="en-GB" sz="1400">
                        <a:solidFill>
                          <a:schemeClr val="bg1"/>
                        </a:solidFill>
                      </a:endParaRPr>
                    </a:p>
                  </a:txBody>
                  <a:tcPr anchor="ctr">
                    <a:lnL w="12700" cmpd="sng">
                      <a:noFill/>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solidFill>
                            <a:schemeClr val="bg1"/>
                          </a:solidFill>
                        </a:rPr>
                        <a:t>31.06%</a:t>
                      </a:r>
                      <a:endParaRPr lang="en-GB" sz="1400">
                        <a:solidFill>
                          <a:schemeClr val="bg1"/>
                        </a:solidFill>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solidFill>
                            <a:schemeClr val="bg1"/>
                          </a:solidFill>
                        </a:rPr>
                        <a:t>76.57%</a:t>
                      </a:r>
                      <a:endParaRPr lang="en-GB" sz="1400">
                        <a:solidFill>
                          <a:schemeClr val="bg1"/>
                        </a:solidFill>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solidFill>
                            <a:schemeClr val="bg1"/>
                          </a:solidFill>
                        </a:rPr>
                        <a:t>109.55%</a:t>
                      </a:r>
                      <a:endParaRPr lang="en-GB" sz="1400">
                        <a:solidFill>
                          <a:schemeClr val="bg1"/>
                        </a:solidFill>
                      </a:endParaRPr>
                    </a:p>
                  </a:txBody>
                  <a:tcPr anchor="ctr">
                    <a:lnL w="12700" cap="flat" cmpd="sng" algn="ctr">
                      <a:solidFill>
                        <a:schemeClr val="bg1">
                          <a:lumMod val="95000"/>
                        </a:schemeClr>
                      </a:solidFill>
                      <a:prstDash val="solid"/>
                      <a:round/>
                      <a:headEnd type="none" w="med" len="med"/>
                      <a:tailEnd type="none" w="med" len="med"/>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273441604"/>
                  </a:ext>
                </a:extLst>
              </a:tr>
              <a:tr h="285765">
                <a:tc>
                  <a:txBody>
                    <a:bodyPr/>
                    <a:lstStyle/>
                    <a:p>
                      <a:r>
                        <a:rPr lang="en-US" sz="1400">
                          <a:solidFill>
                            <a:schemeClr val="bg1"/>
                          </a:solidFill>
                        </a:rPr>
                        <a:t>Worst 20-year return (annualized)</a:t>
                      </a:r>
                      <a:endParaRPr lang="en-GB" sz="1400">
                        <a:solidFill>
                          <a:schemeClr val="bg1"/>
                        </a:solidFill>
                      </a:endParaRPr>
                    </a:p>
                  </a:txBody>
                  <a:tcPr anchor="ctr">
                    <a:lnL w="12700" cmpd="sng">
                      <a:noFill/>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solidFill>
                            <a:schemeClr val="bg1"/>
                          </a:solidFill>
                        </a:rPr>
                        <a:t>2.92%</a:t>
                      </a:r>
                      <a:endParaRPr lang="en-GB" sz="1400">
                        <a:solidFill>
                          <a:schemeClr val="bg1"/>
                        </a:solidFill>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solidFill>
                            <a:schemeClr val="bg1"/>
                          </a:solidFill>
                        </a:rPr>
                        <a:t>3.45%</a:t>
                      </a:r>
                      <a:endParaRPr lang="en-GB" sz="1400">
                        <a:solidFill>
                          <a:schemeClr val="bg1"/>
                        </a:solidFill>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solidFill>
                            <a:schemeClr val="bg1"/>
                          </a:solidFill>
                        </a:rPr>
                        <a:t>3.13%</a:t>
                      </a:r>
                      <a:endParaRPr lang="en-GB" sz="1400">
                        <a:solidFill>
                          <a:schemeClr val="bg1"/>
                        </a:solidFill>
                      </a:endParaRPr>
                    </a:p>
                  </a:txBody>
                  <a:tcPr anchor="ctr">
                    <a:lnL w="12700" cap="flat" cmpd="sng" algn="ctr">
                      <a:solidFill>
                        <a:schemeClr val="bg1">
                          <a:lumMod val="95000"/>
                        </a:schemeClr>
                      </a:solidFill>
                      <a:prstDash val="solid"/>
                      <a:round/>
                      <a:headEnd type="none" w="med" len="med"/>
                      <a:tailEnd type="none" w="med" len="med"/>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45702664"/>
                  </a:ext>
                </a:extLst>
              </a:tr>
              <a:tr h="285765">
                <a:tc>
                  <a:txBody>
                    <a:bodyPr/>
                    <a:lstStyle/>
                    <a:p>
                      <a:r>
                        <a:rPr lang="en-US" sz="1400">
                          <a:solidFill>
                            <a:schemeClr val="bg1"/>
                          </a:solidFill>
                        </a:rPr>
                        <a:t>Best 20-year return (annualized)</a:t>
                      </a:r>
                      <a:endParaRPr lang="en-GB" sz="1400">
                        <a:solidFill>
                          <a:schemeClr val="bg1"/>
                        </a:solidFill>
                      </a:endParaRPr>
                    </a:p>
                  </a:txBody>
                  <a:tcPr anchor="ctr">
                    <a:lnL w="12700" cmpd="sng">
                      <a:noFill/>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a:solidFill>
                            <a:schemeClr val="bg1"/>
                          </a:solidFill>
                        </a:rPr>
                        <a:t>10.98%</a:t>
                      </a:r>
                      <a:endParaRPr lang="en-GB" sz="1400">
                        <a:solidFill>
                          <a:schemeClr val="bg1"/>
                        </a:solidFill>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a:solidFill>
                            <a:schemeClr val="bg1"/>
                          </a:solidFill>
                        </a:rPr>
                        <a:t>13.83%</a:t>
                      </a:r>
                      <a:endParaRPr lang="en-GB" sz="1400">
                        <a:solidFill>
                          <a:schemeClr val="bg1"/>
                        </a:solidFill>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chemeClr val="bg1"/>
                          </a:solidFill>
                        </a:rPr>
                        <a:t>15.34%</a:t>
                      </a:r>
                      <a:endParaRPr lang="en-GB" sz="1400" dirty="0">
                        <a:solidFill>
                          <a:schemeClr val="bg1"/>
                        </a:solidFill>
                      </a:endParaRPr>
                    </a:p>
                  </a:txBody>
                  <a:tcPr anchor="ctr">
                    <a:lnL w="12700" cap="flat" cmpd="sng" algn="ctr">
                      <a:solidFill>
                        <a:schemeClr val="bg1">
                          <a:lumMod val="95000"/>
                        </a:schemeClr>
                      </a:solidFill>
                      <a:prstDash val="solid"/>
                      <a:round/>
                      <a:headEnd type="none" w="med" len="med"/>
                      <a:tailEnd type="none" w="med" len="med"/>
                    </a:lnL>
                    <a:lnR w="12700" cmpd="sng">
                      <a:noFill/>
                    </a:lnR>
                    <a:lnT w="12700" cap="flat" cmpd="sng" algn="ctr">
                      <a:solidFill>
                        <a:schemeClr val="bg1">
                          <a:lumMod val="9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462873345"/>
                  </a:ext>
                </a:extLst>
              </a:tr>
            </a:tbl>
          </a:graphicData>
        </a:graphic>
      </p:graphicFrame>
      <p:grpSp>
        <p:nvGrpSpPr>
          <p:cNvPr id="19" name="Group 18">
            <a:extLst>
              <a:ext uri="{FF2B5EF4-FFF2-40B4-BE49-F238E27FC236}">
                <a16:creationId xmlns:a16="http://schemas.microsoft.com/office/drawing/2014/main" xmlns="" id="{2266AFE7-B187-4C01-B85E-197539174597}"/>
              </a:ext>
            </a:extLst>
          </p:cNvPr>
          <p:cNvGrpSpPr/>
          <p:nvPr/>
        </p:nvGrpSpPr>
        <p:grpSpPr>
          <a:xfrm>
            <a:off x="880698" y="2893901"/>
            <a:ext cx="187036" cy="1159183"/>
            <a:chOff x="2171700" y="1859274"/>
            <a:chExt cx="187036" cy="1159183"/>
          </a:xfrm>
        </p:grpSpPr>
        <p:sp>
          <p:nvSpPr>
            <p:cNvPr id="15" name="Rectangle 14">
              <a:extLst>
                <a:ext uri="{FF2B5EF4-FFF2-40B4-BE49-F238E27FC236}">
                  <a16:creationId xmlns:a16="http://schemas.microsoft.com/office/drawing/2014/main" xmlns="" id="{8E927544-1057-490D-8684-72E3E30D256B}"/>
                </a:ext>
              </a:extLst>
            </p:cNvPr>
            <p:cNvSpPr/>
            <p:nvPr/>
          </p:nvSpPr>
          <p:spPr>
            <a:xfrm>
              <a:off x="2171700" y="1859274"/>
              <a:ext cx="187036" cy="20485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err="1"/>
            </a:p>
          </p:txBody>
        </p:sp>
        <p:sp>
          <p:nvSpPr>
            <p:cNvPr id="16" name="Rectangle 15">
              <a:extLst>
                <a:ext uri="{FF2B5EF4-FFF2-40B4-BE49-F238E27FC236}">
                  <a16:creationId xmlns:a16="http://schemas.microsoft.com/office/drawing/2014/main" xmlns="" id="{1EF1E196-FB6F-4600-B74A-EB414333079F}"/>
                </a:ext>
              </a:extLst>
            </p:cNvPr>
            <p:cNvSpPr/>
            <p:nvPr/>
          </p:nvSpPr>
          <p:spPr>
            <a:xfrm>
              <a:off x="2171700" y="2177385"/>
              <a:ext cx="187036" cy="20485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err="1"/>
            </a:p>
          </p:txBody>
        </p:sp>
        <p:sp>
          <p:nvSpPr>
            <p:cNvPr id="17" name="Rectangle 16">
              <a:extLst>
                <a:ext uri="{FF2B5EF4-FFF2-40B4-BE49-F238E27FC236}">
                  <a16:creationId xmlns:a16="http://schemas.microsoft.com/office/drawing/2014/main" xmlns="" id="{23EBF9C3-1D79-469E-ABB8-E2B0C51C6856}"/>
                </a:ext>
              </a:extLst>
            </p:cNvPr>
            <p:cNvSpPr/>
            <p:nvPr/>
          </p:nvSpPr>
          <p:spPr>
            <a:xfrm>
              <a:off x="2171700" y="2495496"/>
              <a:ext cx="187036" cy="20485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err="1"/>
            </a:p>
          </p:txBody>
        </p:sp>
        <p:sp>
          <p:nvSpPr>
            <p:cNvPr id="18" name="Rectangle 17">
              <a:extLst>
                <a:ext uri="{FF2B5EF4-FFF2-40B4-BE49-F238E27FC236}">
                  <a16:creationId xmlns:a16="http://schemas.microsoft.com/office/drawing/2014/main" xmlns="" id="{E82343E6-D8DE-441F-9307-CF6C623484AB}"/>
                </a:ext>
              </a:extLst>
            </p:cNvPr>
            <p:cNvSpPr/>
            <p:nvPr/>
          </p:nvSpPr>
          <p:spPr>
            <a:xfrm>
              <a:off x="2171700" y="2813607"/>
              <a:ext cx="187036" cy="20485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err="1"/>
            </a:p>
          </p:txBody>
        </p:sp>
      </p:grpSp>
      <p:sp>
        <p:nvSpPr>
          <p:cNvPr id="21" name="TextBox 20">
            <a:extLst>
              <a:ext uri="{FF2B5EF4-FFF2-40B4-BE49-F238E27FC236}">
                <a16:creationId xmlns:a16="http://schemas.microsoft.com/office/drawing/2014/main" xmlns="" id="{E4384729-1C08-45F5-A7A0-858F49DF6F75}"/>
              </a:ext>
            </a:extLst>
          </p:cNvPr>
          <p:cNvSpPr txBox="1"/>
          <p:nvPr/>
        </p:nvSpPr>
        <p:spPr>
          <a:xfrm>
            <a:off x="1208850" y="2864782"/>
            <a:ext cx="2371704" cy="246221"/>
          </a:xfrm>
          <a:prstGeom prst="rect">
            <a:avLst/>
          </a:prstGeom>
          <a:noFill/>
        </p:spPr>
        <p:txBody>
          <a:bodyPr wrap="square" lIns="0" tIns="0" rIns="0" bIns="0" rtlCol="0">
            <a:spAutoFit/>
          </a:bodyPr>
          <a:lstStyle/>
          <a:p>
            <a:pPr algn="l"/>
            <a:r>
              <a:rPr lang="en-US" sz="1600">
                <a:solidFill>
                  <a:schemeClr val="bg1"/>
                </a:solidFill>
              </a:rPr>
              <a:t>US stock</a:t>
            </a:r>
            <a:endParaRPr lang="en-GB" sz="1600">
              <a:solidFill>
                <a:schemeClr val="bg1"/>
              </a:solidFill>
            </a:endParaRPr>
          </a:p>
        </p:txBody>
      </p:sp>
      <p:sp>
        <p:nvSpPr>
          <p:cNvPr id="22" name="TextBox 21">
            <a:extLst>
              <a:ext uri="{FF2B5EF4-FFF2-40B4-BE49-F238E27FC236}">
                <a16:creationId xmlns:a16="http://schemas.microsoft.com/office/drawing/2014/main" xmlns="" id="{7DA29E53-E8C3-49DD-A711-DE4953396E6A}"/>
              </a:ext>
            </a:extLst>
          </p:cNvPr>
          <p:cNvSpPr txBox="1"/>
          <p:nvPr/>
        </p:nvSpPr>
        <p:spPr>
          <a:xfrm>
            <a:off x="1208850" y="3198214"/>
            <a:ext cx="2371704" cy="246221"/>
          </a:xfrm>
          <a:prstGeom prst="rect">
            <a:avLst/>
          </a:prstGeom>
          <a:noFill/>
        </p:spPr>
        <p:txBody>
          <a:bodyPr wrap="square" lIns="0" tIns="0" rIns="0" bIns="0" rtlCol="0">
            <a:spAutoFit/>
          </a:bodyPr>
          <a:lstStyle/>
          <a:p>
            <a:pPr algn="l"/>
            <a:r>
              <a:rPr lang="en-US" sz="1600">
                <a:solidFill>
                  <a:schemeClr val="bg1"/>
                </a:solidFill>
              </a:rPr>
              <a:t>Foreign stock</a:t>
            </a:r>
            <a:endParaRPr lang="en-GB" sz="1600">
              <a:solidFill>
                <a:schemeClr val="bg1"/>
              </a:solidFill>
            </a:endParaRPr>
          </a:p>
        </p:txBody>
      </p:sp>
      <p:sp>
        <p:nvSpPr>
          <p:cNvPr id="23" name="TextBox 22">
            <a:extLst>
              <a:ext uri="{FF2B5EF4-FFF2-40B4-BE49-F238E27FC236}">
                <a16:creationId xmlns:a16="http://schemas.microsoft.com/office/drawing/2014/main" xmlns="" id="{AB0B8C5F-A633-42B0-9D75-89E94F104040}"/>
              </a:ext>
            </a:extLst>
          </p:cNvPr>
          <p:cNvSpPr txBox="1"/>
          <p:nvPr/>
        </p:nvSpPr>
        <p:spPr>
          <a:xfrm>
            <a:off x="1208850" y="3512249"/>
            <a:ext cx="2371704" cy="246221"/>
          </a:xfrm>
          <a:prstGeom prst="rect">
            <a:avLst/>
          </a:prstGeom>
          <a:noFill/>
        </p:spPr>
        <p:txBody>
          <a:bodyPr wrap="square" lIns="0" tIns="0" rIns="0" bIns="0" rtlCol="0">
            <a:spAutoFit/>
          </a:bodyPr>
          <a:lstStyle/>
          <a:p>
            <a:pPr algn="l"/>
            <a:r>
              <a:rPr lang="en-US" sz="1600">
                <a:solidFill>
                  <a:schemeClr val="bg1"/>
                </a:solidFill>
              </a:rPr>
              <a:t>Bond</a:t>
            </a:r>
            <a:endParaRPr lang="en-GB" sz="1600" err="1">
              <a:solidFill>
                <a:schemeClr val="bg1"/>
              </a:solidFill>
            </a:endParaRPr>
          </a:p>
        </p:txBody>
      </p:sp>
      <p:sp>
        <p:nvSpPr>
          <p:cNvPr id="24" name="TextBox 23">
            <a:extLst>
              <a:ext uri="{FF2B5EF4-FFF2-40B4-BE49-F238E27FC236}">
                <a16:creationId xmlns:a16="http://schemas.microsoft.com/office/drawing/2014/main" xmlns="" id="{2393BB9F-4E49-4DC5-AD95-6D648C2CCE57}"/>
              </a:ext>
            </a:extLst>
          </p:cNvPr>
          <p:cNvSpPr txBox="1"/>
          <p:nvPr/>
        </p:nvSpPr>
        <p:spPr>
          <a:xfrm>
            <a:off x="1208850" y="3831365"/>
            <a:ext cx="2371704" cy="246221"/>
          </a:xfrm>
          <a:prstGeom prst="rect">
            <a:avLst/>
          </a:prstGeom>
          <a:noFill/>
        </p:spPr>
        <p:txBody>
          <a:bodyPr wrap="square" lIns="0" tIns="0" rIns="0" bIns="0" rtlCol="0">
            <a:spAutoFit/>
          </a:bodyPr>
          <a:lstStyle/>
          <a:p>
            <a:pPr algn="l"/>
            <a:r>
              <a:rPr lang="en-US" sz="1600">
                <a:solidFill>
                  <a:schemeClr val="bg1"/>
                </a:solidFill>
              </a:rPr>
              <a:t>Short-term investments</a:t>
            </a:r>
            <a:endParaRPr lang="en-GB" sz="1600">
              <a:solidFill>
                <a:schemeClr val="bg1"/>
              </a:solidFill>
            </a:endParaRPr>
          </a:p>
        </p:txBody>
      </p:sp>
      <p:grpSp>
        <p:nvGrpSpPr>
          <p:cNvPr id="28" name="Group 27">
            <a:extLst>
              <a:ext uri="{FF2B5EF4-FFF2-40B4-BE49-F238E27FC236}">
                <a16:creationId xmlns:a16="http://schemas.microsoft.com/office/drawing/2014/main" xmlns="" id="{00ADE993-9E4B-440F-B2F5-33D9EE82D11C}"/>
              </a:ext>
            </a:extLst>
          </p:cNvPr>
          <p:cNvGrpSpPr/>
          <p:nvPr/>
        </p:nvGrpSpPr>
        <p:grpSpPr>
          <a:xfrm>
            <a:off x="3586663" y="1995121"/>
            <a:ext cx="2853478" cy="2234594"/>
            <a:chOff x="5607423" y="1766498"/>
            <a:chExt cx="2043953" cy="1600645"/>
          </a:xfrm>
        </p:grpSpPr>
        <p:graphicFrame>
          <p:nvGraphicFramePr>
            <p:cNvPr id="12" name="Chart 11">
              <a:extLst>
                <a:ext uri="{FF2B5EF4-FFF2-40B4-BE49-F238E27FC236}">
                  <a16:creationId xmlns:a16="http://schemas.microsoft.com/office/drawing/2014/main" xmlns="" id="{2761D75B-2F5A-4382-8C04-0F31458A54A3}"/>
                </a:ext>
              </a:extLst>
            </p:cNvPr>
            <p:cNvGraphicFramePr/>
            <p:nvPr>
              <p:extLst>
                <p:ext uri="{D42A27DB-BD31-4B8C-83A1-F6EECF244321}">
                  <p14:modId xmlns:p14="http://schemas.microsoft.com/office/powerpoint/2010/main" val="3670069754"/>
                </p:ext>
              </p:extLst>
            </p:nvPr>
          </p:nvGraphicFramePr>
          <p:xfrm>
            <a:off x="5607423" y="2004508"/>
            <a:ext cx="2043953" cy="1362635"/>
          </p:xfrm>
          <a:graphic>
            <a:graphicData uri="http://schemas.openxmlformats.org/drawingml/2006/chart">
              <c:chart xmlns:c="http://schemas.openxmlformats.org/drawingml/2006/chart" xmlns:r="http://schemas.openxmlformats.org/officeDocument/2006/relationships" r:id="rId2"/>
            </a:graphicData>
          </a:graphic>
        </p:graphicFrame>
        <p:sp>
          <p:nvSpPr>
            <p:cNvPr id="25" name="TextBox 24">
              <a:extLst>
                <a:ext uri="{FF2B5EF4-FFF2-40B4-BE49-F238E27FC236}">
                  <a16:creationId xmlns:a16="http://schemas.microsoft.com/office/drawing/2014/main" xmlns="" id="{52F39D17-420E-4A64-9791-1FD49EAB1B74}"/>
                </a:ext>
              </a:extLst>
            </p:cNvPr>
            <p:cNvSpPr txBox="1"/>
            <p:nvPr/>
          </p:nvSpPr>
          <p:spPr>
            <a:xfrm>
              <a:off x="5847081" y="1766498"/>
              <a:ext cx="1554479" cy="249172"/>
            </a:xfrm>
            <a:prstGeom prst="rect">
              <a:avLst/>
            </a:prstGeom>
            <a:noFill/>
          </p:spPr>
          <p:txBody>
            <a:bodyPr wrap="square" rtlCol="0">
              <a:spAutoFit/>
            </a:bodyPr>
            <a:lstStyle/>
            <a:p>
              <a:pPr algn="ctr"/>
              <a:r>
                <a:rPr lang="en-US" sz="1600">
                  <a:solidFill>
                    <a:schemeClr val="bg1"/>
                  </a:solidFill>
                  <a:latin typeface="+mj-lt"/>
                </a:rPr>
                <a:t>Conservative</a:t>
              </a:r>
              <a:endParaRPr lang="en-GB" sz="1600">
                <a:solidFill>
                  <a:schemeClr val="bg1"/>
                </a:solidFill>
                <a:latin typeface="+mj-lt"/>
              </a:endParaRPr>
            </a:p>
          </p:txBody>
        </p:sp>
      </p:grpSp>
      <p:grpSp>
        <p:nvGrpSpPr>
          <p:cNvPr id="29" name="Group 28">
            <a:extLst>
              <a:ext uri="{FF2B5EF4-FFF2-40B4-BE49-F238E27FC236}">
                <a16:creationId xmlns:a16="http://schemas.microsoft.com/office/drawing/2014/main" xmlns="" id="{985AB939-FD27-4619-B28B-9864D2485D0B}"/>
              </a:ext>
            </a:extLst>
          </p:cNvPr>
          <p:cNvGrpSpPr/>
          <p:nvPr/>
        </p:nvGrpSpPr>
        <p:grpSpPr>
          <a:xfrm>
            <a:off x="6157792" y="1995121"/>
            <a:ext cx="2853478" cy="2234594"/>
            <a:chOff x="7140370" y="1766498"/>
            <a:chExt cx="2043953" cy="1600645"/>
          </a:xfrm>
        </p:grpSpPr>
        <p:graphicFrame>
          <p:nvGraphicFramePr>
            <p:cNvPr id="13" name="Chart 12">
              <a:extLst>
                <a:ext uri="{FF2B5EF4-FFF2-40B4-BE49-F238E27FC236}">
                  <a16:creationId xmlns:a16="http://schemas.microsoft.com/office/drawing/2014/main" xmlns="" id="{488F04F1-F330-418F-914C-9C22CC11C6E1}"/>
                </a:ext>
              </a:extLst>
            </p:cNvPr>
            <p:cNvGraphicFramePr/>
            <p:nvPr>
              <p:extLst>
                <p:ext uri="{D42A27DB-BD31-4B8C-83A1-F6EECF244321}">
                  <p14:modId xmlns:p14="http://schemas.microsoft.com/office/powerpoint/2010/main" val="3139192113"/>
                </p:ext>
              </p:extLst>
            </p:nvPr>
          </p:nvGraphicFramePr>
          <p:xfrm>
            <a:off x="7140370" y="2004508"/>
            <a:ext cx="2043953" cy="1362635"/>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xmlns="" id="{9544D639-5D9A-4773-84AC-3C17F46D8440}"/>
                </a:ext>
              </a:extLst>
            </p:cNvPr>
            <p:cNvSpPr txBox="1"/>
            <p:nvPr/>
          </p:nvSpPr>
          <p:spPr>
            <a:xfrm>
              <a:off x="7393941" y="1766498"/>
              <a:ext cx="1582419" cy="249172"/>
            </a:xfrm>
            <a:prstGeom prst="rect">
              <a:avLst/>
            </a:prstGeom>
            <a:noFill/>
          </p:spPr>
          <p:txBody>
            <a:bodyPr wrap="square" rtlCol="0">
              <a:spAutoFit/>
            </a:bodyPr>
            <a:lstStyle/>
            <a:p>
              <a:pPr algn="ctr"/>
              <a:r>
                <a:rPr lang="en-US" sz="1600">
                  <a:solidFill>
                    <a:schemeClr val="bg1"/>
                  </a:solidFill>
                  <a:latin typeface="+mj-lt"/>
                </a:rPr>
                <a:t>Balanced</a:t>
              </a:r>
              <a:endParaRPr lang="en-GB" sz="1600">
                <a:solidFill>
                  <a:schemeClr val="bg1"/>
                </a:solidFill>
                <a:latin typeface="+mj-lt"/>
              </a:endParaRPr>
            </a:p>
          </p:txBody>
        </p:sp>
      </p:grpSp>
      <p:grpSp>
        <p:nvGrpSpPr>
          <p:cNvPr id="32" name="Group 31">
            <a:extLst>
              <a:ext uri="{FF2B5EF4-FFF2-40B4-BE49-F238E27FC236}">
                <a16:creationId xmlns:a16="http://schemas.microsoft.com/office/drawing/2014/main" xmlns="" id="{80C0C350-D525-4E77-B26F-9C68F4A90809}"/>
              </a:ext>
            </a:extLst>
          </p:cNvPr>
          <p:cNvGrpSpPr/>
          <p:nvPr/>
        </p:nvGrpSpPr>
        <p:grpSpPr>
          <a:xfrm>
            <a:off x="8728922" y="1995121"/>
            <a:ext cx="2853478" cy="2234594"/>
            <a:chOff x="8752523" y="1766498"/>
            <a:chExt cx="2043953" cy="1600645"/>
          </a:xfrm>
        </p:grpSpPr>
        <p:graphicFrame>
          <p:nvGraphicFramePr>
            <p:cNvPr id="14" name="Chart 13">
              <a:extLst>
                <a:ext uri="{FF2B5EF4-FFF2-40B4-BE49-F238E27FC236}">
                  <a16:creationId xmlns:a16="http://schemas.microsoft.com/office/drawing/2014/main" xmlns="" id="{7144BEEC-9A29-4AF2-BB8E-E173E23A2C0C}"/>
                </a:ext>
              </a:extLst>
            </p:cNvPr>
            <p:cNvGraphicFramePr/>
            <p:nvPr>
              <p:extLst>
                <p:ext uri="{D42A27DB-BD31-4B8C-83A1-F6EECF244321}">
                  <p14:modId xmlns:p14="http://schemas.microsoft.com/office/powerpoint/2010/main" val="1066714067"/>
                </p:ext>
              </p:extLst>
            </p:nvPr>
          </p:nvGraphicFramePr>
          <p:xfrm>
            <a:off x="8752523" y="2004508"/>
            <a:ext cx="2043953" cy="1362635"/>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a:extLst>
                <a:ext uri="{FF2B5EF4-FFF2-40B4-BE49-F238E27FC236}">
                  <a16:creationId xmlns:a16="http://schemas.microsoft.com/office/drawing/2014/main" xmlns="" id="{A0F9D33E-01FC-49F0-B8AF-75512D33D292}"/>
                </a:ext>
              </a:extLst>
            </p:cNvPr>
            <p:cNvSpPr txBox="1"/>
            <p:nvPr/>
          </p:nvSpPr>
          <p:spPr>
            <a:xfrm>
              <a:off x="9021763" y="1766498"/>
              <a:ext cx="1544320" cy="249172"/>
            </a:xfrm>
            <a:prstGeom prst="rect">
              <a:avLst/>
            </a:prstGeom>
            <a:noFill/>
          </p:spPr>
          <p:txBody>
            <a:bodyPr wrap="square" rtlCol="0">
              <a:spAutoFit/>
            </a:bodyPr>
            <a:lstStyle/>
            <a:p>
              <a:pPr algn="ctr"/>
              <a:r>
                <a:rPr lang="en-US" sz="1600">
                  <a:solidFill>
                    <a:schemeClr val="bg1"/>
                  </a:solidFill>
                  <a:latin typeface="+mj-lt"/>
                </a:rPr>
                <a:t>Growth</a:t>
              </a:r>
              <a:endParaRPr lang="en-GB" sz="1600">
                <a:solidFill>
                  <a:schemeClr val="bg1"/>
                </a:solidFill>
                <a:latin typeface="+mj-lt"/>
              </a:endParaRPr>
            </a:p>
          </p:txBody>
        </p:sp>
      </p:grpSp>
    </p:spTree>
    <p:extLst>
      <p:ext uri="{BB962C8B-B14F-4D97-AF65-F5344CB8AC3E}">
        <p14:creationId xmlns:p14="http://schemas.microsoft.com/office/powerpoint/2010/main" val="945511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250"/>
                                        <p:tgtEl>
                                          <p:spTgt spid="28"/>
                                        </p:tgtEl>
                                      </p:cBhvr>
                                    </p:animEffect>
                                  </p:childTnLst>
                                </p:cTn>
                              </p:par>
                              <p:par>
                                <p:cTn id="28" presetID="42" presetClass="path" presetSubtype="0" decel="100000" fill="hold" nodeType="withEffect">
                                  <p:stCondLst>
                                    <p:cond delay="0"/>
                                  </p:stCondLst>
                                  <p:childTnLst>
                                    <p:animMotion origin="layout" path="M 2.08333E-6 0.03889 L 2.08333E-6 -3.7037E-6 " pathEditMode="relative" rAng="0" ptsTypes="AA">
                                      <p:cBhvr>
                                        <p:cTn id="29" dur="500" fill="hold"/>
                                        <p:tgtEl>
                                          <p:spTgt spid="28"/>
                                        </p:tgtEl>
                                        <p:attrNameLst>
                                          <p:attrName>ppt_x</p:attrName>
                                          <p:attrName>ppt_y</p:attrName>
                                        </p:attrNameLst>
                                      </p:cBhvr>
                                      <p:rCtr x="0" y="-1944"/>
                                    </p:animMotion>
                                  </p:childTnLst>
                                </p:cTn>
                              </p:par>
                              <p:par>
                                <p:cTn id="30" presetID="10"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250"/>
                                        <p:tgtEl>
                                          <p:spTgt spid="32"/>
                                        </p:tgtEl>
                                      </p:cBhvr>
                                    </p:animEffect>
                                  </p:childTnLst>
                                </p:cTn>
                              </p:par>
                              <p:par>
                                <p:cTn id="38" presetID="42" presetClass="path" presetSubtype="0" decel="100000" fill="hold" nodeType="withEffect">
                                  <p:stCondLst>
                                    <p:cond delay="0"/>
                                  </p:stCondLst>
                                  <p:childTnLst>
                                    <p:animMotion origin="layout" path="M -2.70833E-6 0.03889 L -2.70833E-6 -3.7037E-6 " pathEditMode="relative" rAng="0" ptsTypes="AA">
                                      <p:cBhvr>
                                        <p:cTn id="39" dur="500" fill="hold"/>
                                        <p:tgtEl>
                                          <p:spTgt spid="32"/>
                                        </p:tgtEl>
                                        <p:attrNameLst>
                                          <p:attrName>ppt_x</p:attrName>
                                          <p:attrName>ppt_y</p:attrName>
                                        </p:attrNameLst>
                                      </p:cBhvr>
                                      <p:rCtr x="0" y="-1944"/>
                                    </p:animMotion>
                                  </p:childTnLst>
                                </p:cTn>
                              </p:par>
                              <p:par>
                                <p:cTn id="40" presetID="10" presetClass="entr" presetSubtype="0"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250"/>
                                        <p:tgtEl>
                                          <p:spTgt spid="29"/>
                                        </p:tgtEl>
                                      </p:cBhvr>
                                    </p:animEffect>
                                  </p:childTnLst>
                                </p:cTn>
                              </p:par>
                              <p:par>
                                <p:cTn id="48" presetID="42" presetClass="path" presetSubtype="0" decel="100000" fill="hold" nodeType="withEffect">
                                  <p:stCondLst>
                                    <p:cond delay="0"/>
                                  </p:stCondLst>
                                  <p:childTnLst>
                                    <p:animMotion origin="layout" path="M 4.79167E-6 0.03889 L 4.79167E-6 -3.7037E-6 " pathEditMode="relative" rAng="0" ptsTypes="AA">
                                      <p:cBhvr>
                                        <p:cTn id="49" dur="500" fill="hold"/>
                                        <p:tgtEl>
                                          <p:spTgt spid="29"/>
                                        </p:tgtEl>
                                        <p:attrNameLst>
                                          <p:attrName>ppt_x</p:attrName>
                                          <p:attrName>ppt_y</p:attrName>
                                        </p:attrNameLst>
                                      </p:cBhvr>
                                      <p:rCtr x="0" y="-1944"/>
                                    </p:animMotion>
                                  </p:childTnLst>
                                </p:cTn>
                              </p:par>
                              <p:par>
                                <p:cTn id="50" presetID="10" presetClass="entr" presetSubtype="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5" grpId="0" animBg="1"/>
      <p:bldP spid="8" grpId="0" animBg="1"/>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a:extLst>
              <a:ext uri="{FF2B5EF4-FFF2-40B4-BE49-F238E27FC236}">
                <a16:creationId xmlns:a16="http://schemas.microsoft.com/office/drawing/2014/main" xmlns="" id="{C2029025-9675-408E-8DAD-9727DF5112FE}"/>
              </a:ext>
            </a:extLst>
          </p:cNvPr>
          <p:cNvGraphicFramePr/>
          <p:nvPr>
            <p:extLst>
              <p:ext uri="{D42A27DB-BD31-4B8C-83A1-F6EECF244321}">
                <p14:modId xmlns:p14="http://schemas.microsoft.com/office/powerpoint/2010/main" val="3787237503"/>
              </p:ext>
            </p:extLst>
          </p:nvPr>
        </p:nvGraphicFramePr>
        <p:xfrm>
          <a:off x="-60961" y="2244154"/>
          <a:ext cx="10670193" cy="38722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xmlns="" id="{CF76879D-F2D8-42D2-AFA5-260E632700BB}"/>
              </a:ext>
            </a:extLst>
          </p:cNvPr>
          <p:cNvSpPr>
            <a:spLocks noGrp="1"/>
          </p:cNvSpPr>
          <p:nvPr>
            <p:ph type="title"/>
          </p:nvPr>
        </p:nvSpPr>
        <p:spPr>
          <a:xfrm>
            <a:off x="448237" y="1"/>
            <a:ext cx="11295529" cy="914868"/>
          </a:xfrm>
        </p:spPr>
        <p:txBody>
          <a:bodyPr>
            <a:noAutofit/>
          </a:bodyPr>
          <a:lstStyle/>
          <a:p>
            <a:r>
              <a:rPr lang="en-US" sz="2800"/>
              <a:t>Even during market declines, staying the course has paid off in the long run</a:t>
            </a:r>
            <a:endParaRPr lang="en-GB" sz="2800"/>
          </a:p>
        </p:txBody>
      </p:sp>
      <p:sp>
        <p:nvSpPr>
          <p:cNvPr id="7" name="TextBox 6">
            <a:extLst>
              <a:ext uri="{FF2B5EF4-FFF2-40B4-BE49-F238E27FC236}">
                <a16:creationId xmlns:a16="http://schemas.microsoft.com/office/drawing/2014/main" xmlns="" id="{BEE02FF1-25E6-46D2-9501-0245883A0760}"/>
              </a:ext>
            </a:extLst>
          </p:cNvPr>
          <p:cNvSpPr txBox="1"/>
          <p:nvPr/>
        </p:nvSpPr>
        <p:spPr>
          <a:xfrm>
            <a:off x="560070" y="1575266"/>
            <a:ext cx="412545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dirty="0">
                <a:ln>
                  <a:noFill/>
                </a:ln>
                <a:solidFill>
                  <a:schemeClr val="accent4"/>
                </a:solidFill>
                <a:effectLst/>
                <a:uLnTx/>
                <a:uFillTx/>
                <a:latin typeface="+mj-lt"/>
                <a:ea typeface="+mn-ea"/>
                <a:cs typeface="Arial"/>
              </a:rPr>
              <a:t>Long-term performance</a:t>
            </a:r>
          </a:p>
        </p:txBody>
      </p:sp>
      <p:sp>
        <p:nvSpPr>
          <p:cNvPr id="8" name="TextBox 7">
            <a:extLst>
              <a:ext uri="{FF2B5EF4-FFF2-40B4-BE49-F238E27FC236}">
                <a16:creationId xmlns:a16="http://schemas.microsoft.com/office/drawing/2014/main" xmlns="" id="{D7E31A77-8F6D-4EEB-9EB0-027A0934081E}"/>
              </a:ext>
            </a:extLst>
          </p:cNvPr>
          <p:cNvSpPr txBox="1"/>
          <p:nvPr/>
        </p:nvSpPr>
        <p:spPr>
          <a:xfrm>
            <a:off x="560070" y="1884263"/>
            <a:ext cx="4308567" cy="286232"/>
          </a:xfrm>
          <a:prstGeom prst="rect">
            <a:avLst/>
          </a:prstGeom>
          <a:noFill/>
        </p:spPr>
        <p:txBody>
          <a:bodyPr wrap="square" rtlCol="0">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ea typeface="+mn-ea"/>
                <a:cs typeface="Arial"/>
              </a:rPr>
              <a:t>50-year historical growth of $100</a:t>
            </a:r>
          </a:p>
        </p:txBody>
      </p:sp>
      <p:sp>
        <p:nvSpPr>
          <p:cNvPr id="6" name="TextBox 5">
            <a:extLst>
              <a:ext uri="{FF2B5EF4-FFF2-40B4-BE49-F238E27FC236}">
                <a16:creationId xmlns:a16="http://schemas.microsoft.com/office/drawing/2014/main" xmlns="" id="{20784890-9695-4AF2-9AF7-94EBB50F4783}"/>
              </a:ext>
            </a:extLst>
          </p:cNvPr>
          <p:cNvSpPr txBox="1">
            <a:spLocks/>
          </p:cNvSpPr>
          <p:nvPr/>
        </p:nvSpPr>
        <p:spPr>
          <a:xfrm>
            <a:off x="10331944" y="5325277"/>
            <a:ext cx="149896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accent5">
                    <a:lumMod val="75000"/>
                  </a:schemeClr>
                </a:solidFill>
                <a:effectLst/>
                <a:uLnTx/>
                <a:uFillTx/>
                <a:ea typeface="+mn-ea"/>
                <a:cs typeface="Arial" panose="020B0604020202020204" pitchFamily="34" charset="0"/>
              </a:rPr>
              <a:t>Short-Term:$1,024</a:t>
            </a:r>
            <a:endParaRPr kumimoji="0" lang="en-GB" sz="1200" b="0" i="0" u="none" strike="noStrike" kern="1200" cap="none" spc="0" normalizeH="0" baseline="0" noProof="0" dirty="0">
              <a:ln>
                <a:noFill/>
              </a:ln>
              <a:solidFill>
                <a:schemeClr val="accent5">
                  <a:lumMod val="75000"/>
                </a:schemeClr>
              </a:solidFill>
              <a:effectLst/>
              <a:uLnTx/>
              <a:uFillTx/>
              <a:ea typeface="+mn-ea"/>
              <a:cs typeface="Arial" panose="020B0604020202020204" pitchFamily="34" charset="0"/>
            </a:endParaRPr>
          </a:p>
        </p:txBody>
      </p:sp>
      <p:sp>
        <p:nvSpPr>
          <p:cNvPr id="4" name="TextBox 3">
            <a:extLst>
              <a:ext uri="{FF2B5EF4-FFF2-40B4-BE49-F238E27FC236}">
                <a16:creationId xmlns:a16="http://schemas.microsoft.com/office/drawing/2014/main" xmlns="" id="{8A53A2B6-5F13-48C8-B4BD-EFBF2F4033EF}"/>
              </a:ext>
            </a:extLst>
          </p:cNvPr>
          <p:cNvSpPr txBox="1"/>
          <p:nvPr/>
        </p:nvSpPr>
        <p:spPr>
          <a:xfrm>
            <a:off x="10331944" y="3226314"/>
            <a:ext cx="149896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accent1"/>
                </a:solidFill>
                <a:effectLst/>
                <a:uLnTx/>
                <a:uFillTx/>
                <a:ea typeface="+mn-ea"/>
                <a:cs typeface="Arial" panose="020B0604020202020204" pitchFamily="34" charset="0"/>
              </a:rPr>
              <a:t>Stocks: $9,935</a:t>
            </a:r>
            <a:endParaRPr kumimoji="0" lang="en-GB" sz="1200" b="0" i="0" u="none" strike="noStrike" kern="1200" cap="none" spc="0" normalizeH="0" baseline="0" noProof="0" dirty="0">
              <a:ln>
                <a:noFill/>
              </a:ln>
              <a:solidFill>
                <a:schemeClr val="accent1"/>
              </a:solidFill>
              <a:effectLst/>
              <a:uLnTx/>
              <a:uFillTx/>
              <a:ea typeface="+mn-ea"/>
              <a:cs typeface="Arial" panose="020B0604020202020204" pitchFamily="34" charset="0"/>
            </a:endParaRPr>
          </a:p>
        </p:txBody>
      </p:sp>
      <p:sp>
        <p:nvSpPr>
          <p:cNvPr id="5" name="TextBox 4">
            <a:extLst>
              <a:ext uri="{FF2B5EF4-FFF2-40B4-BE49-F238E27FC236}">
                <a16:creationId xmlns:a16="http://schemas.microsoft.com/office/drawing/2014/main" xmlns="" id="{82C9EA6C-BF23-4E29-9B63-11D630EC0F1C}"/>
              </a:ext>
            </a:extLst>
          </p:cNvPr>
          <p:cNvSpPr txBox="1">
            <a:spLocks/>
          </p:cNvSpPr>
          <p:nvPr/>
        </p:nvSpPr>
        <p:spPr>
          <a:xfrm>
            <a:off x="10319456" y="4820358"/>
            <a:ext cx="149896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accent2"/>
                </a:solidFill>
                <a:effectLst/>
                <a:uLnTx/>
                <a:uFillTx/>
                <a:ea typeface="+mn-ea"/>
                <a:cs typeface="Arial" panose="020B0604020202020204" pitchFamily="34" charset="0"/>
              </a:rPr>
              <a:t>Bonds: $3,505</a:t>
            </a:r>
            <a:endParaRPr kumimoji="0" lang="en-GB" sz="1200" b="0" i="0" u="none" strike="noStrike" kern="1200" cap="none" spc="0" normalizeH="0" baseline="0" noProof="0" dirty="0">
              <a:ln>
                <a:noFill/>
              </a:ln>
              <a:solidFill>
                <a:schemeClr val="accent2"/>
              </a:solidFill>
              <a:effectLst/>
              <a:uLnTx/>
              <a:uFillTx/>
              <a:ea typeface="+mn-ea"/>
              <a:cs typeface="Arial" panose="020B0604020202020204" pitchFamily="34" charset="0"/>
            </a:endParaRPr>
          </a:p>
        </p:txBody>
      </p:sp>
      <p:grpSp>
        <p:nvGrpSpPr>
          <p:cNvPr id="24" name="Group 23">
            <a:extLst>
              <a:ext uri="{FF2B5EF4-FFF2-40B4-BE49-F238E27FC236}">
                <a16:creationId xmlns:a16="http://schemas.microsoft.com/office/drawing/2014/main" xmlns="" id="{FF9968D0-8B2C-444D-A153-DE11CF99262B}"/>
              </a:ext>
            </a:extLst>
          </p:cNvPr>
          <p:cNvGrpSpPr/>
          <p:nvPr/>
        </p:nvGrpSpPr>
        <p:grpSpPr>
          <a:xfrm>
            <a:off x="4079497" y="4821332"/>
            <a:ext cx="856706" cy="727651"/>
            <a:chOff x="2673330" y="3705037"/>
            <a:chExt cx="548894" cy="619213"/>
          </a:xfrm>
        </p:grpSpPr>
        <p:sp>
          <p:nvSpPr>
            <p:cNvPr id="25" name="Isosceles Triangle 24">
              <a:extLst>
                <a:ext uri="{FF2B5EF4-FFF2-40B4-BE49-F238E27FC236}">
                  <a16:creationId xmlns:a16="http://schemas.microsoft.com/office/drawing/2014/main" xmlns="" id="{248958FC-A20D-4A79-B187-F3A3EB36FC4D}"/>
                </a:ext>
              </a:extLst>
            </p:cNvPr>
            <p:cNvSpPr/>
            <p:nvPr/>
          </p:nvSpPr>
          <p:spPr>
            <a:xfrm rot="10800000">
              <a:off x="2858410" y="3938369"/>
              <a:ext cx="175438" cy="385881"/>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7" name="Rectangle: Rounded Corners 26">
              <a:extLst>
                <a:ext uri="{FF2B5EF4-FFF2-40B4-BE49-F238E27FC236}">
                  <a16:creationId xmlns:a16="http://schemas.microsoft.com/office/drawing/2014/main" xmlns="" id="{212A9D71-0DD0-4EDF-A8EE-6EC48A8F079B}"/>
                </a:ext>
              </a:extLst>
            </p:cNvPr>
            <p:cNvSpPr/>
            <p:nvPr/>
          </p:nvSpPr>
          <p:spPr>
            <a:xfrm>
              <a:off x="2673330" y="3705037"/>
              <a:ext cx="548894" cy="235394"/>
            </a:xfrm>
            <a:prstGeom prst="roundRect">
              <a:avLst>
                <a:gd name="adj" fmla="val 1745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1987</a:t>
              </a:r>
            </a:p>
          </p:txBody>
        </p:sp>
      </p:grpSp>
      <p:grpSp>
        <p:nvGrpSpPr>
          <p:cNvPr id="30" name="Group 29">
            <a:extLst>
              <a:ext uri="{FF2B5EF4-FFF2-40B4-BE49-F238E27FC236}">
                <a16:creationId xmlns:a16="http://schemas.microsoft.com/office/drawing/2014/main" xmlns="" id="{3E59E77E-2B7F-4121-BC0B-6BEAC9735339}"/>
              </a:ext>
            </a:extLst>
          </p:cNvPr>
          <p:cNvGrpSpPr/>
          <p:nvPr/>
        </p:nvGrpSpPr>
        <p:grpSpPr>
          <a:xfrm>
            <a:off x="6716481" y="4314822"/>
            <a:ext cx="856706" cy="727651"/>
            <a:chOff x="2673330" y="3705037"/>
            <a:chExt cx="548894" cy="619213"/>
          </a:xfrm>
        </p:grpSpPr>
        <p:sp>
          <p:nvSpPr>
            <p:cNvPr id="31" name="Isosceles Triangle 30">
              <a:extLst>
                <a:ext uri="{FF2B5EF4-FFF2-40B4-BE49-F238E27FC236}">
                  <a16:creationId xmlns:a16="http://schemas.microsoft.com/office/drawing/2014/main" xmlns="" id="{65A83790-9509-4299-AD91-9D686ACFB3B5}"/>
                </a:ext>
              </a:extLst>
            </p:cNvPr>
            <p:cNvSpPr/>
            <p:nvPr/>
          </p:nvSpPr>
          <p:spPr>
            <a:xfrm rot="10800000">
              <a:off x="2858410" y="3938369"/>
              <a:ext cx="175438" cy="385881"/>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2" name="Rectangle: Rounded Corners 31">
              <a:extLst>
                <a:ext uri="{FF2B5EF4-FFF2-40B4-BE49-F238E27FC236}">
                  <a16:creationId xmlns:a16="http://schemas.microsoft.com/office/drawing/2014/main" xmlns="" id="{F66E252E-EDF1-44AF-9DC3-1E66D226F080}"/>
                </a:ext>
              </a:extLst>
            </p:cNvPr>
            <p:cNvSpPr/>
            <p:nvPr/>
          </p:nvSpPr>
          <p:spPr>
            <a:xfrm>
              <a:off x="2673330" y="3705037"/>
              <a:ext cx="548894" cy="235394"/>
            </a:xfrm>
            <a:prstGeom prst="roundRect">
              <a:avLst>
                <a:gd name="adj" fmla="val 1745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2002</a:t>
              </a:r>
            </a:p>
          </p:txBody>
        </p:sp>
      </p:grpSp>
      <p:grpSp>
        <p:nvGrpSpPr>
          <p:cNvPr id="33" name="Group 32">
            <a:extLst>
              <a:ext uri="{FF2B5EF4-FFF2-40B4-BE49-F238E27FC236}">
                <a16:creationId xmlns:a16="http://schemas.microsoft.com/office/drawing/2014/main" xmlns="" id="{D343B7AD-769F-4E9C-AB40-4272153AC281}"/>
              </a:ext>
            </a:extLst>
          </p:cNvPr>
          <p:cNvGrpSpPr/>
          <p:nvPr/>
        </p:nvGrpSpPr>
        <p:grpSpPr>
          <a:xfrm>
            <a:off x="7807375" y="4158604"/>
            <a:ext cx="856706" cy="727651"/>
            <a:chOff x="2673330" y="3705037"/>
            <a:chExt cx="548894" cy="619213"/>
          </a:xfrm>
        </p:grpSpPr>
        <p:sp>
          <p:nvSpPr>
            <p:cNvPr id="34" name="Isosceles Triangle 33">
              <a:extLst>
                <a:ext uri="{FF2B5EF4-FFF2-40B4-BE49-F238E27FC236}">
                  <a16:creationId xmlns:a16="http://schemas.microsoft.com/office/drawing/2014/main" xmlns="" id="{F633983D-8BAE-474B-ABA3-4AAF2520224D}"/>
                </a:ext>
              </a:extLst>
            </p:cNvPr>
            <p:cNvSpPr/>
            <p:nvPr/>
          </p:nvSpPr>
          <p:spPr>
            <a:xfrm rot="10800000">
              <a:off x="2858410" y="3938369"/>
              <a:ext cx="175438" cy="385881"/>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5" name="Rectangle: Rounded Corners 34">
              <a:extLst>
                <a:ext uri="{FF2B5EF4-FFF2-40B4-BE49-F238E27FC236}">
                  <a16:creationId xmlns:a16="http://schemas.microsoft.com/office/drawing/2014/main" xmlns="" id="{5966AFFD-77A3-42E3-9223-D068E20238C3}"/>
                </a:ext>
              </a:extLst>
            </p:cNvPr>
            <p:cNvSpPr/>
            <p:nvPr/>
          </p:nvSpPr>
          <p:spPr>
            <a:xfrm>
              <a:off x="2673330" y="3705037"/>
              <a:ext cx="548894" cy="235394"/>
            </a:xfrm>
            <a:prstGeom prst="roundRect">
              <a:avLst>
                <a:gd name="adj" fmla="val 1745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2009</a:t>
              </a:r>
            </a:p>
          </p:txBody>
        </p:sp>
      </p:grpSp>
      <p:grpSp>
        <p:nvGrpSpPr>
          <p:cNvPr id="37" name="Group 36">
            <a:extLst>
              <a:ext uri="{FF2B5EF4-FFF2-40B4-BE49-F238E27FC236}">
                <a16:creationId xmlns:a16="http://schemas.microsoft.com/office/drawing/2014/main" xmlns="" id="{55857EEC-8D09-4AAE-AF5F-65F9EC5A4936}"/>
              </a:ext>
            </a:extLst>
          </p:cNvPr>
          <p:cNvGrpSpPr/>
          <p:nvPr/>
        </p:nvGrpSpPr>
        <p:grpSpPr>
          <a:xfrm>
            <a:off x="9930586" y="2106143"/>
            <a:ext cx="856706" cy="1121934"/>
            <a:chOff x="2673330" y="3705037"/>
            <a:chExt cx="548894" cy="954738"/>
          </a:xfrm>
        </p:grpSpPr>
        <p:sp>
          <p:nvSpPr>
            <p:cNvPr id="38" name="Isosceles Triangle 37">
              <a:extLst>
                <a:ext uri="{FF2B5EF4-FFF2-40B4-BE49-F238E27FC236}">
                  <a16:creationId xmlns:a16="http://schemas.microsoft.com/office/drawing/2014/main" xmlns="" id="{067624E8-3287-450A-89B9-BF680E7A37BD}"/>
                </a:ext>
              </a:extLst>
            </p:cNvPr>
            <p:cNvSpPr/>
            <p:nvPr/>
          </p:nvSpPr>
          <p:spPr>
            <a:xfrm rot="10800000">
              <a:off x="2858409" y="3936619"/>
              <a:ext cx="175438" cy="72315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Rectangle: Rounded Corners 40">
              <a:extLst>
                <a:ext uri="{FF2B5EF4-FFF2-40B4-BE49-F238E27FC236}">
                  <a16:creationId xmlns:a16="http://schemas.microsoft.com/office/drawing/2014/main" xmlns="" id="{CFADD191-9658-41C4-BA03-B5D30FFD0746}"/>
                </a:ext>
              </a:extLst>
            </p:cNvPr>
            <p:cNvSpPr/>
            <p:nvPr/>
          </p:nvSpPr>
          <p:spPr>
            <a:xfrm>
              <a:off x="2673330" y="3705037"/>
              <a:ext cx="548894" cy="235394"/>
            </a:xfrm>
            <a:prstGeom prst="roundRect">
              <a:avLst>
                <a:gd name="adj" fmla="val 1745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2020</a:t>
              </a:r>
            </a:p>
          </p:txBody>
        </p:sp>
      </p:grpSp>
      <p:sp>
        <p:nvSpPr>
          <p:cNvPr id="9" name="Rectangle 8">
            <a:extLst>
              <a:ext uri="{FF2B5EF4-FFF2-40B4-BE49-F238E27FC236}">
                <a16:creationId xmlns:a16="http://schemas.microsoft.com/office/drawing/2014/main" xmlns="" id="{F1DC1E30-0479-4F78-8055-C0A4936FAD2B}"/>
              </a:ext>
            </a:extLst>
          </p:cNvPr>
          <p:cNvSpPr/>
          <p:nvPr/>
        </p:nvSpPr>
        <p:spPr>
          <a:xfrm>
            <a:off x="0" y="5935663"/>
            <a:ext cx="12192000" cy="922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err="1"/>
          </a:p>
        </p:txBody>
      </p:sp>
      <p:sp>
        <p:nvSpPr>
          <p:cNvPr id="26" name="TextBox 25">
            <a:extLst>
              <a:ext uri="{FF2B5EF4-FFF2-40B4-BE49-F238E27FC236}">
                <a16:creationId xmlns:a16="http://schemas.microsoft.com/office/drawing/2014/main" xmlns="" id="{CC9A8734-99A7-4F9D-8F2E-8E8E22C268E3}"/>
              </a:ext>
            </a:extLst>
          </p:cNvPr>
          <p:cNvSpPr txBox="1">
            <a:spLocks/>
          </p:cNvSpPr>
          <p:nvPr/>
        </p:nvSpPr>
        <p:spPr>
          <a:xfrm>
            <a:off x="10331944" y="5524308"/>
            <a:ext cx="149896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accent3">
                    <a:lumMod val="75000"/>
                  </a:schemeClr>
                </a:solidFill>
                <a:effectLst/>
                <a:uLnTx/>
                <a:uFillTx/>
                <a:ea typeface="+mn-ea"/>
                <a:cs typeface="Arial" panose="020B0604020202020204" pitchFamily="34" charset="0"/>
              </a:rPr>
              <a:t>Inflation:$737</a:t>
            </a:r>
            <a:endParaRPr kumimoji="0" lang="en-GB" sz="1200" b="0" i="0" u="none" strike="noStrike" kern="1200" cap="none" spc="0" normalizeH="0" baseline="0" noProof="0" dirty="0">
              <a:ln>
                <a:noFill/>
              </a:ln>
              <a:solidFill>
                <a:schemeClr val="accent3">
                  <a:lumMod val="75000"/>
                </a:schemeClr>
              </a:solidFill>
              <a:effectLst/>
              <a:uLnTx/>
              <a:uFillTx/>
              <a:ea typeface="+mn-ea"/>
              <a:cs typeface="Arial" panose="020B0604020202020204" pitchFamily="34" charset="0"/>
            </a:endParaRPr>
          </a:p>
        </p:txBody>
      </p:sp>
      <p:sp>
        <p:nvSpPr>
          <p:cNvPr id="36" name="Rectangle 35">
            <a:extLst>
              <a:ext uri="{FF2B5EF4-FFF2-40B4-BE49-F238E27FC236}">
                <a16:creationId xmlns:a16="http://schemas.microsoft.com/office/drawing/2014/main" xmlns="" id="{E3D3E7F3-ED2B-49D9-A10B-43423BC0307C}"/>
              </a:ext>
            </a:extLst>
          </p:cNvPr>
          <p:cNvSpPr/>
          <p:nvPr/>
        </p:nvSpPr>
        <p:spPr>
          <a:xfrm>
            <a:off x="916789" y="6273335"/>
            <a:ext cx="10829124" cy="461665"/>
          </a:xfrm>
          <a:prstGeom prst="rect">
            <a:avLst/>
          </a:prstGeom>
        </p:spPr>
        <p:txBody>
          <a:bodyPr wrap="square" anchor="b" anchorCtr="0">
            <a:spAutoFit/>
          </a:bodyPr>
          <a:lstStyle/>
          <a:p>
            <a:pPr defTabSz="914400">
              <a:defRPr/>
            </a:pPr>
            <a:r>
              <a:rPr lang="en-US" sz="800" dirty="0">
                <a:solidFill>
                  <a:schemeClr val="bg1">
                    <a:lumMod val="50000"/>
                  </a:schemeClr>
                </a:solidFill>
                <a:cs typeface="Arial"/>
              </a:rPr>
              <a:t>Strategic Advisers and Morningstar/Ibbotson Associates.  Hypothetical value of assets held in untaxed portfolios invested in US stocks, bonds, or short-term investments.  Actual historical data were used to compute the growth of $100 invested in these portfolios for the 50-year period ending on March 18, 2020.  Stocks, bonds, and short-term investments are represented by total returns of the S&amp;P 500 Index from 1/1967 - 1/1987; Dow Jones Total Market from 2/1987 - 3/18/2020, US Intermediate -Term Government Bond Index from 1/1967 - 1/1976; Barclays Aggregate Bond from 2/1976 - 3/18/2020, and 30-Day T-Bills.  Past performance is no guarantee of future results.</a:t>
            </a:r>
          </a:p>
        </p:txBody>
      </p:sp>
      <p:sp>
        <p:nvSpPr>
          <p:cNvPr id="22" name="Slide Number Placeholder 5">
            <a:extLst>
              <a:ext uri="{FF2B5EF4-FFF2-40B4-BE49-F238E27FC236}">
                <a16:creationId xmlns:a16="http://schemas.microsoft.com/office/drawing/2014/main" xmlns="" id="{C77479C0-5687-491D-8FF5-23BA6A030A39}"/>
              </a:ext>
            </a:extLst>
          </p:cNvPr>
          <p:cNvSpPr txBox="1">
            <a:spLocks/>
          </p:cNvSpPr>
          <p:nvPr/>
        </p:nvSpPr>
        <p:spPr>
          <a:xfrm>
            <a:off x="1" y="6492876"/>
            <a:ext cx="558763" cy="365125"/>
          </a:xfrm>
          <a:prstGeom prst="rect">
            <a:avLst/>
          </a:prstGeom>
        </p:spPr>
        <p:txBody>
          <a:bodyPr vert="horz" lIns="91440" tIns="45720" rIns="91440" bIns="45720" rtlCol="0" anchor="ctr"/>
          <a:lstStyle>
            <a:defPPr>
              <a:defRPr lang="en-US"/>
            </a:defPPr>
            <a:lvl1pPr marL="0" algn="r" defTabSz="806754" rtl="0" eaLnBrk="1" latinLnBrk="0" hangingPunct="1">
              <a:defRPr sz="883" kern="1200">
                <a:solidFill>
                  <a:schemeClr val="tx1">
                    <a:tint val="75000"/>
                  </a:schemeClr>
                </a:solidFill>
                <a:latin typeface="+mn-lt"/>
                <a:ea typeface="+mn-ea"/>
                <a:cs typeface="+mn-cs"/>
              </a:defRPr>
            </a:lvl1pPr>
            <a:lvl2pPr marL="403378" algn="l" defTabSz="806754" rtl="0" eaLnBrk="1" latinLnBrk="0" hangingPunct="1">
              <a:defRPr sz="1588" kern="1200">
                <a:solidFill>
                  <a:schemeClr val="tx1"/>
                </a:solidFill>
                <a:latin typeface="+mn-lt"/>
                <a:ea typeface="+mn-ea"/>
                <a:cs typeface="+mn-cs"/>
              </a:defRPr>
            </a:lvl2pPr>
            <a:lvl3pPr marL="806754" algn="l" defTabSz="806754" rtl="0" eaLnBrk="1" latinLnBrk="0" hangingPunct="1">
              <a:defRPr sz="1588" kern="1200">
                <a:solidFill>
                  <a:schemeClr val="tx1"/>
                </a:solidFill>
                <a:latin typeface="+mn-lt"/>
                <a:ea typeface="+mn-ea"/>
                <a:cs typeface="+mn-cs"/>
              </a:defRPr>
            </a:lvl3pPr>
            <a:lvl4pPr marL="1210132" algn="l" defTabSz="806754" rtl="0" eaLnBrk="1" latinLnBrk="0" hangingPunct="1">
              <a:defRPr sz="1588" kern="1200">
                <a:solidFill>
                  <a:schemeClr val="tx1"/>
                </a:solidFill>
                <a:latin typeface="+mn-lt"/>
                <a:ea typeface="+mn-ea"/>
                <a:cs typeface="+mn-cs"/>
              </a:defRPr>
            </a:lvl4pPr>
            <a:lvl5pPr marL="1613510" algn="l" defTabSz="806754" rtl="0" eaLnBrk="1" latinLnBrk="0" hangingPunct="1">
              <a:defRPr sz="1588" kern="1200">
                <a:solidFill>
                  <a:schemeClr val="tx1"/>
                </a:solidFill>
                <a:latin typeface="+mn-lt"/>
                <a:ea typeface="+mn-ea"/>
                <a:cs typeface="+mn-cs"/>
              </a:defRPr>
            </a:lvl5pPr>
            <a:lvl6pPr marL="2016888" algn="l" defTabSz="806754" rtl="0" eaLnBrk="1" latinLnBrk="0" hangingPunct="1">
              <a:defRPr sz="1588" kern="1200">
                <a:solidFill>
                  <a:schemeClr val="tx1"/>
                </a:solidFill>
                <a:latin typeface="+mn-lt"/>
                <a:ea typeface="+mn-ea"/>
                <a:cs typeface="+mn-cs"/>
              </a:defRPr>
            </a:lvl6pPr>
            <a:lvl7pPr marL="2420265" algn="l" defTabSz="806754" rtl="0" eaLnBrk="1" latinLnBrk="0" hangingPunct="1">
              <a:defRPr sz="1588" kern="1200">
                <a:solidFill>
                  <a:schemeClr val="tx1"/>
                </a:solidFill>
                <a:latin typeface="+mn-lt"/>
                <a:ea typeface="+mn-ea"/>
                <a:cs typeface="+mn-cs"/>
              </a:defRPr>
            </a:lvl7pPr>
            <a:lvl8pPr marL="2823643" algn="l" defTabSz="806754" rtl="0" eaLnBrk="1" latinLnBrk="0" hangingPunct="1">
              <a:defRPr sz="1588" kern="1200">
                <a:solidFill>
                  <a:schemeClr val="tx1"/>
                </a:solidFill>
                <a:latin typeface="+mn-lt"/>
                <a:ea typeface="+mn-ea"/>
                <a:cs typeface="+mn-cs"/>
              </a:defRPr>
            </a:lvl8pPr>
            <a:lvl9pPr marL="3227019" algn="l" defTabSz="806754" rtl="0" eaLnBrk="1" latinLnBrk="0" hangingPunct="1">
              <a:defRPr sz="1588" kern="1200">
                <a:solidFill>
                  <a:schemeClr val="tx1"/>
                </a:solidFill>
                <a:latin typeface="+mn-lt"/>
                <a:ea typeface="+mn-ea"/>
                <a:cs typeface="+mn-cs"/>
              </a:defRPr>
            </a:lvl9pPr>
          </a:lstStyle>
          <a:p>
            <a:fld id="{05BFBC55-CFB3-E64F-8BCC-34A4E1FBD227}" type="slidenum">
              <a:rPr lang="en-US" smtClean="0"/>
              <a:pPr/>
              <a:t>7</a:t>
            </a:fld>
            <a:endParaRPr lang="en-US"/>
          </a:p>
        </p:txBody>
      </p:sp>
    </p:spTree>
    <p:extLst>
      <p:ext uri="{BB962C8B-B14F-4D97-AF65-F5344CB8AC3E}">
        <p14:creationId xmlns:p14="http://schemas.microsoft.com/office/powerpoint/2010/main" val="178932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300"/>
                                  </p:stCondLst>
                                  <p:childTnLst>
                                    <p:set>
                                      <p:cBhvr>
                                        <p:cTn id="12" dur="1" fill="hold">
                                          <p:stCondLst>
                                            <p:cond delay="0"/>
                                          </p:stCondLst>
                                        </p:cTn>
                                        <p:tgtEl>
                                          <p:spTgt spid="23">
                                            <p:graphicEl>
                                              <a:chart seriesIdx="-3" categoryIdx="-3" bldStep="gridLegend"/>
                                            </p:graphicEl>
                                          </p:spTgt>
                                        </p:tgtEl>
                                        <p:attrNameLst>
                                          <p:attrName>style.visibility</p:attrName>
                                        </p:attrNameLst>
                                      </p:cBhvr>
                                      <p:to>
                                        <p:strVal val="visible"/>
                                      </p:to>
                                    </p:set>
                                    <p:animEffect transition="in" filter="fade">
                                      <p:cBhvr>
                                        <p:cTn id="13" dur="500"/>
                                        <p:tgtEl>
                                          <p:spTgt spid="23">
                                            <p:graphicEl>
                                              <a:chart seriesIdx="-3" categoryIdx="-3" bldStep="gridLegend"/>
                                            </p:graphicEl>
                                          </p:spTgt>
                                        </p:tgtEl>
                                      </p:cBhvr>
                                    </p:animEffect>
                                  </p:childTnLst>
                                </p:cTn>
                              </p:par>
                              <p:par>
                                <p:cTn id="14" presetID="2" presetClass="entr" presetSubtype="4" decel="100000" fill="hold" grpId="0" nodeType="withEffect">
                                  <p:stCondLst>
                                    <p:cond delay="100"/>
                                  </p:stCondLst>
                                  <p:childTnLst>
                                    <p:set>
                                      <p:cBhvr>
                                        <p:cTn id="15" dur="1" fill="hold">
                                          <p:stCondLst>
                                            <p:cond delay="0"/>
                                          </p:stCondLst>
                                        </p:cTn>
                                        <p:tgtEl>
                                          <p:spTgt spid="23">
                                            <p:graphicEl>
                                              <a:chart seriesIdx="0" categoryIdx="-4" bldStep="series"/>
                                            </p:graphicEl>
                                          </p:spTgt>
                                        </p:tgtEl>
                                        <p:attrNameLst>
                                          <p:attrName>style.visibility</p:attrName>
                                        </p:attrNameLst>
                                      </p:cBhvr>
                                      <p:to>
                                        <p:strVal val="visible"/>
                                      </p:to>
                                    </p:set>
                                    <p:anim calcmode="lin" valueType="num">
                                      <p:cBhvr additive="base">
                                        <p:cTn id="16" dur="500" fill="hold"/>
                                        <p:tgtEl>
                                          <p:spTgt spid="23">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23">
                                            <p:graphicEl>
                                              <a:chart seriesIdx="0" categoryIdx="-4" bldStep="series"/>
                                            </p:graphicEl>
                                          </p:spTgt>
                                        </p:tgtEl>
                                        <p:attrNameLst>
                                          <p:attrName>ppt_y</p:attrName>
                                        </p:attrNameLst>
                                      </p:cBhvr>
                                      <p:tavLst>
                                        <p:tav tm="0">
                                          <p:val>
                                            <p:strVal val="1+#ppt_h/2"/>
                                          </p:val>
                                        </p:tav>
                                        <p:tav tm="100000">
                                          <p:val>
                                            <p:strVal val="#ppt_y"/>
                                          </p:val>
                                        </p:tav>
                                      </p:tavLst>
                                    </p:anim>
                                  </p:childTnLst>
                                </p:cTn>
                              </p:par>
                              <p:par>
                                <p:cTn id="18" presetID="10" presetClass="entr" presetSubtype="0" fill="hold" grpId="0" nodeType="withEffect">
                                  <p:stCondLst>
                                    <p:cond delay="10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50"/>
                                        <p:tgtEl>
                                          <p:spTgt spid="4"/>
                                        </p:tgtEl>
                                      </p:cBhvr>
                                    </p:animEffect>
                                  </p:childTnLst>
                                </p:cTn>
                              </p:par>
                              <p:par>
                                <p:cTn id="21" presetID="42" presetClass="path" presetSubtype="0" decel="100000" fill="hold" grpId="1" nodeType="withEffect">
                                  <p:stCondLst>
                                    <p:cond delay="100"/>
                                  </p:stCondLst>
                                  <p:childTnLst>
                                    <p:animMotion origin="layout" path="M -4.16667E-6 0.03889 L -4.16667E-6 7.40741E-7 " pathEditMode="relative" rAng="0" ptsTypes="AA">
                                      <p:cBhvr>
                                        <p:cTn id="22" dur="500" fill="hold"/>
                                        <p:tgtEl>
                                          <p:spTgt spid="4"/>
                                        </p:tgtEl>
                                        <p:attrNameLst>
                                          <p:attrName>ppt_x</p:attrName>
                                          <p:attrName>ppt_y</p:attrName>
                                        </p:attrNameLst>
                                      </p:cBhvr>
                                      <p:rCtr x="0" y="-1944"/>
                                    </p:animMotion>
                                  </p:childTnLst>
                                </p:cTn>
                              </p:par>
                              <p:par>
                                <p:cTn id="23" presetID="2" presetClass="entr" presetSubtype="4" decel="100000" fill="hold" grpId="0" nodeType="withEffect">
                                  <p:stCondLst>
                                    <p:cond delay="200"/>
                                  </p:stCondLst>
                                  <p:childTnLst>
                                    <p:set>
                                      <p:cBhvr>
                                        <p:cTn id="24" dur="1" fill="hold">
                                          <p:stCondLst>
                                            <p:cond delay="0"/>
                                          </p:stCondLst>
                                        </p:cTn>
                                        <p:tgtEl>
                                          <p:spTgt spid="23">
                                            <p:graphicEl>
                                              <a:chart seriesIdx="1" categoryIdx="-4" bldStep="series"/>
                                            </p:graphicEl>
                                          </p:spTgt>
                                        </p:tgtEl>
                                        <p:attrNameLst>
                                          <p:attrName>style.visibility</p:attrName>
                                        </p:attrNameLst>
                                      </p:cBhvr>
                                      <p:to>
                                        <p:strVal val="visible"/>
                                      </p:to>
                                    </p:set>
                                    <p:anim calcmode="lin" valueType="num">
                                      <p:cBhvr additive="base">
                                        <p:cTn id="25" dur="500" fill="hold"/>
                                        <p:tgtEl>
                                          <p:spTgt spid="23">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
                                            <p:graphicEl>
                                              <a:chart seriesIdx="1" categoryIdx="-4" bldStep="series"/>
                                            </p:graphicEl>
                                          </p:spTgt>
                                        </p:tgtEl>
                                        <p:attrNameLst>
                                          <p:attrName>ppt_y</p:attrName>
                                        </p:attrNameLst>
                                      </p:cBhvr>
                                      <p:tavLst>
                                        <p:tav tm="0">
                                          <p:val>
                                            <p:strVal val="1+#ppt_h/2"/>
                                          </p:val>
                                        </p:tav>
                                        <p:tav tm="100000">
                                          <p:val>
                                            <p:strVal val="#ppt_y"/>
                                          </p:val>
                                        </p:tav>
                                      </p:tavLst>
                                    </p:anim>
                                  </p:childTnLst>
                                </p:cTn>
                              </p:par>
                              <p:par>
                                <p:cTn id="27" presetID="10" presetClass="entr" presetSubtype="0" fill="hold" grpId="0" nodeType="withEffect">
                                  <p:stCondLst>
                                    <p:cond delay="20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250"/>
                                        <p:tgtEl>
                                          <p:spTgt spid="5"/>
                                        </p:tgtEl>
                                      </p:cBhvr>
                                    </p:animEffect>
                                  </p:childTnLst>
                                </p:cTn>
                              </p:par>
                              <p:par>
                                <p:cTn id="30" presetID="42" presetClass="path" presetSubtype="0" decel="100000" fill="hold" grpId="1" nodeType="withEffect">
                                  <p:stCondLst>
                                    <p:cond delay="200"/>
                                  </p:stCondLst>
                                  <p:childTnLst>
                                    <p:animMotion origin="layout" path="M -2.5E-6 0.03889 L -2.5E-6 3.33333E-6 " pathEditMode="relative" rAng="0" ptsTypes="AA">
                                      <p:cBhvr>
                                        <p:cTn id="31" dur="500" fill="hold"/>
                                        <p:tgtEl>
                                          <p:spTgt spid="5"/>
                                        </p:tgtEl>
                                        <p:attrNameLst>
                                          <p:attrName>ppt_x</p:attrName>
                                          <p:attrName>ppt_y</p:attrName>
                                        </p:attrNameLst>
                                      </p:cBhvr>
                                      <p:rCtr x="0" y="-1944"/>
                                    </p:animMotion>
                                  </p:childTnLst>
                                </p:cTn>
                              </p:par>
                              <p:par>
                                <p:cTn id="32" presetID="2" presetClass="entr" presetSubtype="4" decel="100000" fill="hold" grpId="0" nodeType="withEffect">
                                  <p:stCondLst>
                                    <p:cond delay="300"/>
                                  </p:stCondLst>
                                  <p:childTnLst>
                                    <p:set>
                                      <p:cBhvr>
                                        <p:cTn id="33" dur="1" fill="hold">
                                          <p:stCondLst>
                                            <p:cond delay="0"/>
                                          </p:stCondLst>
                                        </p:cTn>
                                        <p:tgtEl>
                                          <p:spTgt spid="23">
                                            <p:graphicEl>
                                              <a:chart seriesIdx="2" categoryIdx="-4" bldStep="series"/>
                                            </p:graphicEl>
                                          </p:spTgt>
                                        </p:tgtEl>
                                        <p:attrNameLst>
                                          <p:attrName>style.visibility</p:attrName>
                                        </p:attrNameLst>
                                      </p:cBhvr>
                                      <p:to>
                                        <p:strVal val="visible"/>
                                      </p:to>
                                    </p:set>
                                    <p:anim calcmode="lin" valueType="num">
                                      <p:cBhvr additive="base">
                                        <p:cTn id="34" dur="500" fill="hold"/>
                                        <p:tgtEl>
                                          <p:spTgt spid="23">
                                            <p:graphicEl>
                                              <a:chart seriesIdx="2" categoryIdx="-4" bldStep="series"/>
                                            </p:graphicEl>
                                          </p:spTgt>
                                        </p:tgtEl>
                                        <p:attrNameLst>
                                          <p:attrName>ppt_x</p:attrName>
                                        </p:attrNameLst>
                                      </p:cBhvr>
                                      <p:tavLst>
                                        <p:tav tm="0">
                                          <p:val>
                                            <p:strVal val="#ppt_x"/>
                                          </p:val>
                                        </p:tav>
                                        <p:tav tm="100000">
                                          <p:val>
                                            <p:strVal val="#ppt_x"/>
                                          </p:val>
                                        </p:tav>
                                      </p:tavLst>
                                    </p:anim>
                                    <p:anim calcmode="lin" valueType="num">
                                      <p:cBhvr additive="base">
                                        <p:cTn id="35" dur="500" fill="hold"/>
                                        <p:tgtEl>
                                          <p:spTgt spid="23">
                                            <p:graphicEl>
                                              <a:chart seriesIdx="2" categoryIdx="-4" bldStep="series"/>
                                            </p:graphicEl>
                                          </p:spTgt>
                                        </p:tgtEl>
                                        <p:attrNameLst>
                                          <p:attrName>ppt_y</p:attrName>
                                        </p:attrNameLst>
                                      </p:cBhvr>
                                      <p:tavLst>
                                        <p:tav tm="0">
                                          <p:val>
                                            <p:strVal val="1+#ppt_h/2"/>
                                          </p:val>
                                        </p:tav>
                                        <p:tav tm="100000">
                                          <p:val>
                                            <p:strVal val="#ppt_y"/>
                                          </p:val>
                                        </p:tav>
                                      </p:tavLst>
                                    </p:anim>
                                  </p:childTnLst>
                                </p:cTn>
                              </p:par>
                              <p:par>
                                <p:cTn id="36" presetID="10" presetClass="entr" presetSubtype="0" fill="hold" grpId="0" nodeType="withEffect">
                                  <p:stCondLst>
                                    <p:cond delay="30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250"/>
                                        <p:tgtEl>
                                          <p:spTgt spid="6"/>
                                        </p:tgtEl>
                                      </p:cBhvr>
                                    </p:animEffect>
                                  </p:childTnLst>
                                </p:cTn>
                              </p:par>
                              <p:par>
                                <p:cTn id="39" presetID="42" presetClass="path" presetSubtype="0" decel="100000" fill="hold" grpId="1" nodeType="withEffect">
                                  <p:stCondLst>
                                    <p:cond delay="300"/>
                                  </p:stCondLst>
                                  <p:childTnLst>
                                    <p:animMotion origin="layout" path="M -4.16667E-6 0.03889 L -4.16667E-6 7.40741E-7 " pathEditMode="relative" rAng="0" ptsTypes="AA">
                                      <p:cBhvr>
                                        <p:cTn id="40" dur="500" fill="hold"/>
                                        <p:tgtEl>
                                          <p:spTgt spid="6"/>
                                        </p:tgtEl>
                                        <p:attrNameLst>
                                          <p:attrName>ppt_x</p:attrName>
                                          <p:attrName>ppt_y</p:attrName>
                                        </p:attrNameLst>
                                      </p:cBhvr>
                                      <p:rCtr x="0" y="-1944"/>
                                    </p:animMotion>
                                  </p:childTnLst>
                                </p:cTn>
                              </p:par>
                              <p:par>
                                <p:cTn id="41" presetID="10" presetClass="entr" presetSubtype="0" fill="hold" grpId="0" nodeType="withEffect">
                                  <p:stCondLst>
                                    <p:cond delay="40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250"/>
                                        <p:tgtEl>
                                          <p:spTgt spid="26"/>
                                        </p:tgtEl>
                                      </p:cBhvr>
                                    </p:animEffect>
                                  </p:childTnLst>
                                </p:cTn>
                              </p:par>
                              <p:par>
                                <p:cTn id="44" presetID="42" presetClass="path" presetSubtype="0" decel="100000" fill="hold" grpId="1" nodeType="withEffect">
                                  <p:stCondLst>
                                    <p:cond delay="400"/>
                                  </p:stCondLst>
                                  <p:childTnLst>
                                    <p:animMotion origin="layout" path="M -4.16667E-6 0.03889 L -4.16667E-6 -4.44444E-6 " pathEditMode="relative" rAng="0" ptsTypes="AA">
                                      <p:cBhvr>
                                        <p:cTn id="45" dur="500" fill="hold"/>
                                        <p:tgtEl>
                                          <p:spTgt spid="26"/>
                                        </p:tgtEl>
                                        <p:attrNameLst>
                                          <p:attrName>ppt_x</p:attrName>
                                          <p:attrName>ppt_y</p:attrName>
                                        </p:attrNameLst>
                                      </p:cBhvr>
                                      <p:rCtr x="0" y="-1944"/>
                                    </p:animMotion>
                                  </p:childTnLst>
                                </p:cTn>
                              </p:par>
                              <p:par>
                                <p:cTn id="46" presetID="2" presetClass="entr" presetSubtype="4" decel="100000" fill="hold" grpId="0" nodeType="withEffect">
                                  <p:stCondLst>
                                    <p:cond delay="400"/>
                                  </p:stCondLst>
                                  <p:childTnLst>
                                    <p:set>
                                      <p:cBhvr>
                                        <p:cTn id="47" dur="1" fill="hold">
                                          <p:stCondLst>
                                            <p:cond delay="0"/>
                                          </p:stCondLst>
                                        </p:cTn>
                                        <p:tgtEl>
                                          <p:spTgt spid="23">
                                            <p:graphicEl>
                                              <a:chart seriesIdx="3" categoryIdx="-4" bldStep="series"/>
                                            </p:graphicEl>
                                          </p:spTgt>
                                        </p:tgtEl>
                                        <p:attrNameLst>
                                          <p:attrName>style.visibility</p:attrName>
                                        </p:attrNameLst>
                                      </p:cBhvr>
                                      <p:to>
                                        <p:strVal val="visible"/>
                                      </p:to>
                                    </p:set>
                                    <p:anim calcmode="lin" valueType="num">
                                      <p:cBhvr additive="base">
                                        <p:cTn id="48" dur="500" fill="hold"/>
                                        <p:tgtEl>
                                          <p:spTgt spid="23">
                                            <p:graphicEl>
                                              <a:chart seriesIdx="3" categoryIdx="-4" bldStep="series"/>
                                            </p:graphicEl>
                                          </p:spTgt>
                                        </p:tgtEl>
                                        <p:attrNameLst>
                                          <p:attrName>ppt_x</p:attrName>
                                        </p:attrNameLst>
                                      </p:cBhvr>
                                      <p:tavLst>
                                        <p:tav tm="0">
                                          <p:val>
                                            <p:strVal val="#ppt_x"/>
                                          </p:val>
                                        </p:tav>
                                        <p:tav tm="100000">
                                          <p:val>
                                            <p:strVal val="#ppt_x"/>
                                          </p:val>
                                        </p:tav>
                                      </p:tavLst>
                                    </p:anim>
                                    <p:anim calcmode="lin" valueType="num">
                                      <p:cBhvr additive="base">
                                        <p:cTn id="49" dur="500" fill="hold"/>
                                        <p:tgtEl>
                                          <p:spTgt spid="23">
                                            <p:graphicEl>
                                              <a:chart seriesIdx="3" categoryIdx="-4" bldStep="series"/>
                                            </p:graphicEl>
                                          </p:spTgt>
                                        </p:tgtEl>
                                        <p:attrNameLst>
                                          <p:attrName>ppt_y</p:attrName>
                                        </p:attrNameLst>
                                      </p:cBhvr>
                                      <p:tavLst>
                                        <p:tav tm="0">
                                          <p:val>
                                            <p:strVal val="1+#ppt_h/2"/>
                                          </p:val>
                                        </p:tav>
                                        <p:tav tm="100000">
                                          <p:val>
                                            <p:strVal val="#ppt_y"/>
                                          </p:val>
                                        </p:tav>
                                      </p:tavLst>
                                    </p:anim>
                                  </p:childTnLst>
                                </p:cTn>
                              </p:par>
                              <p:par>
                                <p:cTn id="50" presetID="10" presetClass="entr" presetSubtype="0" fill="hold" nodeType="withEffect">
                                  <p:stCondLst>
                                    <p:cond delay="50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250"/>
                                        <p:tgtEl>
                                          <p:spTgt spid="24"/>
                                        </p:tgtEl>
                                      </p:cBhvr>
                                    </p:animEffect>
                                  </p:childTnLst>
                                </p:cTn>
                              </p:par>
                              <p:par>
                                <p:cTn id="53" presetID="42" presetClass="path" presetSubtype="0" decel="100000" fill="hold" nodeType="withEffect">
                                  <p:stCondLst>
                                    <p:cond delay="500"/>
                                  </p:stCondLst>
                                  <p:childTnLst>
                                    <p:animMotion origin="layout" path="M -1.45833E-6 -0.03472 L -1.45833E-6 1.48148E-6 " pathEditMode="relative" rAng="0" ptsTypes="AA">
                                      <p:cBhvr>
                                        <p:cTn id="54" dur="500" fill="hold"/>
                                        <p:tgtEl>
                                          <p:spTgt spid="24"/>
                                        </p:tgtEl>
                                        <p:attrNameLst>
                                          <p:attrName>ppt_x</p:attrName>
                                          <p:attrName>ppt_y</p:attrName>
                                        </p:attrNameLst>
                                      </p:cBhvr>
                                      <p:rCtr x="0" y="1736"/>
                                    </p:animMotion>
                                  </p:childTnLst>
                                </p:cTn>
                              </p:par>
                              <p:par>
                                <p:cTn id="55" presetID="10" presetClass="entr" presetSubtype="0" fill="hold" nodeType="withEffect">
                                  <p:stCondLst>
                                    <p:cond delay="60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250"/>
                                        <p:tgtEl>
                                          <p:spTgt spid="30"/>
                                        </p:tgtEl>
                                      </p:cBhvr>
                                    </p:animEffect>
                                  </p:childTnLst>
                                </p:cTn>
                              </p:par>
                              <p:par>
                                <p:cTn id="58" presetID="42" presetClass="path" presetSubtype="0" decel="100000" fill="hold" nodeType="withEffect">
                                  <p:stCondLst>
                                    <p:cond delay="600"/>
                                  </p:stCondLst>
                                  <p:childTnLst>
                                    <p:animMotion origin="layout" path="M 2.29167E-6 -0.03473 L 2.29167E-6 4.07407E-6 " pathEditMode="relative" rAng="0" ptsTypes="AA">
                                      <p:cBhvr>
                                        <p:cTn id="59" dur="500" fill="hold"/>
                                        <p:tgtEl>
                                          <p:spTgt spid="30"/>
                                        </p:tgtEl>
                                        <p:attrNameLst>
                                          <p:attrName>ppt_x</p:attrName>
                                          <p:attrName>ppt_y</p:attrName>
                                        </p:attrNameLst>
                                      </p:cBhvr>
                                      <p:rCtr x="0" y="1736"/>
                                    </p:animMotion>
                                  </p:childTnLst>
                                </p:cTn>
                              </p:par>
                              <p:par>
                                <p:cTn id="60" presetID="10" presetClass="entr" presetSubtype="0" fill="hold" nodeType="withEffect">
                                  <p:stCondLst>
                                    <p:cond delay="70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250"/>
                                        <p:tgtEl>
                                          <p:spTgt spid="33"/>
                                        </p:tgtEl>
                                      </p:cBhvr>
                                    </p:animEffect>
                                  </p:childTnLst>
                                </p:cTn>
                              </p:par>
                              <p:par>
                                <p:cTn id="63" presetID="42" presetClass="path" presetSubtype="0" decel="100000" fill="hold" nodeType="withEffect">
                                  <p:stCondLst>
                                    <p:cond delay="700"/>
                                  </p:stCondLst>
                                  <p:childTnLst>
                                    <p:animMotion origin="layout" path="M -8.33333E-7 -0.03472 L -8.33333E-7 -7.40741E-7 " pathEditMode="relative" rAng="0" ptsTypes="AA">
                                      <p:cBhvr>
                                        <p:cTn id="64" dur="500" fill="hold"/>
                                        <p:tgtEl>
                                          <p:spTgt spid="33"/>
                                        </p:tgtEl>
                                        <p:attrNameLst>
                                          <p:attrName>ppt_x</p:attrName>
                                          <p:attrName>ppt_y</p:attrName>
                                        </p:attrNameLst>
                                      </p:cBhvr>
                                      <p:rCtr x="0" y="1736"/>
                                    </p:animMotion>
                                  </p:childTnLst>
                                </p:cTn>
                              </p:par>
                              <p:par>
                                <p:cTn id="65" presetID="10" presetClass="entr" presetSubtype="0" fill="hold" nodeType="withEffect">
                                  <p:stCondLst>
                                    <p:cond delay="80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250"/>
                                        <p:tgtEl>
                                          <p:spTgt spid="37"/>
                                        </p:tgtEl>
                                      </p:cBhvr>
                                    </p:animEffect>
                                  </p:childTnLst>
                                </p:cTn>
                              </p:par>
                              <p:par>
                                <p:cTn id="68" presetID="42" presetClass="path" presetSubtype="0" decel="100000" fill="hold" nodeType="withEffect">
                                  <p:stCondLst>
                                    <p:cond delay="800"/>
                                  </p:stCondLst>
                                  <p:childTnLst>
                                    <p:animMotion origin="layout" path="M 6.25E-7 -0.03472 L 6.25E-7 1.11111E-6 " pathEditMode="relative" rAng="0" ptsTypes="AA">
                                      <p:cBhvr>
                                        <p:cTn id="69" dur="500" fill="hold"/>
                                        <p:tgtEl>
                                          <p:spTgt spid="3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uiExpand="1">
        <p:bldSub>
          <a:bldChart bld="series"/>
        </p:bldSub>
      </p:bldGraphic>
      <p:bldP spid="7" grpId="0"/>
      <p:bldP spid="8" grpId="0"/>
      <p:bldP spid="6" grpId="0"/>
      <p:bldP spid="6" grpId="1"/>
      <p:bldP spid="4" grpId="0"/>
      <p:bldP spid="4" grpId="1"/>
      <p:bldP spid="5" grpId="0"/>
      <p:bldP spid="5" grpId="1"/>
      <p:bldP spid="26" grpId="0"/>
      <p:bldP spid="2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6D2CF18C-E8BF-4C4A-9D5B-430564E5E634}"/>
              </a:ext>
            </a:extLst>
          </p:cNvPr>
          <p:cNvGrpSpPr/>
          <p:nvPr/>
        </p:nvGrpSpPr>
        <p:grpSpPr>
          <a:xfrm>
            <a:off x="449263" y="947292"/>
            <a:ext cx="11296650" cy="1078861"/>
            <a:chOff x="449263" y="947292"/>
            <a:chExt cx="11296650" cy="1078861"/>
          </a:xfrm>
        </p:grpSpPr>
        <p:sp>
          <p:nvSpPr>
            <p:cNvPr id="7" name="Rectangle: Rounded Corners 6">
              <a:extLst>
                <a:ext uri="{FF2B5EF4-FFF2-40B4-BE49-F238E27FC236}">
                  <a16:creationId xmlns:a16="http://schemas.microsoft.com/office/drawing/2014/main" xmlns="" id="{69339ADE-F9F8-4C68-A52A-B8AD25588174}"/>
                </a:ext>
              </a:extLst>
            </p:cNvPr>
            <p:cNvSpPr/>
            <p:nvPr/>
          </p:nvSpPr>
          <p:spPr>
            <a:xfrm>
              <a:off x="449263" y="947292"/>
              <a:ext cx="11296650" cy="107886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err="1"/>
            </a:p>
          </p:txBody>
        </p:sp>
        <p:sp>
          <p:nvSpPr>
            <p:cNvPr id="8" name="Content Placeholder 2">
              <a:extLst>
                <a:ext uri="{FF2B5EF4-FFF2-40B4-BE49-F238E27FC236}">
                  <a16:creationId xmlns:a16="http://schemas.microsoft.com/office/drawing/2014/main" xmlns="" id="{D97D93F0-2D9B-4FD2-853B-781934F57AC5}"/>
                </a:ext>
              </a:extLst>
            </p:cNvPr>
            <p:cNvSpPr txBox="1">
              <a:spLocks/>
            </p:cNvSpPr>
            <p:nvPr/>
          </p:nvSpPr>
          <p:spPr>
            <a:xfrm>
              <a:off x="483394" y="1605875"/>
              <a:ext cx="11095038" cy="3544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588" kern="1200">
                  <a:solidFill>
                    <a:schemeClr val="tx1"/>
                  </a:solidFill>
                  <a:latin typeface="+mn-lt"/>
                  <a:ea typeface="+mn-ea"/>
                  <a:cs typeface="+mn-cs"/>
                </a:defRPr>
              </a:lvl1pPr>
              <a:lvl2pPr marL="685799" indent="-228600" algn="l" defTabSz="914400" rtl="0" eaLnBrk="1" latinLnBrk="0" hangingPunct="1">
                <a:lnSpc>
                  <a:spcPct val="90000"/>
                </a:lnSpc>
                <a:spcBef>
                  <a:spcPts val="500"/>
                </a:spcBef>
                <a:buFont typeface="Arial" panose="020B0604020202020204" pitchFamily="34" charset="0"/>
                <a:buChar char="•"/>
                <a:defRPr sz="1412" kern="1200">
                  <a:solidFill>
                    <a:schemeClr val="tx1"/>
                  </a:solidFill>
                  <a:latin typeface="+mn-lt"/>
                  <a:ea typeface="+mn-ea"/>
                  <a:cs typeface="+mn-cs"/>
                </a:defRPr>
              </a:lvl2pPr>
              <a:lvl3pPr marL="1142998" indent="-228600" algn="l" defTabSz="914400" rtl="0" eaLnBrk="1" latinLnBrk="0" hangingPunct="1">
                <a:lnSpc>
                  <a:spcPct val="90000"/>
                </a:lnSpc>
                <a:spcBef>
                  <a:spcPts val="500"/>
                </a:spcBef>
                <a:buFont typeface="Arial" panose="020B0604020202020204" pitchFamily="34" charset="0"/>
                <a:buChar char="•"/>
                <a:defRPr sz="1235" kern="1200">
                  <a:solidFill>
                    <a:schemeClr val="tx1"/>
                  </a:solidFill>
                  <a:latin typeface="+mn-lt"/>
                  <a:ea typeface="+mn-ea"/>
                  <a:cs typeface="+mn-cs"/>
                </a:defRPr>
              </a:lvl3pPr>
              <a:lvl4pPr marL="1600199" indent="-228600" algn="l" defTabSz="914400" rtl="0" eaLnBrk="1" latinLnBrk="0" hangingPunct="1">
                <a:lnSpc>
                  <a:spcPct val="90000"/>
                </a:lnSpc>
                <a:spcBef>
                  <a:spcPts val="500"/>
                </a:spcBef>
                <a:buFont typeface="Arial" panose="020B0604020202020204" pitchFamily="34" charset="0"/>
                <a:buChar char="•"/>
                <a:defRPr sz="1235" kern="1200">
                  <a:solidFill>
                    <a:schemeClr val="tx1"/>
                  </a:solidFill>
                  <a:latin typeface="+mn-lt"/>
                  <a:ea typeface="+mn-ea"/>
                  <a:cs typeface="+mn-cs"/>
                </a:defRPr>
              </a:lvl4pPr>
              <a:lvl5pPr marL="2057398" indent="-228600" algn="l" defTabSz="914400" rtl="0" eaLnBrk="1" latinLnBrk="0" hangingPunct="1">
                <a:lnSpc>
                  <a:spcPct val="90000"/>
                </a:lnSpc>
                <a:spcBef>
                  <a:spcPts val="500"/>
                </a:spcBef>
                <a:buFont typeface="Arial" panose="020B0604020202020204" pitchFamily="34" charset="0"/>
                <a:buChar char="•"/>
                <a:defRPr sz="1235" kern="1200">
                  <a:solidFill>
                    <a:schemeClr val="tx1"/>
                  </a:solidFill>
                  <a:latin typeface="+mn-lt"/>
                  <a:ea typeface="+mn-ea"/>
                  <a:cs typeface="+mn-cs"/>
                </a:defRPr>
              </a:lvl5pPr>
              <a:lvl6pPr marL="2514597"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96"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97"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96"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solidFill>
                    <a:schemeClr val="bg1"/>
                  </a:solidFill>
                </a:rPr>
                <a:t>Investors who missed out on just a handful of the market’s best days significantly reduced their portfolio’s value</a:t>
              </a:r>
            </a:p>
          </p:txBody>
        </p:sp>
      </p:grpSp>
      <p:sp>
        <p:nvSpPr>
          <p:cNvPr id="9" name="Rectangle 8">
            <a:extLst>
              <a:ext uri="{FF2B5EF4-FFF2-40B4-BE49-F238E27FC236}">
                <a16:creationId xmlns:a16="http://schemas.microsoft.com/office/drawing/2014/main" xmlns="" id="{5F2D7CA9-4ED8-4126-AF6F-005213BCB064}"/>
              </a:ext>
            </a:extLst>
          </p:cNvPr>
          <p:cNvSpPr/>
          <p:nvPr/>
        </p:nvSpPr>
        <p:spPr>
          <a:xfrm>
            <a:off x="0" y="0"/>
            <a:ext cx="12192000" cy="1516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err="1"/>
          </a:p>
        </p:txBody>
      </p:sp>
      <p:sp>
        <p:nvSpPr>
          <p:cNvPr id="10" name="Title 9">
            <a:extLst>
              <a:ext uri="{FF2B5EF4-FFF2-40B4-BE49-F238E27FC236}">
                <a16:creationId xmlns:a16="http://schemas.microsoft.com/office/drawing/2014/main" xmlns="" id="{C79A62C2-C827-41BF-992D-FC677FD393FF}"/>
              </a:ext>
            </a:extLst>
          </p:cNvPr>
          <p:cNvSpPr>
            <a:spLocks noGrp="1"/>
          </p:cNvSpPr>
          <p:nvPr>
            <p:ph type="title"/>
          </p:nvPr>
        </p:nvSpPr>
        <p:spPr/>
        <p:txBody>
          <a:bodyPr/>
          <a:lstStyle/>
          <a:p>
            <a:r>
              <a:rPr lang="en-US"/>
              <a:t>Missing out on the best days can cost investors</a:t>
            </a:r>
            <a:endParaRPr lang="en-GB"/>
          </a:p>
        </p:txBody>
      </p:sp>
      <p:sp>
        <p:nvSpPr>
          <p:cNvPr id="4" name="Slide Number Placeholder 3">
            <a:extLst>
              <a:ext uri="{FF2B5EF4-FFF2-40B4-BE49-F238E27FC236}">
                <a16:creationId xmlns:a16="http://schemas.microsoft.com/office/drawing/2014/main" xmlns="" id="{A48C7967-F761-4996-9C0C-6BA450D36FCE}"/>
              </a:ext>
            </a:extLst>
          </p:cNvPr>
          <p:cNvSpPr>
            <a:spLocks noGrp="1"/>
          </p:cNvSpPr>
          <p:nvPr>
            <p:ph type="sldNum" sz="quarter" idx="12"/>
          </p:nvPr>
        </p:nvSpPr>
        <p:spPr/>
        <p:txBody>
          <a:bodyPr/>
          <a:lstStyle/>
          <a:p>
            <a:fld id="{05BFBC55-CFB3-E64F-8BCC-34A4E1FBD227}" type="slidenum">
              <a:rPr lang="en-US" smtClean="0"/>
              <a:pPr/>
              <a:t>8</a:t>
            </a:fld>
            <a:endParaRPr lang="en-US"/>
          </a:p>
        </p:txBody>
      </p:sp>
      <p:graphicFrame>
        <p:nvGraphicFramePr>
          <p:cNvPr id="5" name="Chart 4">
            <a:extLst>
              <a:ext uri="{FF2B5EF4-FFF2-40B4-BE49-F238E27FC236}">
                <a16:creationId xmlns:a16="http://schemas.microsoft.com/office/drawing/2014/main" xmlns="" id="{53A4F1C9-9B0C-4EE7-9101-BBD09D362D6B}"/>
              </a:ext>
            </a:extLst>
          </p:cNvPr>
          <p:cNvGraphicFramePr/>
          <p:nvPr>
            <p:extLst>
              <p:ext uri="{D42A27DB-BD31-4B8C-83A1-F6EECF244321}">
                <p14:modId xmlns:p14="http://schemas.microsoft.com/office/powerpoint/2010/main" val="3510993628"/>
              </p:ext>
            </p:extLst>
          </p:nvPr>
        </p:nvGraphicFramePr>
        <p:xfrm>
          <a:off x="481693" y="2138812"/>
          <a:ext cx="11264220" cy="3430333"/>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xmlns="" id="{9A50CFC3-5568-485A-93C7-FEDADBC30C31}"/>
              </a:ext>
            </a:extLst>
          </p:cNvPr>
          <p:cNvSpPr txBox="1"/>
          <p:nvPr/>
        </p:nvSpPr>
        <p:spPr>
          <a:xfrm>
            <a:off x="916790" y="6263571"/>
            <a:ext cx="10829124" cy="461665"/>
          </a:xfrm>
          <a:prstGeom prst="rect">
            <a:avLst/>
          </a:prstGeom>
          <a:noFill/>
        </p:spPr>
        <p:txBody>
          <a:bodyPr wrap="square" rtlCol="0">
            <a:spAutoFit/>
          </a:bodyPr>
          <a:lstStyle/>
          <a:p>
            <a:r>
              <a:rPr lang="en-US" sz="800" dirty="0">
                <a:solidFill>
                  <a:schemeClr val="bg1">
                    <a:lumMod val="50000"/>
                  </a:schemeClr>
                </a:solidFill>
              </a:rPr>
              <a:t>Time period January 1 1980 – December 31, 2018.  Past performance is no guarantee of future results. The hypothetical example assumes an investment that tracks the returns of the S&amp;P 500® Index and includes dividend reinvestment but does not reflect the impact of taxes, which would lower these figures. “Best days” were determined by ranking the one-day total returns for the S&amp;P 500 Index within this time period and ranking them from highest to lowest. There is volatility in the market, and a sale at any point in time could result in a gain or loss. Your own investment experience will differ, including the possibility of losing money. Source: Bloomberg, as of 12/31/2018</a:t>
            </a:r>
            <a:endParaRPr lang="en-GB" sz="800" dirty="0">
              <a:solidFill>
                <a:schemeClr val="bg1">
                  <a:lumMod val="50000"/>
                </a:schemeClr>
              </a:solidFill>
            </a:endParaRPr>
          </a:p>
        </p:txBody>
      </p:sp>
    </p:spTree>
    <p:extLst>
      <p:ext uri="{BB962C8B-B14F-4D97-AF65-F5344CB8AC3E}">
        <p14:creationId xmlns:p14="http://schemas.microsoft.com/office/powerpoint/2010/main" val="170279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fade">
                                      <p:cBhvr>
                                        <p:cTn id="12" dur="500"/>
                                        <p:tgtEl>
                                          <p:spTgt spid="5">
                                            <p:graphicEl>
                                              <a:chart seriesIdx="-3" categoryIdx="-3" bldStep="gridLegend"/>
                                            </p:graphicEl>
                                          </p:spTgt>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5">
                                            <p:graphicEl>
                                              <a:chart seriesIdx="-4" categoryIdx="0" bldStep="category"/>
                                            </p:graphicEl>
                                          </p:spTgt>
                                        </p:tgtEl>
                                        <p:attrNameLst>
                                          <p:attrName>style.visibility</p:attrName>
                                        </p:attrNameLst>
                                      </p:cBhvr>
                                      <p:to>
                                        <p:strVal val="visible"/>
                                      </p:to>
                                    </p:set>
                                    <p:animEffect transition="in" filter="fade">
                                      <p:cBhvr>
                                        <p:cTn id="15" dur="500"/>
                                        <p:tgtEl>
                                          <p:spTgt spid="5">
                                            <p:graphicEl>
                                              <a:chart seriesIdx="-4" categoryIdx="0" bldStep="category"/>
                                            </p:graphicEl>
                                          </p:spTgt>
                                        </p:tgtEl>
                                      </p:cBhvr>
                                    </p:animEffect>
                                  </p:childTnLst>
                                </p:cTn>
                              </p:par>
                              <p:par>
                                <p:cTn id="16" presetID="10" presetClass="entr" presetSubtype="0" fill="hold" grpId="0" nodeType="withEffect">
                                  <p:stCondLst>
                                    <p:cond delay="450"/>
                                  </p:stCondLst>
                                  <p:childTnLst>
                                    <p:set>
                                      <p:cBhvr>
                                        <p:cTn id="17" dur="1" fill="hold">
                                          <p:stCondLst>
                                            <p:cond delay="0"/>
                                          </p:stCondLst>
                                        </p:cTn>
                                        <p:tgtEl>
                                          <p:spTgt spid="5">
                                            <p:graphicEl>
                                              <a:chart seriesIdx="-4" categoryIdx="1" bldStep="category"/>
                                            </p:graphicEl>
                                          </p:spTgt>
                                        </p:tgtEl>
                                        <p:attrNameLst>
                                          <p:attrName>style.visibility</p:attrName>
                                        </p:attrNameLst>
                                      </p:cBhvr>
                                      <p:to>
                                        <p:strVal val="visible"/>
                                      </p:to>
                                    </p:set>
                                    <p:animEffect transition="in" filter="fade">
                                      <p:cBhvr>
                                        <p:cTn id="18" dur="500"/>
                                        <p:tgtEl>
                                          <p:spTgt spid="5">
                                            <p:graphicEl>
                                              <a:chart seriesIdx="-4" categoryIdx="1" bldStep="category"/>
                                            </p:graphicEl>
                                          </p:spTgt>
                                        </p:tgtEl>
                                      </p:cBhvr>
                                    </p:animEffect>
                                  </p:childTnLst>
                                </p:cTn>
                              </p:par>
                              <p:par>
                                <p:cTn id="19" presetID="10" presetClass="entr" presetSubtype="0" fill="hold" grpId="0" nodeType="withEffect">
                                  <p:stCondLst>
                                    <p:cond delay="650"/>
                                  </p:stCondLst>
                                  <p:childTnLst>
                                    <p:set>
                                      <p:cBhvr>
                                        <p:cTn id="20" dur="1" fill="hold">
                                          <p:stCondLst>
                                            <p:cond delay="0"/>
                                          </p:stCondLst>
                                        </p:cTn>
                                        <p:tgtEl>
                                          <p:spTgt spid="5">
                                            <p:graphicEl>
                                              <a:chart seriesIdx="-4" categoryIdx="2" bldStep="category"/>
                                            </p:graphicEl>
                                          </p:spTgt>
                                        </p:tgtEl>
                                        <p:attrNameLst>
                                          <p:attrName>style.visibility</p:attrName>
                                        </p:attrNameLst>
                                      </p:cBhvr>
                                      <p:to>
                                        <p:strVal val="visible"/>
                                      </p:to>
                                    </p:set>
                                    <p:animEffect transition="in" filter="fade">
                                      <p:cBhvr>
                                        <p:cTn id="21" dur="500"/>
                                        <p:tgtEl>
                                          <p:spTgt spid="5">
                                            <p:graphicEl>
                                              <a:chart seriesIdx="-4" categoryIdx="2" bldStep="category"/>
                                            </p:graphicEl>
                                          </p:spTgt>
                                        </p:tgtEl>
                                      </p:cBhvr>
                                    </p:animEffect>
                                  </p:childTnLst>
                                </p:cTn>
                              </p:par>
                              <p:par>
                                <p:cTn id="22" presetID="10" presetClass="entr" presetSubtype="0" fill="hold" grpId="0" nodeType="withEffect">
                                  <p:stCondLst>
                                    <p:cond delay="850"/>
                                  </p:stCondLst>
                                  <p:childTnLst>
                                    <p:set>
                                      <p:cBhvr>
                                        <p:cTn id="23" dur="1" fill="hold">
                                          <p:stCondLst>
                                            <p:cond delay="0"/>
                                          </p:stCondLst>
                                        </p:cTn>
                                        <p:tgtEl>
                                          <p:spTgt spid="5">
                                            <p:graphicEl>
                                              <a:chart seriesIdx="-4" categoryIdx="3" bldStep="category"/>
                                            </p:graphicEl>
                                          </p:spTgt>
                                        </p:tgtEl>
                                        <p:attrNameLst>
                                          <p:attrName>style.visibility</p:attrName>
                                        </p:attrNameLst>
                                      </p:cBhvr>
                                      <p:to>
                                        <p:strVal val="visible"/>
                                      </p:to>
                                    </p:set>
                                    <p:animEffect transition="in" filter="fade">
                                      <p:cBhvr>
                                        <p:cTn id="24" dur="500"/>
                                        <p:tgtEl>
                                          <p:spTgt spid="5">
                                            <p:graphicEl>
                                              <a:chart seriesIdx="-4" categoryIdx="3" bldStep="category"/>
                                            </p:graphicEl>
                                          </p:spTgt>
                                        </p:tgtEl>
                                      </p:cBhvr>
                                    </p:animEffect>
                                  </p:childTnLst>
                                </p:cTn>
                              </p:par>
                              <p:par>
                                <p:cTn id="25" presetID="10" presetClass="entr" presetSubtype="0" fill="hold" grpId="0" nodeType="withEffect">
                                  <p:stCondLst>
                                    <p:cond delay="1050"/>
                                  </p:stCondLst>
                                  <p:childTnLst>
                                    <p:set>
                                      <p:cBhvr>
                                        <p:cTn id="26" dur="1" fill="hold">
                                          <p:stCondLst>
                                            <p:cond delay="0"/>
                                          </p:stCondLst>
                                        </p:cTn>
                                        <p:tgtEl>
                                          <p:spTgt spid="5">
                                            <p:graphicEl>
                                              <a:chart seriesIdx="-4" categoryIdx="4" bldStep="category"/>
                                            </p:graphicEl>
                                          </p:spTgt>
                                        </p:tgtEl>
                                        <p:attrNameLst>
                                          <p:attrName>style.visibility</p:attrName>
                                        </p:attrNameLst>
                                      </p:cBhvr>
                                      <p:to>
                                        <p:strVal val="visible"/>
                                      </p:to>
                                    </p:set>
                                    <p:animEffect transition="in" filter="fade">
                                      <p:cBhvr>
                                        <p:cTn id="27" dur="500"/>
                                        <p:tgtEl>
                                          <p:spTgt spid="5">
                                            <p:graphicEl>
                                              <a:chart seriesIdx="-4" categoryIdx="4"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D89D00A2-6510-4DD8-83BE-C444FC448A99}"/>
              </a:ext>
            </a:extLst>
          </p:cNvPr>
          <p:cNvSpPr/>
          <p:nvPr/>
        </p:nvSpPr>
        <p:spPr>
          <a:xfrm>
            <a:off x="1" y="1516063"/>
            <a:ext cx="12192000" cy="441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err="1"/>
          </a:p>
        </p:txBody>
      </p:sp>
      <p:sp>
        <p:nvSpPr>
          <p:cNvPr id="3" name="Footer Placeholder 2">
            <a:extLst>
              <a:ext uri="{FF2B5EF4-FFF2-40B4-BE49-F238E27FC236}">
                <a16:creationId xmlns:a16="http://schemas.microsoft.com/office/drawing/2014/main" xmlns="" id="{5638BD80-F16C-412D-9A3D-9595F05A938E}"/>
              </a:ext>
            </a:extLst>
          </p:cNvPr>
          <p:cNvSpPr>
            <a:spLocks noGrp="1"/>
          </p:cNvSpPr>
          <p:nvPr>
            <p:ph type="ftr" sz="quarter" idx="11"/>
          </p:nvPr>
        </p:nvSpPr>
        <p:spPr>
          <a:xfrm>
            <a:off x="916789" y="6360111"/>
            <a:ext cx="8940339" cy="365125"/>
          </a:xfrm>
        </p:spPr>
        <p:txBody>
          <a:bodyPr/>
          <a:lstStyle/>
          <a:p>
            <a:r>
              <a:rPr lang="en-US" b="1" dirty="0"/>
              <a:t>Past performance is no guarantee of future results</a:t>
            </a:r>
            <a:r>
              <a:rPr lang="en-US" dirty="0"/>
              <a:t>. Sources: Ibbotson, Factset, FMRCo, Asset Allocation Research Team as of January 1, 2019. US stock market returns represented by total return of S&amp;P  500 ® Index.  It is not possible to invest in an index.  First 3 dates determined by best 5-year market return subsequent to the month shown.</a:t>
            </a:r>
          </a:p>
        </p:txBody>
      </p:sp>
      <p:sp>
        <p:nvSpPr>
          <p:cNvPr id="4" name="Slide Number Placeholder 3">
            <a:extLst>
              <a:ext uri="{FF2B5EF4-FFF2-40B4-BE49-F238E27FC236}">
                <a16:creationId xmlns:a16="http://schemas.microsoft.com/office/drawing/2014/main" xmlns="" id="{6C30DE33-4ACC-42E3-9E47-E4C2FE2F8D50}"/>
              </a:ext>
            </a:extLst>
          </p:cNvPr>
          <p:cNvSpPr>
            <a:spLocks noGrp="1"/>
          </p:cNvSpPr>
          <p:nvPr>
            <p:ph type="sldNum" sz="quarter" idx="12"/>
          </p:nvPr>
        </p:nvSpPr>
        <p:spPr/>
        <p:txBody>
          <a:bodyPr/>
          <a:lstStyle/>
          <a:p>
            <a:fld id="{05BFBC55-CFB3-E64F-8BCC-34A4E1FBD227}" type="slidenum">
              <a:rPr lang="en-US" smtClean="0"/>
              <a:pPr/>
              <a:t>9</a:t>
            </a:fld>
            <a:endParaRPr lang="en-US"/>
          </a:p>
        </p:txBody>
      </p:sp>
      <p:cxnSp>
        <p:nvCxnSpPr>
          <p:cNvPr id="7" name="Straight Connector 6">
            <a:extLst>
              <a:ext uri="{FF2B5EF4-FFF2-40B4-BE49-F238E27FC236}">
                <a16:creationId xmlns:a16="http://schemas.microsoft.com/office/drawing/2014/main" xmlns="" id="{4F62A6D2-2ABB-4457-A968-10D158DD4D6F}"/>
              </a:ext>
            </a:extLst>
          </p:cNvPr>
          <p:cNvCxnSpPr>
            <a:cxnSpLocks/>
          </p:cNvCxnSpPr>
          <p:nvPr/>
        </p:nvCxnSpPr>
        <p:spPr>
          <a:xfrm>
            <a:off x="0" y="3848247"/>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4" name="Group 103">
            <a:extLst>
              <a:ext uri="{FF2B5EF4-FFF2-40B4-BE49-F238E27FC236}">
                <a16:creationId xmlns:a16="http://schemas.microsoft.com/office/drawing/2014/main" xmlns="" id="{B96544D9-8B1B-49FD-A50E-1FFFC0F1B023}"/>
              </a:ext>
            </a:extLst>
          </p:cNvPr>
          <p:cNvGrpSpPr/>
          <p:nvPr/>
        </p:nvGrpSpPr>
        <p:grpSpPr>
          <a:xfrm>
            <a:off x="615597" y="4109080"/>
            <a:ext cx="2406464" cy="1525238"/>
            <a:chOff x="615597" y="4109080"/>
            <a:chExt cx="2406464" cy="1525238"/>
          </a:xfrm>
        </p:grpSpPr>
        <p:sp>
          <p:nvSpPr>
            <p:cNvPr id="19" name="Rectangle: Rounded Corners 18">
              <a:extLst>
                <a:ext uri="{FF2B5EF4-FFF2-40B4-BE49-F238E27FC236}">
                  <a16:creationId xmlns:a16="http://schemas.microsoft.com/office/drawing/2014/main" xmlns="" id="{B6152B42-747E-4EA8-B145-B8CEC27522C1}"/>
                </a:ext>
              </a:extLst>
            </p:cNvPr>
            <p:cNvSpPr>
              <a:spLocks/>
            </p:cNvSpPr>
            <p:nvPr/>
          </p:nvSpPr>
          <p:spPr>
            <a:xfrm>
              <a:off x="615597" y="4109081"/>
              <a:ext cx="2406463" cy="1525237"/>
            </a:xfrm>
            <a:prstGeom prst="roundRect">
              <a:avLst>
                <a:gd name="adj" fmla="val 13381"/>
              </a:avLst>
            </a:prstGeom>
            <a:solidFill>
              <a:schemeClr val="bg1"/>
            </a:solidFill>
            <a:ln>
              <a:noFill/>
            </a:ln>
            <a:effectLst>
              <a:outerShdw blurRad="25400" dist="38100" dir="5400000" algn="t"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403412" rtlCol="0" anchor="ctr"/>
            <a:lstStyle/>
            <a:p>
              <a:r>
                <a:rPr lang="en-US" sz="1800" kern="0">
                  <a:solidFill>
                    <a:schemeClr val="tx1"/>
                  </a:solidFill>
                </a:rPr>
                <a:t>Great Depression</a:t>
              </a:r>
              <a:endParaRPr lang="en-US" sz="1800">
                <a:solidFill>
                  <a:schemeClr val="tx1"/>
                </a:solidFill>
              </a:endParaRPr>
            </a:p>
          </p:txBody>
        </p:sp>
        <p:sp>
          <p:nvSpPr>
            <p:cNvPr id="20" name="Rectangle: Top Corners Rounded 19">
              <a:extLst>
                <a:ext uri="{FF2B5EF4-FFF2-40B4-BE49-F238E27FC236}">
                  <a16:creationId xmlns:a16="http://schemas.microsoft.com/office/drawing/2014/main" xmlns="" id="{1964725D-A7A4-4AA8-925E-1A5693E7D2CB}"/>
                </a:ext>
              </a:extLst>
            </p:cNvPr>
            <p:cNvSpPr/>
            <p:nvPr/>
          </p:nvSpPr>
          <p:spPr>
            <a:xfrm>
              <a:off x="615598" y="4109080"/>
              <a:ext cx="2406463" cy="510649"/>
            </a:xfrm>
            <a:prstGeom prst="round2SameRect">
              <a:avLst>
                <a:gd name="adj1" fmla="val 347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latin typeface="+mj-lt"/>
                </a:rPr>
                <a:t>May 1932</a:t>
              </a:r>
            </a:p>
          </p:txBody>
        </p:sp>
      </p:grpSp>
      <p:grpSp>
        <p:nvGrpSpPr>
          <p:cNvPr id="105" name="Group 104">
            <a:extLst>
              <a:ext uri="{FF2B5EF4-FFF2-40B4-BE49-F238E27FC236}">
                <a16:creationId xmlns:a16="http://schemas.microsoft.com/office/drawing/2014/main" xmlns="" id="{FE5A7099-B2A6-4E97-9641-A347D5F222EB}"/>
              </a:ext>
            </a:extLst>
          </p:cNvPr>
          <p:cNvGrpSpPr/>
          <p:nvPr/>
        </p:nvGrpSpPr>
        <p:grpSpPr>
          <a:xfrm>
            <a:off x="3437738" y="4109080"/>
            <a:ext cx="2406464" cy="1525238"/>
            <a:chOff x="3437738" y="4109080"/>
            <a:chExt cx="2406464" cy="1525238"/>
          </a:xfrm>
        </p:grpSpPr>
        <p:sp>
          <p:nvSpPr>
            <p:cNvPr id="40" name="Rectangle: Rounded Corners 39">
              <a:extLst>
                <a:ext uri="{FF2B5EF4-FFF2-40B4-BE49-F238E27FC236}">
                  <a16:creationId xmlns:a16="http://schemas.microsoft.com/office/drawing/2014/main" xmlns="" id="{516864E2-C756-465D-9999-23B66A4C9119}"/>
                </a:ext>
              </a:extLst>
            </p:cNvPr>
            <p:cNvSpPr>
              <a:spLocks/>
            </p:cNvSpPr>
            <p:nvPr/>
          </p:nvSpPr>
          <p:spPr>
            <a:xfrm>
              <a:off x="3437738" y="4109081"/>
              <a:ext cx="2406463" cy="1525237"/>
            </a:xfrm>
            <a:prstGeom prst="roundRect">
              <a:avLst>
                <a:gd name="adj" fmla="val 13843"/>
              </a:avLst>
            </a:prstGeom>
            <a:solidFill>
              <a:schemeClr val="bg1"/>
            </a:solidFill>
            <a:ln>
              <a:noFill/>
            </a:ln>
            <a:effectLst>
              <a:outerShdw blurRad="25400" dist="38100" dir="5400000" algn="t"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403412" rtlCol="0" anchor="ctr"/>
            <a:lstStyle/>
            <a:p>
              <a:r>
                <a:rPr lang="en-US" sz="1800" kern="0">
                  <a:solidFill>
                    <a:schemeClr val="tx1"/>
                  </a:solidFill>
                </a:rPr>
                <a:t>Severe Recession</a:t>
              </a:r>
              <a:endParaRPr lang="en-US" sz="1800">
                <a:solidFill>
                  <a:schemeClr val="tx1"/>
                </a:solidFill>
              </a:endParaRPr>
            </a:p>
          </p:txBody>
        </p:sp>
        <p:sp>
          <p:nvSpPr>
            <p:cNvPr id="41" name="Rectangle: Top Corners Rounded 40">
              <a:extLst>
                <a:ext uri="{FF2B5EF4-FFF2-40B4-BE49-F238E27FC236}">
                  <a16:creationId xmlns:a16="http://schemas.microsoft.com/office/drawing/2014/main" xmlns="" id="{26AE4EF0-A967-4720-83A5-C0EFF073ACDD}"/>
                </a:ext>
              </a:extLst>
            </p:cNvPr>
            <p:cNvSpPr/>
            <p:nvPr/>
          </p:nvSpPr>
          <p:spPr>
            <a:xfrm>
              <a:off x="3437739" y="4109080"/>
              <a:ext cx="2406463" cy="510649"/>
            </a:xfrm>
            <a:prstGeom prst="round2SameRect">
              <a:avLst>
                <a:gd name="adj1" fmla="val 347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latin typeface="+mj-lt"/>
                </a:rPr>
                <a:t>July 1982</a:t>
              </a:r>
            </a:p>
          </p:txBody>
        </p:sp>
      </p:grpSp>
      <p:grpSp>
        <p:nvGrpSpPr>
          <p:cNvPr id="106" name="Group 105">
            <a:extLst>
              <a:ext uri="{FF2B5EF4-FFF2-40B4-BE49-F238E27FC236}">
                <a16:creationId xmlns:a16="http://schemas.microsoft.com/office/drawing/2014/main" xmlns="" id="{00FD0E77-C0A9-45C9-9E84-7D343540A12E}"/>
              </a:ext>
            </a:extLst>
          </p:cNvPr>
          <p:cNvGrpSpPr/>
          <p:nvPr/>
        </p:nvGrpSpPr>
        <p:grpSpPr>
          <a:xfrm>
            <a:off x="6292771" y="4109080"/>
            <a:ext cx="2406464" cy="1525238"/>
            <a:chOff x="6292771" y="4109080"/>
            <a:chExt cx="2406464" cy="1525238"/>
          </a:xfrm>
        </p:grpSpPr>
        <p:sp>
          <p:nvSpPr>
            <p:cNvPr id="47" name="Rectangle: Rounded Corners 46">
              <a:extLst>
                <a:ext uri="{FF2B5EF4-FFF2-40B4-BE49-F238E27FC236}">
                  <a16:creationId xmlns:a16="http://schemas.microsoft.com/office/drawing/2014/main" xmlns="" id="{0A61B4C0-1A24-4AE2-9645-94047F6B3F62}"/>
                </a:ext>
              </a:extLst>
            </p:cNvPr>
            <p:cNvSpPr/>
            <p:nvPr/>
          </p:nvSpPr>
          <p:spPr>
            <a:xfrm>
              <a:off x="6292771" y="4109081"/>
              <a:ext cx="2406463" cy="1525237"/>
            </a:xfrm>
            <a:prstGeom prst="roundRect">
              <a:avLst>
                <a:gd name="adj" fmla="val 12459"/>
              </a:avLst>
            </a:prstGeom>
            <a:solidFill>
              <a:schemeClr val="bg1"/>
            </a:solidFill>
            <a:ln>
              <a:noFill/>
            </a:ln>
            <a:effectLst>
              <a:outerShdw blurRad="25400" dist="38100" dir="5400000" algn="t"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403412" rtlCol="0" anchor="b"/>
            <a:lstStyle/>
            <a:p>
              <a:r>
                <a:rPr lang="en-US" sz="1800" kern="0">
                  <a:solidFill>
                    <a:schemeClr val="tx1"/>
                  </a:solidFill>
                </a:rPr>
                <a:t>Most dramatic Fed tightening in past 20 years</a:t>
              </a:r>
              <a:endParaRPr lang="en-US" sz="1800">
                <a:solidFill>
                  <a:schemeClr val="tx1"/>
                </a:solidFill>
              </a:endParaRPr>
            </a:p>
          </p:txBody>
        </p:sp>
        <p:sp>
          <p:nvSpPr>
            <p:cNvPr id="48" name="Rectangle: Top Corners Rounded 47">
              <a:extLst>
                <a:ext uri="{FF2B5EF4-FFF2-40B4-BE49-F238E27FC236}">
                  <a16:creationId xmlns:a16="http://schemas.microsoft.com/office/drawing/2014/main" xmlns="" id="{44CF63DC-819F-427E-9F7D-11813F383BD5}"/>
                </a:ext>
              </a:extLst>
            </p:cNvPr>
            <p:cNvSpPr/>
            <p:nvPr/>
          </p:nvSpPr>
          <p:spPr>
            <a:xfrm>
              <a:off x="6292772" y="4109080"/>
              <a:ext cx="2406463" cy="510649"/>
            </a:xfrm>
            <a:prstGeom prst="round2SameRect">
              <a:avLst>
                <a:gd name="adj1" fmla="val 347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latin typeface="+mj-lt"/>
                </a:rPr>
                <a:t>December 1994</a:t>
              </a:r>
            </a:p>
          </p:txBody>
        </p:sp>
      </p:grpSp>
      <p:grpSp>
        <p:nvGrpSpPr>
          <p:cNvPr id="107" name="Group 106">
            <a:extLst>
              <a:ext uri="{FF2B5EF4-FFF2-40B4-BE49-F238E27FC236}">
                <a16:creationId xmlns:a16="http://schemas.microsoft.com/office/drawing/2014/main" xmlns="" id="{9D960885-5963-494B-9778-D79C8F557433}"/>
              </a:ext>
            </a:extLst>
          </p:cNvPr>
          <p:cNvGrpSpPr/>
          <p:nvPr/>
        </p:nvGrpSpPr>
        <p:grpSpPr>
          <a:xfrm>
            <a:off x="9193853" y="4109080"/>
            <a:ext cx="2406464" cy="1525238"/>
            <a:chOff x="9193853" y="4109080"/>
            <a:chExt cx="2406464" cy="1525238"/>
          </a:xfrm>
        </p:grpSpPr>
        <p:sp>
          <p:nvSpPr>
            <p:cNvPr id="54" name="Rectangle: Rounded Corners 53">
              <a:extLst>
                <a:ext uri="{FF2B5EF4-FFF2-40B4-BE49-F238E27FC236}">
                  <a16:creationId xmlns:a16="http://schemas.microsoft.com/office/drawing/2014/main" xmlns="" id="{12D3060C-22D1-4DA9-988E-A515EA021071}"/>
                </a:ext>
              </a:extLst>
            </p:cNvPr>
            <p:cNvSpPr>
              <a:spLocks/>
            </p:cNvSpPr>
            <p:nvPr/>
          </p:nvSpPr>
          <p:spPr>
            <a:xfrm>
              <a:off x="9193853" y="4109081"/>
              <a:ext cx="2406463" cy="1525237"/>
            </a:xfrm>
            <a:prstGeom prst="roundRect">
              <a:avLst>
                <a:gd name="adj" fmla="val 12459"/>
              </a:avLst>
            </a:prstGeom>
            <a:solidFill>
              <a:schemeClr val="bg1"/>
            </a:solidFill>
            <a:ln>
              <a:noFill/>
            </a:ln>
            <a:effectLst>
              <a:outerShdw blurRad="25400" dist="38100" dir="5400000" algn="t"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403412" rtlCol="0" anchor="ctr"/>
            <a:lstStyle/>
            <a:p>
              <a:r>
                <a:rPr lang="en-US" sz="1800" kern="0">
                  <a:solidFill>
                    <a:schemeClr val="tx1"/>
                  </a:solidFill>
                </a:rPr>
                <a:t>Great Recession</a:t>
              </a:r>
              <a:endParaRPr lang="en-US" sz="1800">
                <a:solidFill>
                  <a:schemeClr val="tx1"/>
                </a:solidFill>
              </a:endParaRPr>
            </a:p>
          </p:txBody>
        </p:sp>
        <p:sp>
          <p:nvSpPr>
            <p:cNvPr id="55" name="Rectangle: Top Corners Rounded 54">
              <a:extLst>
                <a:ext uri="{FF2B5EF4-FFF2-40B4-BE49-F238E27FC236}">
                  <a16:creationId xmlns:a16="http://schemas.microsoft.com/office/drawing/2014/main" xmlns="" id="{45E3A136-209E-42CE-BE14-B429FEAAE085}"/>
                </a:ext>
              </a:extLst>
            </p:cNvPr>
            <p:cNvSpPr/>
            <p:nvPr/>
          </p:nvSpPr>
          <p:spPr>
            <a:xfrm>
              <a:off x="9193854" y="4109080"/>
              <a:ext cx="2406463" cy="510649"/>
            </a:xfrm>
            <a:prstGeom prst="round2SameRect">
              <a:avLst>
                <a:gd name="adj1" fmla="val 347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latin typeface="+mj-lt"/>
                </a:rPr>
                <a:t>March 2009</a:t>
              </a:r>
            </a:p>
          </p:txBody>
        </p:sp>
      </p:grpSp>
      <p:grpSp>
        <p:nvGrpSpPr>
          <p:cNvPr id="108" name="Group 107">
            <a:extLst>
              <a:ext uri="{FF2B5EF4-FFF2-40B4-BE49-F238E27FC236}">
                <a16:creationId xmlns:a16="http://schemas.microsoft.com/office/drawing/2014/main" xmlns="" id="{9D28D213-E149-4CD8-B701-8B369FEA3864}"/>
              </a:ext>
            </a:extLst>
          </p:cNvPr>
          <p:cNvGrpSpPr/>
          <p:nvPr/>
        </p:nvGrpSpPr>
        <p:grpSpPr>
          <a:xfrm>
            <a:off x="610628" y="2463188"/>
            <a:ext cx="1048686" cy="1465247"/>
            <a:chOff x="610628" y="2463188"/>
            <a:chExt cx="1048686" cy="1465247"/>
          </a:xfrm>
        </p:grpSpPr>
        <p:grpSp>
          <p:nvGrpSpPr>
            <p:cNvPr id="61" name="Group 60">
              <a:extLst>
                <a:ext uri="{FF2B5EF4-FFF2-40B4-BE49-F238E27FC236}">
                  <a16:creationId xmlns:a16="http://schemas.microsoft.com/office/drawing/2014/main" xmlns="" id="{21B880BA-239D-4160-A301-8C36A71E8F2D}"/>
                </a:ext>
              </a:extLst>
            </p:cNvPr>
            <p:cNvGrpSpPr/>
            <p:nvPr/>
          </p:nvGrpSpPr>
          <p:grpSpPr>
            <a:xfrm>
              <a:off x="610628" y="2463188"/>
              <a:ext cx="1048686" cy="1465247"/>
              <a:chOff x="449263" y="2335441"/>
              <a:chExt cx="1048686" cy="1465247"/>
            </a:xfrm>
          </p:grpSpPr>
          <p:grpSp>
            <p:nvGrpSpPr>
              <p:cNvPr id="8" name="Group 7">
                <a:extLst>
                  <a:ext uri="{FF2B5EF4-FFF2-40B4-BE49-F238E27FC236}">
                    <a16:creationId xmlns:a16="http://schemas.microsoft.com/office/drawing/2014/main" xmlns="" id="{F744FC78-2F7B-4479-A3DB-EC2892E0559A}"/>
                  </a:ext>
                </a:extLst>
              </p:cNvPr>
              <p:cNvGrpSpPr/>
              <p:nvPr/>
            </p:nvGrpSpPr>
            <p:grpSpPr>
              <a:xfrm>
                <a:off x="836696" y="3369191"/>
                <a:ext cx="273821" cy="431497"/>
                <a:chOff x="967721" y="3921206"/>
                <a:chExt cx="175438" cy="367194"/>
              </a:xfrm>
            </p:grpSpPr>
            <p:grpSp>
              <p:nvGrpSpPr>
                <p:cNvPr id="9" name="Group 8">
                  <a:extLst>
                    <a:ext uri="{FF2B5EF4-FFF2-40B4-BE49-F238E27FC236}">
                      <a16:creationId xmlns:a16="http://schemas.microsoft.com/office/drawing/2014/main" xmlns="" id="{DFBF6307-0129-430F-8ED8-6525071E7949}"/>
                    </a:ext>
                  </a:extLst>
                </p:cNvPr>
                <p:cNvGrpSpPr/>
                <p:nvPr/>
              </p:nvGrpSpPr>
              <p:grpSpPr>
                <a:xfrm>
                  <a:off x="991436" y="4140558"/>
                  <a:ext cx="125314" cy="147842"/>
                  <a:chOff x="2908039" y="4108154"/>
                  <a:chExt cx="180246" cy="212650"/>
                </a:xfrm>
              </p:grpSpPr>
              <p:sp>
                <p:nvSpPr>
                  <p:cNvPr id="15" name="Oval 14">
                    <a:extLst>
                      <a:ext uri="{FF2B5EF4-FFF2-40B4-BE49-F238E27FC236}">
                        <a16:creationId xmlns:a16="http://schemas.microsoft.com/office/drawing/2014/main" xmlns="" id="{C6044142-9926-4403-ADA8-8CEA34F204D9}"/>
                      </a:ext>
                    </a:extLst>
                  </p:cNvPr>
                  <p:cNvSpPr/>
                  <p:nvPr/>
                </p:nvSpPr>
                <p:spPr>
                  <a:xfrm>
                    <a:off x="2935506" y="4140558"/>
                    <a:ext cx="125314" cy="147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683" tIns="40341" rIns="80683" bIns="40341" numCol="1" spcCol="0" rtlCol="0" fromWordArt="0" anchor="ctr" anchorCtr="0" forceAA="0" compatLnSpc="1">
                    <a:prstTxWarp prst="textNoShape">
                      <a:avLst/>
                    </a:prstTxWarp>
                    <a:noAutofit/>
                  </a:bodyPr>
                  <a:lstStyle/>
                  <a:p>
                    <a:pPr algn="ctr">
                      <a:defRPr/>
                    </a:pPr>
                    <a:endParaRPr lang="en-US" sz="1600" kern="0">
                      <a:solidFill>
                        <a:sysClr val="windowText" lastClr="000000"/>
                      </a:solidFill>
                    </a:endParaRPr>
                  </a:p>
                </p:txBody>
              </p:sp>
              <p:sp>
                <p:nvSpPr>
                  <p:cNvPr id="16" name="Oval 15">
                    <a:extLst>
                      <a:ext uri="{FF2B5EF4-FFF2-40B4-BE49-F238E27FC236}">
                        <a16:creationId xmlns:a16="http://schemas.microsoft.com/office/drawing/2014/main" xmlns="" id="{D8EC9408-8827-4222-82D1-05F020894357}"/>
                      </a:ext>
                    </a:extLst>
                  </p:cNvPr>
                  <p:cNvSpPr/>
                  <p:nvPr/>
                </p:nvSpPr>
                <p:spPr>
                  <a:xfrm>
                    <a:off x="2908039" y="4108154"/>
                    <a:ext cx="180246" cy="212650"/>
                  </a:xfrm>
                  <a:prstGeom prst="ellipse">
                    <a:avLst/>
                  </a:prstGeom>
                  <a:noFill/>
                  <a:ln>
                    <a:solidFill>
                      <a:srgbClr val="898989">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683" tIns="40341" rIns="80683" bIns="40341" numCol="1" spcCol="0" rtlCol="0" fromWordArt="0" anchor="ctr" anchorCtr="0" forceAA="0" compatLnSpc="1">
                    <a:prstTxWarp prst="textNoShape">
                      <a:avLst/>
                    </a:prstTxWarp>
                    <a:noAutofit/>
                  </a:bodyPr>
                  <a:lstStyle/>
                  <a:p>
                    <a:pPr algn="ctr">
                      <a:defRPr/>
                    </a:pPr>
                    <a:endParaRPr lang="en-US" sz="1600" kern="0">
                      <a:solidFill>
                        <a:sysClr val="windowText" lastClr="000000"/>
                      </a:solidFill>
                    </a:endParaRPr>
                  </a:p>
                </p:txBody>
              </p:sp>
            </p:grpSp>
            <p:sp>
              <p:nvSpPr>
                <p:cNvPr id="13" name="Isosceles Triangle 12">
                  <a:extLst>
                    <a:ext uri="{FF2B5EF4-FFF2-40B4-BE49-F238E27FC236}">
                      <a16:creationId xmlns:a16="http://schemas.microsoft.com/office/drawing/2014/main" xmlns="" id="{2454E92C-9635-4BFB-B7E2-1B70DA05356B}"/>
                    </a:ext>
                  </a:extLst>
                </p:cNvPr>
                <p:cNvSpPr/>
                <p:nvPr/>
              </p:nvSpPr>
              <p:spPr>
                <a:xfrm rot="10800000">
                  <a:off x="967721" y="3921206"/>
                  <a:ext cx="175438" cy="88530"/>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56" name="Oval 55">
                <a:extLst>
                  <a:ext uri="{FF2B5EF4-FFF2-40B4-BE49-F238E27FC236}">
                    <a16:creationId xmlns:a16="http://schemas.microsoft.com/office/drawing/2014/main" xmlns="" id="{D1DC5D7B-F03D-4E02-A432-47134B701296}"/>
                  </a:ext>
                </a:extLst>
              </p:cNvPr>
              <p:cNvSpPr/>
              <p:nvPr/>
            </p:nvSpPr>
            <p:spPr>
              <a:xfrm>
                <a:off x="449263" y="2335441"/>
                <a:ext cx="1048686" cy="1048686"/>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err="1"/>
              </a:p>
            </p:txBody>
          </p:sp>
          <p:sp>
            <p:nvSpPr>
              <p:cNvPr id="60" name="Oval 59">
                <a:extLst>
                  <a:ext uri="{FF2B5EF4-FFF2-40B4-BE49-F238E27FC236}">
                    <a16:creationId xmlns:a16="http://schemas.microsoft.com/office/drawing/2014/main" xmlns="" id="{7C454393-20C9-4ED9-8248-BB2728D6FEA6}"/>
                  </a:ext>
                </a:extLst>
              </p:cNvPr>
              <p:cNvSpPr/>
              <p:nvPr/>
            </p:nvSpPr>
            <p:spPr>
              <a:xfrm>
                <a:off x="552588" y="2438766"/>
                <a:ext cx="842036" cy="8420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err="1">
                  <a:solidFill>
                    <a:schemeClr val="accent4"/>
                  </a:solidFill>
                </a:endParaRPr>
              </a:p>
            </p:txBody>
          </p:sp>
        </p:grpSp>
        <p:sp>
          <p:nvSpPr>
            <p:cNvPr id="62" name="TextBox 61">
              <a:extLst>
                <a:ext uri="{FF2B5EF4-FFF2-40B4-BE49-F238E27FC236}">
                  <a16:creationId xmlns:a16="http://schemas.microsoft.com/office/drawing/2014/main" xmlns="" id="{F5512BDF-B812-45C8-B525-236C66C5B740}"/>
                </a:ext>
              </a:extLst>
            </p:cNvPr>
            <p:cNvSpPr txBox="1"/>
            <p:nvPr/>
          </p:nvSpPr>
          <p:spPr>
            <a:xfrm>
              <a:off x="792071" y="2759389"/>
              <a:ext cx="685800" cy="461665"/>
            </a:xfrm>
            <a:prstGeom prst="rect">
              <a:avLst/>
            </a:prstGeom>
            <a:noFill/>
          </p:spPr>
          <p:txBody>
            <a:bodyPr wrap="square" lIns="0" rIns="0" rtlCol="0">
              <a:spAutoFit/>
            </a:bodyPr>
            <a:lstStyle/>
            <a:p>
              <a:pPr algn="ctr"/>
              <a:r>
                <a:rPr lang="en-US" sz="2400" b="1">
                  <a:solidFill>
                    <a:schemeClr val="accent4"/>
                  </a:solidFill>
                </a:rPr>
                <a:t>367%</a:t>
              </a:r>
              <a:endParaRPr lang="en-GB" sz="2400" b="1">
                <a:solidFill>
                  <a:schemeClr val="accent4"/>
                </a:solidFill>
              </a:endParaRPr>
            </a:p>
          </p:txBody>
        </p:sp>
      </p:grpSp>
      <p:grpSp>
        <p:nvGrpSpPr>
          <p:cNvPr id="109" name="Group 108">
            <a:extLst>
              <a:ext uri="{FF2B5EF4-FFF2-40B4-BE49-F238E27FC236}">
                <a16:creationId xmlns:a16="http://schemas.microsoft.com/office/drawing/2014/main" xmlns="" id="{B8683E7E-2879-4422-8941-C21038A5A76F}"/>
              </a:ext>
            </a:extLst>
          </p:cNvPr>
          <p:cNvGrpSpPr/>
          <p:nvPr/>
        </p:nvGrpSpPr>
        <p:grpSpPr>
          <a:xfrm>
            <a:off x="3360551" y="2463188"/>
            <a:ext cx="1048686" cy="1465247"/>
            <a:chOff x="3360551" y="2463188"/>
            <a:chExt cx="1048686" cy="1465247"/>
          </a:xfrm>
        </p:grpSpPr>
        <p:grpSp>
          <p:nvGrpSpPr>
            <p:cNvPr id="63" name="Group 62">
              <a:extLst>
                <a:ext uri="{FF2B5EF4-FFF2-40B4-BE49-F238E27FC236}">
                  <a16:creationId xmlns:a16="http://schemas.microsoft.com/office/drawing/2014/main" xmlns="" id="{E859DBDF-E3E7-4A81-8525-8B7B710F70D2}"/>
                </a:ext>
              </a:extLst>
            </p:cNvPr>
            <p:cNvGrpSpPr/>
            <p:nvPr/>
          </p:nvGrpSpPr>
          <p:grpSpPr>
            <a:xfrm>
              <a:off x="3360551" y="2463188"/>
              <a:ext cx="1048686" cy="1465247"/>
              <a:chOff x="449263" y="2335441"/>
              <a:chExt cx="1048686" cy="1465247"/>
            </a:xfrm>
          </p:grpSpPr>
          <p:grpSp>
            <p:nvGrpSpPr>
              <p:cNvPr id="64" name="Group 63">
                <a:extLst>
                  <a:ext uri="{FF2B5EF4-FFF2-40B4-BE49-F238E27FC236}">
                    <a16:creationId xmlns:a16="http://schemas.microsoft.com/office/drawing/2014/main" xmlns="" id="{04E0B249-556F-440F-BEAA-844657F330F3}"/>
                  </a:ext>
                </a:extLst>
              </p:cNvPr>
              <p:cNvGrpSpPr/>
              <p:nvPr/>
            </p:nvGrpSpPr>
            <p:grpSpPr>
              <a:xfrm>
                <a:off x="836696" y="3369191"/>
                <a:ext cx="273821" cy="431497"/>
                <a:chOff x="967721" y="3921206"/>
                <a:chExt cx="175438" cy="367194"/>
              </a:xfrm>
            </p:grpSpPr>
            <p:grpSp>
              <p:nvGrpSpPr>
                <p:cNvPr id="67" name="Group 66">
                  <a:extLst>
                    <a:ext uri="{FF2B5EF4-FFF2-40B4-BE49-F238E27FC236}">
                      <a16:creationId xmlns:a16="http://schemas.microsoft.com/office/drawing/2014/main" xmlns="" id="{9171F3D3-3C89-4FAD-A2E2-BC275640C242}"/>
                    </a:ext>
                  </a:extLst>
                </p:cNvPr>
                <p:cNvGrpSpPr/>
                <p:nvPr/>
              </p:nvGrpSpPr>
              <p:grpSpPr>
                <a:xfrm>
                  <a:off x="991436" y="4140558"/>
                  <a:ext cx="125314" cy="147842"/>
                  <a:chOff x="2908039" y="4108154"/>
                  <a:chExt cx="180246" cy="212650"/>
                </a:xfrm>
              </p:grpSpPr>
              <p:sp>
                <p:nvSpPr>
                  <p:cNvPr id="69" name="Oval 68">
                    <a:extLst>
                      <a:ext uri="{FF2B5EF4-FFF2-40B4-BE49-F238E27FC236}">
                        <a16:creationId xmlns:a16="http://schemas.microsoft.com/office/drawing/2014/main" xmlns="" id="{72EC51DE-DCC3-42F7-B07F-9575006BAAD9}"/>
                      </a:ext>
                    </a:extLst>
                  </p:cNvPr>
                  <p:cNvSpPr/>
                  <p:nvPr/>
                </p:nvSpPr>
                <p:spPr>
                  <a:xfrm>
                    <a:off x="2935506" y="4140558"/>
                    <a:ext cx="125314" cy="147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683" tIns="40341" rIns="80683" bIns="40341" numCol="1" spcCol="0" rtlCol="0" fromWordArt="0" anchor="ctr" anchorCtr="0" forceAA="0" compatLnSpc="1">
                    <a:prstTxWarp prst="textNoShape">
                      <a:avLst/>
                    </a:prstTxWarp>
                    <a:noAutofit/>
                  </a:bodyPr>
                  <a:lstStyle/>
                  <a:p>
                    <a:pPr algn="ctr">
                      <a:defRPr/>
                    </a:pPr>
                    <a:endParaRPr lang="en-US" sz="1600" kern="0">
                      <a:solidFill>
                        <a:sysClr val="windowText" lastClr="000000"/>
                      </a:solidFill>
                    </a:endParaRPr>
                  </a:p>
                </p:txBody>
              </p:sp>
              <p:sp>
                <p:nvSpPr>
                  <p:cNvPr id="70" name="Oval 69">
                    <a:extLst>
                      <a:ext uri="{FF2B5EF4-FFF2-40B4-BE49-F238E27FC236}">
                        <a16:creationId xmlns:a16="http://schemas.microsoft.com/office/drawing/2014/main" xmlns="" id="{D9F5F4B1-FA2E-4629-96CF-05B1B0545EC6}"/>
                      </a:ext>
                    </a:extLst>
                  </p:cNvPr>
                  <p:cNvSpPr/>
                  <p:nvPr/>
                </p:nvSpPr>
                <p:spPr>
                  <a:xfrm>
                    <a:off x="2908039" y="4108154"/>
                    <a:ext cx="180246" cy="212650"/>
                  </a:xfrm>
                  <a:prstGeom prst="ellipse">
                    <a:avLst/>
                  </a:prstGeom>
                  <a:noFill/>
                  <a:ln>
                    <a:solidFill>
                      <a:srgbClr val="898989">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683" tIns="40341" rIns="80683" bIns="40341" numCol="1" spcCol="0" rtlCol="0" fromWordArt="0" anchor="ctr" anchorCtr="0" forceAA="0" compatLnSpc="1">
                    <a:prstTxWarp prst="textNoShape">
                      <a:avLst/>
                    </a:prstTxWarp>
                    <a:noAutofit/>
                  </a:bodyPr>
                  <a:lstStyle/>
                  <a:p>
                    <a:pPr algn="ctr">
                      <a:defRPr/>
                    </a:pPr>
                    <a:endParaRPr lang="en-US" sz="1600" kern="0">
                      <a:solidFill>
                        <a:sysClr val="windowText" lastClr="000000"/>
                      </a:solidFill>
                    </a:endParaRPr>
                  </a:p>
                </p:txBody>
              </p:sp>
            </p:grpSp>
            <p:sp>
              <p:nvSpPr>
                <p:cNvPr id="68" name="Isosceles Triangle 67">
                  <a:extLst>
                    <a:ext uri="{FF2B5EF4-FFF2-40B4-BE49-F238E27FC236}">
                      <a16:creationId xmlns:a16="http://schemas.microsoft.com/office/drawing/2014/main" xmlns="" id="{8CB019DF-FAC2-49D4-BD65-18C1BD9D5097}"/>
                    </a:ext>
                  </a:extLst>
                </p:cNvPr>
                <p:cNvSpPr/>
                <p:nvPr/>
              </p:nvSpPr>
              <p:spPr>
                <a:xfrm rot="10800000">
                  <a:off x="967721" y="3921206"/>
                  <a:ext cx="175438" cy="88530"/>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65" name="Oval 64">
                <a:extLst>
                  <a:ext uri="{FF2B5EF4-FFF2-40B4-BE49-F238E27FC236}">
                    <a16:creationId xmlns:a16="http://schemas.microsoft.com/office/drawing/2014/main" xmlns="" id="{7F5E27F8-E1BC-4FB3-9209-66A87FB2103D}"/>
                  </a:ext>
                </a:extLst>
              </p:cNvPr>
              <p:cNvSpPr/>
              <p:nvPr/>
            </p:nvSpPr>
            <p:spPr>
              <a:xfrm>
                <a:off x="449263" y="2335441"/>
                <a:ext cx="1048686" cy="1048686"/>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err="1"/>
              </a:p>
            </p:txBody>
          </p:sp>
          <p:sp>
            <p:nvSpPr>
              <p:cNvPr id="66" name="Oval 65">
                <a:extLst>
                  <a:ext uri="{FF2B5EF4-FFF2-40B4-BE49-F238E27FC236}">
                    <a16:creationId xmlns:a16="http://schemas.microsoft.com/office/drawing/2014/main" xmlns="" id="{506A6D65-9F80-4FB9-81D6-58980531033F}"/>
                  </a:ext>
                </a:extLst>
              </p:cNvPr>
              <p:cNvSpPr/>
              <p:nvPr/>
            </p:nvSpPr>
            <p:spPr>
              <a:xfrm>
                <a:off x="552588" y="2438766"/>
                <a:ext cx="842036" cy="8420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err="1">
                  <a:solidFill>
                    <a:schemeClr val="accent4"/>
                  </a:solidFill>
                </a:endParaRPr>
              </a:p>
            </p:txBody>
          </p:sp>
        </p:grpSp>
        <p:sp>
          <p:nvSpPr>
            <p:cNvPr id="71" name="TextBox 70">
              <a:extLst>
                <a:ext uri="{FF2B5EF4-FFF2-40B4-BE49-F238E27FC236}">
                  <a16:creationId xmlns:a16="http://schemas.microsoft.com/office/drawing/2014/main" xmlns="" id="{DDEB852D-4BF5-4484-A2C8-7AD5892B7892}"/>
                </a:ext>
              </a:extLst>
            </p:cNvPr>
            <p:cNvSpPr txBox="1"/>
            <p:nvPr/>
          </p:nvSpPr>
          <p:spPr>
            <a:xfrm>
              <a:off x="3541994" y="2759389"/>
              <a:ext cx="685800" cy="461665"/>
            </a:xfrm>
            <a:prstGeom prst="rect">
              <a:avLst/>
            </a:prstGeom>
            <a:noFill/>
          </p:spPr>
          <p:txBody>
            <a:bodyPr wrap="square" lIns="0" rIns="0" rtlCol="0">
              <a:spAutoFit/>
            </a:bodyPr>
            <a:lstStyle/>
            <a:p>
              <a:pPr algn="ctr"/>
              <a:r>
                <a:rPr lang="en-US" sz="2400" b="1">
                  <a:solidFill>
                    <a:schemeClr val="accent4"/>
                  </a:solidFill>
                </a:rPr>
                <a:t>267%</a:t>
              </a:r>
              <a:endParaRPr lang="en-GB" sz="2400" b="1">
                <a:solidFill>
                  <a:schemeClr val="accent4"/>
                </a:solidFill>
              </a:endParaRPr>
            </a:p>
          </p:txBody>
        </p:sp>
      </p:grpSp>
      <p:grpSp>
        <p:nvGrpSpPr>
          <p:cNvPr id="110" name="Group 109">
            <a:extLst>
              <a:ext uri="{FF2B5EF4-FFF2-40B4-BE49-F238E27FC236}">
                <a16:creationId xmlns:a16="http://schemas.microsoft.com/office/drawing/2014/main" xmlns="" id="{BA35119B-5BCC-4C8A-AACE-FD6B2A8D1635}"/>
              </a:ext>
            </a:extLst>
          </p:cNvPr>
          <p:cNvGrpSpPr/>
          <p:nvPr/>
        </p:nvGrpSpPr>
        <p:grpSpPr>
          <a:xfrm>
            <a:off x="6298733" y="2463188"/>
            <a:ext cx="1048686" cy="1465247"/>
            <a:chOff x="6298733" y="2463188"/>
            <a:chExt cx="1048686" cy="1465247"/>
          </a:xfrm>
        </p:grpSpPr>
        <p:grpSp>
          <p:nvGrpSpPr>
            <p:cNvPr id="72" name="Group 71">
              <a:extLst>
                <a:ext uri="{FF2B5EF4-FFF2-40B4-BE49-F238E27FC236}">
                  <a16:creationId xmlns:a16="http://schemas.microsoft.com/office/drawing/2014/main" xmlns="" id="{EEE3FBC3-B029-41EC-AE0C-A75A1CFFF164}"/>
                </a:ext>
              </a:extLst>
            </p:cNvPr>
            <p:cNvGrpSpPr/>
            <p:nvPr/>
          </p:nvGrpSpPr>
          <p:grpSpPr>
            <a:xfrm>
              <a:off x="6298733" y="2463188"/>
              <a:ext cx="1048686" cy="1465247"/>
              <a:chOff x="449263" y="2335441"/>
              <a:chExt cx="1048686" cy="1465247"/>
            </a:xfrm>
          </p:grpSpPr>
          <p:grpSp>
            <p:nvGrpSpPr>
              <p:cNvPr id="73" name="Group 72">
                <a:extLst>
                  <a:ext uri="{FF2B5EF4-FFF2-40B4-BE49-F238E27FC236}">
                    <a16:creationId xmlns:a16="http://schemas.microsoft.com/office/drawing/2014/main" xmlns="" id="{99B214E9-D306-4759-B2BB-EC3FBCCEEE08}"/>
                  </a:ext>
                </a:extLst>
              </p:cNvPr>
              <p:cNvGrpSpPr/>
              <p:nvPr/>
            </p:nvGrpSpPr>
            <p:grpSpPr>
              <a:xfrm>
                <a:off x="836696" y="3369191"/>
                <a:ext cx="273821" cy="431497"/>
                <a:chOff x="967721" y="3921206"/>
                <a:chExt cx="175438" cy="367194"/>
              </a:xfrm>
            </p:grpSpPr>
            <p:grpSp>
              <p:nvGrpSpPr>
                <p:cNvPr id="76" name="Group 75">
                  <a:extLst>
                    <a:ext uri="{FF2B5EF4-FFF2-40B4-BE49-F238E27FC236}">
                      <a16:creationId xmlns:a16="http://schemas.microsoft.com/office/drawing/2014/main" xmlns="" id="{812B14B1-8601-4808-A9BE-CDAE9012D768}"/>
                    </a:ext>
                  </a:extLst>
                </p:cNvPr>
                <p:cNvGrpSpPr/>
                <p:nvPr/>
              </p:nvGrpSpPr>
              <p:grpSpPr>
                <a:xfrm>
                  <a:off x="991436" y="4140558"/>
                  <a:ext cx="125314" cy="147842"/>
                  <a:chOff x="2908039" y="4108154"/>
                  <a:chExt cx="180246" cy="212650"/>
                </a:xfrm>
              </p:grpSpPr>
              <p:sp>
                <p:nvSpPr>
                  <p:cNvPr id="78" name="Oval 77">
                    <a:extLst>
                      <a:ext uri="{FF2B5EF4-FFF2-40B4-BE49-F238E27FC236}">
                        <a16:creationId xmlns:a16="http://schemas.microsoft.com/office/drawing/2014/main" xmlns="" id="{31B68FF4-6E16-4F82-ABF4-A612B9EEAFBC}"/>
                      </a:ext>
                    </a:extLst>
                  </p:cNvPr>
                  <p:cNvSpPr/>
                  <p:nvPr/>
                </p:nvSpPr>
                <p:spPr>
                  <a:xfrm>
                    <a:off x="2935506" y="4140558"/>
                    <a:ext cx="125314" cy="147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683" tIns="40341" rIns="80683" bIns="40341" numCol="1" spcCol="0" rtlCol="0" fromWordArt="0" anchor="ctr" anchorCtr="0" forceAA="0" compatLnSpc="1">
                    <a:prstTxWarp prst="textNoShape">
                      <a:avLst/>
                    </a:prstTxWarp>
                    <a:noAutofit/>
                  </a:bodyPr>
                  <a:lstStyle/>
                  <a:p>
                    <a:pPr algn="ctr">
                      <a:defRPr/>
                    </a:pPr>
                    <a:endParaRPr lang="en-US" sz="1600" kern="0">
                      <a:solidFill>
                        <a:sysClr val="windowText" lastClr="000000"/>
                      </a:solidFill>
                    </a:endParaRPr>
                  </a:p>
                </p:txBody>
              </p:sp>
              <p:sp>
                <p:nvSpPr>
                  <p:cNvPr id="79" name="Oval 78">
                    <a:extLst>
                      <a:ext uri="{FF2B5EF4-FFF2-40B4-BE49-F238E27FC236}">
                        <a16:creationId xmlns:a16="http://schemas.microsoft.com/office/drawing/2014/main" xmlns="" id="{5E7F0633-B50A-484E-8F27-143FB179170C}"/>
                      </a:ext>
                    </a:extLst>
                  </p:cNvPr>
                  <p:cNvSpPr/>
                  <p:nvPr/>
                </p:nvSpPr>
                <p:spPr>
                  <a:xfrm>
                    <a:off x="2908039" y="4108154"/>
                    <a:ext cx="180246" cy="212650"/>
                  </a:xfrm>
                  <a:prstGeom prst="ellipse">
                    <a:avLst/>
                  </a:prstGeom>
                  <a:noFill/>
                  <a:ln>
                    <a:solidFill>
                      <a:srgbClr val="898989">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683" tIns="40341" rIns="80683" bIns="40341" numCol="1" spcCol="0" rtlCol="0" fromWordArt="0" anchor="ctr" anchorCtr="0" forceAA="0" compatLnSpc="1">
                    <a:prstTxWarp prst="textNoShape">
                      <a:avLst/>
                    </a:prstTxWarp>
                    <a:noAutofit/>
                  </a:bodyPr>
                  <a:lstStyle/>
                  <a:p>
                    <a:pPr algn="ctr">
                      <a:defRPr/>
                    </a:pPr>
                    <a:endParaRPr lang="en-US" sz="1600" kern="0">
                      <a:solidFill>
                        <a:sysClr val="windowText" lastClr="000000"/>
                      </a:solidFill>
                    </a:endParaRPr>
                  </a:p>
                </p:txBody>
              </p:sp>
            </p:grpSp>
            <p:sp>
              <p:nvSpPr>
                <p:cNvPr id="77" name="Isosceles Triangle 76">
                  <a:extLst>
                    <a:ext uri="{FF2B5EF4-FFF2-40B4-BE49-F238E27FC236}">
                      <a16:creationId xmlns:a16="http://schemas.microsoft.com/office/drawing/2014/main" xmlns="" id="{B4C8621C-2853-49B3-9B6B-EBDF3F2E5A8B}"/>
                    </a:ext>
                  </a:extLst>
                </p:cNvPr>
                <p:cNvSpPr/>
                <p:nvPr/>
              </p:nvSpPr>
              <p:spPr>
                <a:xfrm rot="10800000">
                  <a:off x="967721" y="3921206"/>
                  <a:ext cx="175438" cy="88530"/>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74" name="Oval 73">
                <a:extLst>
                  <a:ext uri="{FF2B5EF4-FFF2-40B4-BE49-F238E27FC236}">
                    <a16:creationId xmlns:a16="http://schemas.microsoft.com/office/drawing/2014/main" xmlns="" id="{FB47FC5A-99AA-4DDE-AA7D-C75E43D22854}"/>
                  </a:ext>
                </a:extLst>
              </p:cNvPr>
              <p:cNvSpPr/>
              <p:nvPr/>
            </p:nvSpPr>
            <p:spPr>
              <a:xfrm>
                <a:off x="449263" y="2335441"/>
                <a:ext cx="1048686" cy="1048686"/>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err="1"/>
              </a:p>
            </p:txBody>
          </p:sp>
          <p:sp>
            <p:nvSpPr>
              <p:cNvPr id="75" name="Oval 74">
                <a:extLst>
                  <a:ext uri="{FF2B5EF4-FFF2-40B4-BE49-F238E27FC236}">
                    <a16:creationId xmlns:a16="http://schemas.microsoft.com/office/drawing/2014/main" xmlns="" id="{D95EFCC1-5C6A-429C-A501-C96B1750BB49}"/>
                  </a:ext>
                </a:extLst>
              </p:cNvPr>
              <p:cNvSpPr/>
              <p:nvPr/>
            </p:nvSpPr>
            <p:spPr>
              <a:xfrm>
                <a:off x="552588" y="2438766"/>
                <a:ext cx="842036" cy="8420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err="1">
                  <a:solidFill>
                    <a:schemeClr val="accent4"/>
                  </a:solidFill>
                </a:endParaRPr>
              </a:p>
            </p:txBody>
          </p:sp>
        </p:grpSp>
        <p:sp>
          <p:nvSpPr>
            <p:cNvPr id="80" name="TextBox 79">
              <a:extLst>
                <a:ext uri="{FF2B5EF4-FFF2-40B4-BE49-F238E27FC236}">
                  <a16:creationId xmlns:a16="http://schemas.microsoft.com/office/drawing/2014/main" xmlns="" id="{DBC23747-6853-4429-99F8-C7DD6265C3B7}"/>
                </a:ext>
              </a:extLst>
            </p:cNvPr>
            <p:cNvSpPr txBox="1"/>
            <p:nvPr/>
          </p:nvSpPr>
          <p:spPr>
            <a:xfrm>
              <a:off x="6480176" y="2759389"/>
              <a:ext cx="685800" cy="461665"/>
            </a:xfrm>
            <a:prstGeom prst="rect">
              <a:avLst/>
            </a:prstGeom>
            <a:noFill/>
          </p:spPr>
          <p:txBody>
            <a:bodyPr wrap="square" lIns="0" rIns="0" rtlCol="0">
              <a:spAutoFit/>
            </a:bodyPr>
            <a:lstStyle/>
            <a:p>
              <a:pPr algn="ctr"/>
              <a:r>
                <a:rPr lang="en-US" sz="2400" b="1">
                  <a:solidFill>
                    <a:schemeClr val="accent4"/>
                  </a:solidFill>
                </a:rPr>
                <a:t>251%</a:t>
              </a:r>
              <a:endParaRPr lang="en-GB" sz="2400" b="1">
                <a:solidFill>
                  <a:schemeClr val="accent4"/>
                </a:solidFill>
              </a:endParaRPr>
            </a:p>
          </p:txBody>
        </p:sp>
      </p:grpSp>
      <p:grpSp>
        <p:nvGrpSpPr>
          <p:cNvPr id="111" name="Group 110">
            <a:extLst>
              <a:ext uri="{FF2B5EF4-FFF2-40B4-BE49-F238E27FC236}">
                <a16:creationId xmlns:a16="http://schemas.microsoft.com/office/drawing/2014/main" xmlns="" id="{0E1C3FCF-ECEA-4C9B-AAA4-B3781EC3A77A}"/>
              </a:ext>
            </a:extLst>
          </p:cNvPr>
          <p:cNvGrpSpPr/>
          <p:nvPr/>
        </p:nvGrpSpPr>
        <p:grpSpPr>
          <a:xfrm>
            <a:off x="9183127" y="2463188"/>
            <a:ext cx="1048686" cy="1465247"/>
            <a:chOff x="9183127" y="2463188"/>
            <a:chExt cx="1048686" cy="1465247"/>
          </a:xfrm>
        </p:grpSpPr>
        <p:grpSp>
          <p:nvGrpSpPr>
            <p:cNvPr id="81" name="Group 80">
              <a:extLst>
                <a:ext uri="{FF2B5EF4-FFF2-40B4-BE49-F238E27FC236}">
                  <a16:creationId xmlns:a16="http://schemas.microsoft.com/office/drawing/2014/main" xmlns="" id="{4DA58437-BAFD-48B3-8EE2-553B59578848}"/>
                </a:ext>
              </a:extLst>
            </p:cNvPr>
            <p:cNvGrpSpPr/>
            <p:nvPr/>
          </p:nvGrpSpPr>
          <p:grpSpPr>
            <a:xfrm>
              <a:off x="9183127" y="2463188"/>
              <a:ext cx="1048686" cy="1465247"/>
              <a:chOff x="449263" y="2335441"/>
              <a:chExt cx="1048686" cy="1465247"/>
            </a:xfrm>
          </p:grpSpPr>
          <p:grpSp>
            <p:nvGrpSpPr>
              <p:cNvPr id="82" name="Group 81">
                <a:extLst>
                  <a:ext uri="{FF2B5EF4-FFF2-40B4-BE49-F238E27FC236}">
                    <a16:creationId xmlns:a16="http://schemas.microsoft.com/office/drawing/2014/main" xmlns="" id="{C25BD420-D475-455B-841A-9A6735FD99D8}"/>
                  </a:ext>
                </a:extLst>
              </p:cNvPr>
              <p:cNvGrpSpPr/>
              <p:nvPr/>
            </p:nvGrpSpPr>
            <p:grpSpPr>
              <a:xfrm>
                <a:off x="836696" y="3369191"/>
                <a:ext cx="273821" cy="431497"/>
                <a:chOff x="967721" y="3921206"/>
                <a:chExt cx="175438" cy="367194"/>
              </a:xfrm>
            </p:grpSpPr>
            <p:grpSp>
              <p:nvGrpSpPr>
                <p:cNvPr id="85" name="Group 84">
                  <a:extLst>
                    <a:ext uri="{FF2B5EF4-FFF2-40B4-BE49-F238E27FC236}">
                      <a16:creationId xmlns:a16="http://schemas.microsoft.com/office/drawing/2014/main" xmlns="" id="{110DDC49-74BE-4DA0-A775-79A4195ABC57}"/>
                    </a:ext>
                  </a:extLst>
                </p:cNvPr>
                <p:cNvGrpSpPr/>
                <p:nvPr/>
              </p:nvGrpSpPr>
              <p:grpSpPr>
                <a:xfrm>
                  <a:off x="991436" y="4140558"/>
                  <a:ext cx="125314" cy="147842"/>
                  <a:chOff x="2908039" y="4108154"/>
                  <a:chExt cx="180246" cy="212650"/>
                </a:xfrm>
              </p:grpSpPr>
              <p:sp>
                <p:nvSpPr>
                  <p:cNvPr id="87" name="Oval 86">
                    <a:extLst>
                      <a:ext uri="{FF2B5EF4-FFF2-40B4-BE49-F238E27FC236}">
                        <a16:creationId xmlns:a16="http://schemas.microsoft.com/office/drawing/2014/main" xmlns="" id="{342C70E2-019F-4224-ADBB-326CBDDA4DB4}"/>
                      </a:ext>
                    </a:extLst>
                  </p:cNvPr>
                  <p:cNvSpPr/>
                  <p:nvPr/>
                </p:nvSpPr>
                <p:spPr>
                  <a:xfrm>
                    <a:off x="2935506" y="4140558"/>
                    <a:ext cx="125314" cy="147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683" tIns="40341" rIns="80683" bIns="40341" numCol="1" spcCol="0" rtlCol="0" fromWordArt="0" anchor="ctr" anchorCtr="0" forceAA="0" compatLnSpc="1">
                    <a:prstTxWarp prst="textNoShape">
                      <a:avLst/>
                    </a:prstTxWarp>
                    <a:noAutofit/>
                  </a:bodyPr>
                  <a:lstStyle/>
                  <a:p>
                    <a:pPr algn="ctr">
                      <a:defRPr/>
                    </a:pPr>
                    <a:endParaRPr lang="en-US" sz="1600" kern="0">
                      <a:solidFill>
                        <a:sysClr val="windowText" lastClr="000000"/>
                      </a:solidFill>
                    </a:endParaRPr>
                  </a:p>
                </p:txBody>
              </p:sp>
              <p:sp>
                <p:nvSpPr>
                  <p:cNvPr id="88" name="Oval 87">
                    <a:extLst>
                      <a:ext uri="{FF2B5EF4-FFF2-40B4-BE49-F238E27FC236}">
                        <a16:creationId xmlns:a16="http://schemas.microsoft.com/office/drawing/2014/main" xmlns="" id="{A21AC227-3761-4264-8233-9F9188679D56}"/>
                      </a:ext>
                    </a:extLst>
                  </p:cNvPr>
                  <p:cNvSpPr/>
                  <p:nvPr/>
                </p:nvSpPr>
                <p:spPr>
                  <a:xfrm>
                    <a:off x="2908039" y="4108154"/>
                    <a:ext cx="180246" cy="212650"/>
                  </a:xfrm>
                  <a:prstGeom prst="ellipse">
                    <a:avLst/>
                  </a:prstGeom>
                  <a:noFill/>
                  <a:ln>
                    <a:solidFill>
                      <a:srgbClr val="898989">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683" tIns="40341" rIns="80683" bIns="40341" numCol="1" spcCol="0" rtlCol="0" fromWordArt="0" anchor="ctr" anchorCtr="0" forceAA="0" compatLnSpc="1">
                    <a:prstTxWarp prst="textNoShape">
                      <a:avLst/>
                    </a:prstTxWarp>
                    <a:noAutofit/>
                  </a:bodyPr>
                  <a:lstStyle/>
                  <a:p>
                    <a:pPr algn="ctr">
                      <a:defRPr/>
                    </a:pPr>
                    <a:endParaRPr lang="en-US" sz="1600" kern="0">
                      <a:solidFill>
                        <a:sysClr val="windowText" lastClr="000000"/>
                      </a:solidFill>
                    </a:endParaRPr>
                  </a:p>
                </p:txBody>
              </p:sp>
            </p:grpSp>
            <p:sp>
              <p:nvSpPr>
                <p:cNvPr id="86" name="Isosceles Triangle 85">
                  <a:extLst>
                    <a:ext uri="{FF2B5EF4-FFF2-40B4-BE49-F238E27FC236}">
                      <a16:creationId xmlns:a16="http://schemas.microsoft.com/office/drawing/2014/main" xmlns="" id="{485140B2-4412-4D32-B351-52AF0868C832}"/>
                    </a:ext>
                  </a:extLst>
                </p:cNvPr>
                <p:cNvSpPr/>
                <p:nvPr/>
              </p:nvSpPr>
              <p:spPr>
                <a:xfrm rot="10800000">
                  <a:off x="967721" y="3921206"/>
                  <a:ext cx="175438" cy="88530"/>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83" name="Oval 82">
                <a:extLst>
                  <a:ext uri="{FF2B5EF4-FFF2-40B4-BE49-F238E27FC236}">
                    <a16:creationId xmlns:a16="http://schemas.microsoft.com/office/drawing/2014/main" xmlns="" id="{C47F4CBF-02F0-4737-87D9-87272D3F6693}"/>
                  </a:ext>
                </a:extLst>
              </p:cNvPr>
              <p:cNvSpPr/>
              <p:nvPr/>
            </p:nvSpPr>
            <p:spPr>
              <a:xfrm>
                <a:off x="449263" y="2335441"/>
                <a:ext cx="1048686" cy="1048686"/>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err="1"/>
              </a:p>
            </p:txBody>
          </p:sp>
          <p:sp>
            <p:nvSpPr>
              <p:cNvPr id="84" name="Oval 83">
                <a:extLst>
                  <a:ext uri="{FF2B5EF4-FFF2-40B4-BE49-F238E27FC236}">
                    <a16:creationId xmlns:a16="http://schemas.microsoft.com/office/drawing/2014/main" xmlns="" id="{AD3E6D3B-4CF3-4322-A1F1-916F544E3CC4}"/>
                  </a:ext>
                </a:extLst>
              </p:cNvPr>
              <p:cNvSpPr/>
              <p:nvPr/>
            </p:nvSpPr>
            <p:spPr>
              <a:xfrm>
                <a:off x="552588" y="2438766"/>
                <a:ext cx="842036" cy="8420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err="1">
                  <a:solidFill>
                    <a:schemeClr val="accent4"/>
                  </a:solidFill>
                </a:endParaRPr>
              </a:p>
            </p:txBody>
          </p:sp>
        </p:grpSp>
        <p:sp>
          <p:nvSpPr>
            <p:cNvPr id="89" name="TextBox 88">
              <a:extLst>
                <a:ext uri="{FF2B5EF4-FFF2-40B4-BE49-F238E27FC236}">
                  <a16:creationId xmlns:a16="http://schemas.microsoft.com/office/drawing/2014/main" xmlns="" id="{27CA6FBE-3FE7-4917-8A2E-02978EF9AA41}"/>
                </a:ext>
              </a:extLst>
            </p:cNvPr>
            <p:cNvSpPr txBox="1"/>
            <p:nvPr/>
          </p:nvSpPr>
          <p:spPr>
            <a:xfrm>
              <a:off x="9364570" y="2759389"/>
              <a:ext cx="685800" cy="461665"/>
            </a:xfrm>
            <a:prstGeom prst="rect">
              <a:avLst/>
            </a:prstGeom>
            <a:noFill/>
          </p:spPr>
          <p:txBody>
            <a:bodyPr wrap="square" lIns="0" rIns="0" rtlCol="0">
              <a:spAutoFit/>
            </a:bodyPr>
            <a:lstStyle/>
            <a:p>
              <a:pPr algn="ctr"/>
              <a:r>
                <a:rPr lang="en-US" sz="2400" b="1">
                  <a:solidFill>
                    <a:schemeClr val="accent4"/>
                  </a:solidFill>
                </a:rPr>
                <a:t>178%</a:t>
              </a:r>
              <a:endParaRPr lang="en-GB" sz="2400" b="1">
                <a:solidFill>
                  <a:schemeClr val="accent4"/>
                </a:solidFill>
              </a:endParaRPr>
            </a:p>
          </p:txBody>
        </p:sp>
      </p:grpSp>
      <p:sp>
        <p:nvSpPr>
          <p:cNvPr id="102" name="Rectangle 101">
            <a:extLst>
              <a:ext uri="{FF2B5EF4-FFF2-40B4-BE49-F238E27FC236}">
                <a16:creationId xmlns:a16="http://schemas.microsoft.com/office/drawing/2014/main" xmlns="" id="{F29FB523-4BAA-427D-9D1D-E27B87624D99}"/>
              </a:ext>
            </a:extLst>
          </p:cNvPr>
          <p:cNvSpPr/>
          <p:nvPr/>
        </p:nvSpPr>
        <p:spPr>
          <a:xfrm>
            <a:off x="2" y="1516063"/>
            <a:ext cx="12191998" cy="57495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683" tIns="161365" rIns="80683" bIns="40341" numCol="1" spcCol="0" rtlCol="0" fromWordArt="0" anchor="t" anchorCtr="0" forceAA="0" compatLnSpc="1">
            <a:prstTxWarp prst="textNoShape">
              <a:avLst/>
            </a:prstTxWarp>
            <a:noAutofit/>
          </a:bodyPr>
          <a:lstStyle/>
          <a:p>
            <a:pPr algn="ctr"/>
            <a:r>
              <a:rPr lang="en-US" sz="2000" b="1">
                <a:solidFill>
                  <a:schemeClr val="bg1"/>
                </a:solidFill>
                <a:latin typeface="+mj-lt"/>
              </a:rPr>
              <a:t>Subsequent 5-year return</a:t>
            </a:r>
          </a:p>
        </p:txBody>
      </p:sp>
      <p:sp>
        <p:nvSpPr>
          <p:cNvPr id="103" name="Rectangle 102">
            <a:extLst>
              <a:ext uri="{FF2B5EF4-FFF2-40B4-BE49-F238E27FC236}">
                <a16:creationId xmlns:a16="http://schemas.microsoft.com/office/drawing/2014/main" xmlns="" id="{02F074FD-C42E-4A79-86FD-69DDE83E593B}"/>
              </a:ext>
            </a:extLst>
          </p:cNvPr>
          <p:cNvSpPr/>
          <p:nvPr/>
        </p:nvSpPr>
        <p:spPr>
          <a:xfrm>
            <a:off x="0" y="0"/>
            <a:ext cx="12192000" cy="1516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err="1"/>
          </a:p>
        </p:txBody>
      </p:sp>
      <p:sp>
        <p:nvSpPr>
          <p:cNvPr id="2" name="Title 1">
            <a:extLst>
              <a:ext uri="{FF2B5EF4-FFF2-40B4-BE49-F238E27FC236}">
                <a16:creationId xmlns:a16="http://schemas.microsoft.com/office/drawing/2014/main" xmlns="" id="{EFA0D9DF-02B2-418F-AE92-2BD8FE86D042}"/>
              </a:ext>
            </a:extLst>
          </p:cNvPr>
          <p:cNvSpPr>
            <a:spLocks noGrp="1"/>
          </p:cNvSpPr>
          <p:nvPr>
            <p:ph type="title"/>
          </p:nvPr>
        </p:nvSpPr>
        <p:spPr/>
        <p:txBody>
          <a:bodyPr/>
          <a:lstStyle/>
          <a:p>
            <a:r>
              <a:rPr lang="en-US" dirty="0"/>
              <a:t>Investing consistently, even in bad times</a:t>
            </a:r>
            <a:endParaRPr lang="en-GB" dirty="0"/>
          </a:p>
        </p:txBody>
      </p:sp>
    </p:spTree>
    <p:extLst>
      <p:ext uri="{BB962C8B-B14F-4D97-AF65-F5344CB8AC3E}">
        <p14:creationId xmlns:p14="http://schemas.microsoft.com/office/powerpoint/2010/main" val="280141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additive="base">
                                        <p:cTn id="7" dur="500" fill="hold"/>
                                        <p:tgtEl>
                                          <p:spTgt spid="102"/>
                                        </p:tgtEl>
                                        <p:attrNameLst>
                                          <p:attrName>ppt_x</p:attrName>
                                        </p:attrNameLst>
                                      </p:cBhvr>
                                      <p:tavLst>
                                        <p:tav tm="0">
                                          <p:val>
                                            <p:strVal val="#ppt_x"/>
                                          </p:val>
                                        </p:tav>
                                        <p:tav tm="100000">
                                          <p:val>
                                            <p:strVal val="#ppt_x"/>
                                          </p:val>
                                        </p:tav>
                                      </p:tavLst>
                                    </p:anim>
                                    <p:anim calcmode="lin" valueType="num">
                                      <p:cBhvr additive="base">
                                        <p:cTn id="8" dur="500" fill="hold"/>
                                        <p:tgtEl>
                                          <p:spTgt spid="10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250"/>
                                        <p:tgtEl>
                                          <p:spTgt spid="7"/>
                                        </p:tgtEl>
                                      </p:cBhvr>
                                    </p:animEffect>
                                  </p:childTnLst>
                                </p:cTn>
                              </p:par>
                              <p:par>
                                <p:cTn id="13" presetID="10" presetClass="entr" presetSubtype="0" fill="hold" nodeType="withEffect">
                                  <p:stCondLst>
                                    <p:cond delay="250"/>
                                  </p:stCondLst>
                                  <p:childTnLst>
                                    <p:set>
                                      <p:cBhvr>
                                        <p:cTn id="14" dur="1" fill="hold">
                                          <p:stCondLst>
                                            <p:cond delay="0"/>
                                          </p:stCondLst>
                                        </p:cTn>
                                        <p:tgtEl>
                                          <p:spTgt spid="108"/>
                                        </p:tgtEl>
                                        <p:attrNameLst>
                                          <p:attrName>style.visibility</p:attrName>
                                        </p:attrNameLst>
                                      </p:cBhvr>
                                      <p:to>
                                        <p:strVal val="visible"/>
                                      </p:to>
                                    </p:set>
                                    <p:animEffect transition="in" filter="fade">
                                      <p:cBhvr>
                                        <p:cTn id="15" dur="250"/>
                                        <p:tgtEl>
                                          <p:spTgt spid="108"/>
                                        </p:tgtEl>
                                      </p:cBhvr>
                                    </p:animEffect>
                                  </p:childTnLst>
                                </p:cTn>
                              </p:par>
                              <p:par>
                                <p:cTn id="16" presetID="42" presetClass="path" presetSubtype="0" decel="100000" fill="hold" nodeType="withEffect">
                                  <p:stCondLst>
                                    <p:cond delay="250"/>
                                  </p:stCondLst>
                                  <p:childTnLst>
                                    <p:animMotion origin="layout" path="M 6.25E-7 -0.03473 L 6.25E-7 3.33333E-6 " pathEditMode="relative" rAng="0" ptsTypes="AA">
                                      <p:cBhvr>
                                        <p:cTn id="17" dur="500" fill="hold"/>
                                        <p:tgtEl>
                                          <p:spTgt spid="108"/>
                                        </p:tgtEl>
                                        <p:attrNameLst>
                                          <p:attrName>ppt_x</p:attrName>
                                          <p:attrName>ppt_y</p:attrName>
                                        </p:attrNameLst>
                                      </p:cBhvr>
                                      <p:rCtr x="0" y="1736"/>
                                    </p:animMotion>
                                  </p:childTnLst>
                                </p:cTn>
                              </p:par>
                              <p:par>
                                <p:cTn id="18" presetID="10" presetClass="entr" presetSubtype="0" fill="hold" nodeType="withEffect">
                                  <p:stCondLst>
                                    <p:cond delay="250"/>
                                  </p:stCondLst>
                                  <p:childTnLst>
                                    <p:set>
                                      <p:cBhvr>
                                        <p:cTn id="19" dur="1" fill="hold">
                                          <p:stCondLst>
                                            <p:cond delay="0"/>
                                          </p:stCondLst>
                                        </p:cTn>
                                        <p:tgtEl>
                                          <p:spTgt spid="104"/>
                                        </p:tgtEl>
                                        <p:attrNameLst>
                                          <p:attrName>style.visibility</p:attrName>
                                        </p:attrNameLst>
                                      </p:cBhvr>
                                      <p:to>
                                        <p:strVal val="visible"/>
                                      </p:to>
                                    </p:set>
                                    <p:animEffect transition="in" filter="fade">
                                      <p:cBhvr>
                                        <p:cTn id="20" dur="250"/>
                                        <p:tgtEl>
                                          <p:spTgt spid="104"/>
                                        </p:tgtEl>
                                      </p:cBhvr>
                                    </p:animEffect>
                                  </p:childTnLst>
                                </p:cTn>
                              </p:par>
                              <p:par>
                                <p:cTn id="21" presetID="42" presetClass="path" presetSubtype="0" decel="100000" fill="hold" nodeType="withEffect">
                                  <p:stCondLst>
                                    <p:cond delay="250"/>
                                  </p:stCondLst>
                                  <p:childTnLst>
                                    <p:animMotion origin="layout" path="M -8.33333E-7 0.03889 L -8.33333E-7 1.48148E-6 " pathEditMode="relative" rAng="0" ptsTypes="AA">
                                      <p:cBhvr>
                                        <p:cTn id="22" dur="500" fill="hold"/>
                                        <p:tgtEl>
                                          <p:spTgt spid="104"/>
                                        </p:tgtEl>
                                        <p:attrNameLst>
                                          <p:attrName>ppt_x</p:attrName>
                                          <p:attrName>ppt_y</p:attrName>
                                        </p:attrNameLst>
                                      </p:cBhvr>
                                      <p:rCtr x="0" y="-1944"/>
                                    </p:animMotion>
                                  </p:childTnLst>
                                </p:cTn>
                              </p:par>
                              <p:par>
                                <p:cTn id="23" presetID="10" presetClass="entr" presetSubtype="0" fill="hold" nodeType="withEffect">
                                  <p:stCondLst>
                                    <p:cond delay="500"/>
                                  </p:stCondLst>
                                  <p:childTnLst>
                                    <p:set>
                                      <p:cBhvr>
                                        <p:cTn id="24" dur="1" fill="hold">
                                          <p:stCondLst>
                                            <p:cond delay="0"/>
                                          </p:stCondLst>
                                        </p:cTn>
                                        <p:tgtEl>
                                          <p:spTgt spid="109"/>
                                        </p:tgtEl>
                                        <p:attrNameLst>
                                          <p:attrName>style.visibility</p:attrName>
                                        </p:attrNameLst>
                                      </p:cBhvr>
                                      <p:to>
                                        <p:strVal val="visible"/>
                                      </p:to>
                                    </p:set>
                                    <p:animEffect transition="in" filter="fade">
                                      <p:cBhvr>
                                        <p:cTn id="25" dur="250"/>
                                        <p:tgtEl>
                                          <p:spTgt spid="109"/>
                                        </p:tgtEl>
                                      </p:cBhvr>
                                    </p:animEffect>
                                  </p:childTnLst>
                                </p:cTn>
                              </p:par>
                              <p:par>
                                <p:cTn id="26" presetID="42" presetClass="path" presetSubtype="0" decel="100000" fill="hold" nodeType="withEffect">
                                  <p:stCondLst>
                                    <p:cond delay="500"/>
                                  </p:stCondLst>
                                  <p:childTnLst>
                                    <p:animMotion origin="layout" path="M 6.25E-7 -0.03473 L 6.25E-7 3.33333E-6 " pathEditMode="relative" rAng="0" ptsTypes="AA">
                                      <p:cBhvr>
                                        <p:cTn id="27" dur="500" fill="hold"/>
                                        <p:tgtEl>
                                          <p:spTgt spid="109"/>
                                        </p:tgtEl>
                                        <p:attrNameLst>
                                          <p:attrName>ppt_x</p:attrName>
                                          <p:attrName>ppt_y</p:attrName>
                                        </p:attrNameLst>
                                      </p:cBhvr>
                                      <p:rCtr x="0" y="1736"/>
                                    </p:animMotion>
                                  </p:childTnLst>
                                </p:cTn>
                              </p:par>
                              <p:par>
                                <p:cTn id="28" presetID="10" presetClass="entr" presetSubtype="0" fill="hold" nodeType="withEffect">
                                  <p:stCondLst>
                                    <p:cond delay="500"/>
                                  </p:stCondLst>
                                  <p:childTnLst>
                                    <p:set>
                                      <p:cBhvr>
                                        <p:cTn id="29" dur="1" fill="hold">
                                          <p:stCondLst>
                                            <p:cond delay="0"/>
                                          </p:stCondLst>
                                        </p:cTn>
                                        <p:tgtEl>
                                          <p:spTgt spid="105"/>
                                        </p:tgtEl>
                                        <p:attrNameLst>
                                          <p:attrName>style.visibility</p:attrName>
                                        </p:attrNameLst>
                                      </p:cBhvr>
                                      <p:to>
                                        <p:strVal val="visible"/>
                                      </p:to>
                                    </p:set>
                                    <p:animEffect transition="in" filter="fade">
                                      <p:cBhvr>
                                        <p:cTn id="30" dur="250"/>
                                        <p:tgtEl>
                                          <p:spTgt spid="105"/>
                                        </p:tgtEl>
                                      </p:cBhvr>
                                    </p:animEffect>
                                  </p:childTnLst>
                                </p:cTn>
                              </p:par>
                              <p:par>
                                <p:cTn id="31" presetID="42" presetClass="path" presetSubtype="0" decel="100000" fill="hold" nodeType="withEffect">
                                  <p:stCondLst>
                                    <p:cond delay="500"/>
                                  </p:stCondLst>
                                  <p:childTnLst>
                                    <p:animMotion origin="layout" path="M -8.33333E-7 0.03889 L -8.33333E-7 1.48148E-6 " pathEditMode="relative" rAng="0" ptsTypes="AA">
                                      <p:cBhvr>
                                        <p:cTn id="32" dur="500" fill="hold"/>
                                        <p:tgtEl>
                                          <p:spTgt spid="105"/>
                                        </p:tgtEl>
                                        <p:attrNameLst>
                                          <p:attrName>ppt_x</p:attrName>
                                          <p:attrName>ppt_y</p:attrName>
                                        </p:attrNameLst>
                                      </p:cBhvr>
                                      <p:rCtr x="0" y="-1944"/>
                                    </p:animMotion>
                                  </p:childTnLst>
                                </p:cTn>
                              </p:par>
                              <p:par>
                                <p:cTn id="33" presetID="10" presetClass="entr" presetSubtype="0" fill="hold" nodeType="withEffect">
                                  <p:stCondLst>
                                    <p:cond delay="750"/>
                                  </p:stCondLst>
                                  <p:childTnLst>
                                    <p:set>
                                      <p:cBhvr>
                                        <p:cTn id="34" dur="1" fill="hold">
                                          <p:stCondLst>
                                            <p:cond delay="0"/>
                                          </p:stCondLst>
                                        </p:cTn>
                                        <p:tgtEl>
                                          <p:spTgt spid="110"/>
                                        </p:tgtEl>
                                        <p:attrNameLst>
                                          <p:attrName>style.visibility</p:attrName>
                                        </p:attrNameLst>
                                      </p:cBhvr>
                                      <p:to>
                                        <p:strVal val="visible"/>
                                      </p:to>
                                    </p:set>
                                    <p:animEffect transition="in" filter="fade">
                                      <p:cBhvr>
                                        <p:cTn id="35" dur="250"/>
                                        <p:tgtEl>
                                          <p:spTgt spid="110"/>
                                        </p:tgtEl>
                                      </p:cBhvr>
                                    </p:animEffect>
                                  </p:childTnLst>
                                </p:cTn>
                              </p:par>
                              <p:par>
                                <p:cTn id="36" presetID="42" presetClass="path" presetSubtype="0" decel="100000" fill="hold" nodeType="withEffect">
                                  <p:stCondLst>
                                    <p:cond delay="750"/>
                                  </p:stCondLst>
                                  <p:childTnLst>
                                    <p:animMotion origin="layout" path="M 6.25E-7 -0.03473 L 6.25E-7 3.33333E-6 " pathEditMode="relative" rAng="0" ptsTypes="AA">
                                      <p:cBhvr>
                                        <p:cTn id="37" dur="500" fill="hold"/>
                                        <p:tgtEl>
                                          <p:spTgt spid="110"/>
                                        </p:tgtEl>
                                        <p:attrNameLst>
                                          <p:attrName>ppt_x</p:attrName>
                                          <p:attrName>ppt_y</p:attrName>
                                        </p:attrNameLst>
                                      </p:cBhvr>
                                      <p:rCtr x="0" y="1736"/>
                                    </p:animMotion>
                                  </p:childTnLst>
                                </p:cTn>
                              </p:par>
                              <p:par>
                                <p:cTn id="38" presetID="10" presetClass="entr" presetSubtype="0" fill="hold" nodeType="withEffect">
                                  <p:stCondLst>
                                    <p:cond delay="750"/>
                                  </p:stCondLst>
                                  <p:childTnLst>
                                    <p:set>
                                      <p:cBhvr>
                                        <p:cTn id="39" dur="1" fill="hold">
                                          <p:stCondLst>
                                            <p:cond delay="0"/>
                                          </p:stCondLst>
                                        </p:cTn>
                                        <p:tgtEl>
                                          <p:spTgt spid="106"/>
                                        </p:tgtEl>
                                        <p:attrNameLst>
                                          <p:attrName>style.visibility</p:attrName>
                                        </p:attrNameLst>
                                      </p:cBhvr>
                                      <p:to>
                                        <p:strVal val="visible"/>
                                      </p:to>
                                    </p:set>
                                    <p:animEffect transition="in" filter="fade">
                                      <p:cBhvr>
                                        <p:cTn id="40" dur="250"/>
                                        <p:tgtEl>
                                          <p:spTgt spid="106"/>
                                        </p:tgtEl>
                                      </p:cBhvr>
                                    </p:animEffect>
                                  </p:childTnLst>
                                </p:cTn>
                              </p:par>
                              <p:par>
                                <p:cTn id="41" presetID="42" presetClass="path" presetSubtype="0" decel="100000" fill="hold" nodeType="withEffect">
                                  <p:stCondLst>
                                    <p:cond delay="750"/>
                                  </p:stCondLst>
                                  <p:childTnLst>
                                    <p:animMotion origin="layout" path="M -8.33333E-7 0.03889 L -8.33333E-7 1.48148E-6 " pathEditMode="relative" rAng="0" ptsTypes="AA">
                                      <p:cBhvr>
                                        <p:cTn id="42" dur="500" fill="hold"/>
                                        <p:tgtEl>
                                          <p:spTgt spid="106"/>
                                        </p:tgtEl>
                                        <p:attrNameLst>
                                          <p:attrName>ppt_x</p:attrName>
                                          <p:attrName>ppt_y</p:attrName>
                                        </p:attrNameLst>
                                      </p:cBhvr>
                                      <p:rCtr x="0" y="-1944"/>
                                    </p:animMotion>
                                  </p:childTnLst>
                                </p:cTn>
                              </p:par>
                              <p:par>
                                <p:cTn id="43" presetID="10" presetClass="entr" presetSubtype="0" fill="hold" nodeType="withEffect">
                                  <p:stCondLst>
                                    <p:cond delay="1000"/>
                                  </p:stCondLst>
                                  <p:childTnLst>
                                    <p:set>
                                      <p:cBhvr>
                                        <p:cTn id="44" dur="1" fill="hold">
                                          <p:stCondLst>
                                            <p:cond delay="0"/>
                                          </p:stCondLst>
                                        </p:cTn>
                                        <p:tgtEl>
                                          <p:spTgt spid="111"/>
                                        </p:tgtEl>
                                        <p:attrNameLst>
                                          <p:attrName>style.visibility</p:attrName>
                                        </p:attrNameLst>
                                      </p:cBhvr>
                                      <p:to>
                                        <p:strVal val="visible"/>
                                      </p:to>
                                    </p:set>
                                    <p:animEffect transition="in" filter="fade">
                                      <p:cBhvr>
                                        <p:cTn id="45" dur="250"/>
                                        <p:tgtEl>
                                          <p:spTgt spid="111"/>
                                        </p:tgtEl>
                                      </p:cBhvr>
                                    </p:animEffect>
                                  </p:childTnLst>
                                </p:cTn>
                              </p:par>
                              <p:par>
                                <p:cTn id="46" presetID="42" presetClass="path" presetSubtype="0" decel="100000" fill="hold" nodeType="withEffect">
                                  <p:stCondLst>
                                    <p:cond delay="1000"/>
                                  </p:stCondLst>
                                  <p:childTnLst>
                                    <p:animMotion origin="layout" path="M 6.25E-7 -0.03473 L 6.25E-7 3.33333E-6 " pathEditMode="relative" rAng="0" ptsTypes="AA">
                                      <p:cBhvr>
                                        <p:cTn id="47" dur="500" fill="hold"/>
                                        <p:tgtEl>
                                          <p:spTgt spid="111"/>
                                        </p:tgtEl>
                                        <p:attrNameLst>
                                          <p:attrName>ppt_x</p:attrName>
                                          <p:attrName>ppt_y</p:attrName>
                                        </p:attrNameLst>
                                      </p:cBhvr>
                                      <p:rCtr x="0" y="1736"/>
                                    </p:animMotion>
                                  </p:childTnLst>
                                </p:cTn>
                              </p:par>
                              <p:par>
                                <p:cTn id="48" presetID="10" presetClass="entr" presetSubtype="0" fill="hold" nodeType="withEffect">
                                  <p:stCondLst>
                                    <p:cond delay="1000"/>
                                  </p:stCondLst>
                                  <p:childTnLst>
                                    <p:set>
                                      <p:cBhvr>
                                        <p:cTn id="49" dur="1" fill="hold">
                                          <p:stCondLst>
                                            <p:cond delay="0"/>
                                          </p:stCondLst>
                                        </p:cTn>
                                        <p:tgtEl>
                                          <p:spTgt spid="107"/>
                                        </p:tgtEl>
                                        <p:attrNameLst>
                                          <p:attrName>style.visibility</p:attrName>
                                        </p:attrNameLst>
                                      </p:cBhvr>
                                      <p:to>
                                        <p:strVal val="visible"/>
                                      </p:to>
                                    </p:set>
                                    <p:animEffect transition="in" filter="fade">
                                      <p:cBhvr>
                                        <p:cTn id="50" dur="250"/>
                                        <p:tgtEl>
                                          <p:spTgt spid="107"/>
                                        </p:tgtEl>
                                      </p:cBhvr>
                                    </p:animEffect>
                                  </p:childTnLst>
                                </p:cTn>
                              </p:par>
                              <p:par>
                                <p:cTn id="51" presetID="42" presetClass="path" presetSubtype="0" decel="100000" fill="hold" nodeType="withEffect">
                                  <p:stCondLst>
                                    <p:cond delay="1000"/>
                                  </p:stCondLst>
                                  <p:childTnLst>
                                    <p:animMotion origin="layout" path="M -8.33333E-7 0.03889 L -8.33333E-7 1.48148E-6 " pathEditMode="relative" rAng="0" ptsTypes="AA">
                                      <p:cBhvr>
                                        <p:cTn id="52" dur="500" fill="hold"/>
                                        <p:tgtEl>
                                          <p:spTgt spid="107"/>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Lst>
  </p:timing>
</p:sld>
</file>

<file path=ppt/theme/theme1.xml><?xml version="1.0" encoding="utf-8"?>
<a:theme xmlns:a="http://schemas.openxmlformats.org/drawingml/2006/main" name="Custom Design">
  <a:themeElements>
    <a:clrScheme name="WI 2020 FInal Color Palette">
      <a:dk1>
        <a:srgbClr val="4C4C4C"/>
      </a:dk1>
      <a:lt1>
        <a:srgbClr val="FFFFFF"/>
      </a:lt1>
      <a:dk2>
        <a:srgbClr val="333F48"/>
      </a:dk2>
      <a:lt2>
        <a:srgbClr val="E6E7E5"/>
      </a:lt2>
      <a:accent1>
        <a:srgbClr val="6CC24A"/>
      </a:accent1>
      <a:accent2>
        <a:srgbClr val="298FC2"/>
      </a:accent2>
      <a:accent3>
        <a:srgbClr val="B5BD00"/>
      </a:accent3>
      <a:accent4>
        <a:srgbClr val="005670"/>
      </a:accent4>
      <a:accent5>
        <a:srgbClr val="0E863F"/>
      </a:accent5>
      <a:accent6>
        <a:srgbClr val="ED8B00"/>
      </a:accent6>
      <a:hlink>
        <a:srgbClr val="356F95"/>
      </a:hlink>
      <a:folHlink>
        <a:srgbClr val="5C019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400" dirty="0" err="1" smtClean="0"/>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d:PersonalizationDefinition xmlns:pd="Strauss.PersonalizationDefinition" name="">
  <pd:DataReferenceList>
    <pd:DataReference datasourceID="2c3ee42b-4f58-407f-a9b8-bb3ac60975c2" dataFieldID="99fa5ca1-cd46-40fd-aaa7-1a766e5d85a9" variableListUniqueId="78929d4d-07db-4d43-9b9f-4d7851d02580"/>
    <pd:DataReference datasourceID="2c3ee42b-4f58-407f-a9b8-bb3ac60975c2" dataFieldID="39a8a34e-bc74-4938-acb0-e72723cdfdbb" variableListUniqueId="78929d4d-07db-4d43-9b9f-4d7851d02580"/>
  </pd:DataReferenceList>
  <pd:VariableReplacementDescriptor name="" desc="" uid="">
    <pd:DataReferenceList>
      <pd:DataReference datasourceID="2c3ee42b-4f58-407f-a9b8-bb3ac60975c2" dataFieldID="99fa5ca1-cd46-40fd-aaa7-1a766e5d85a9" variableListUniqueId="78929d4d-07db-4d43-9b9f-4d7851d02580"/>
      <pd:DataReference datasourceID="2c3ee42b-4f58-407f-a9b8-bb3ac60975c2" dataFieldID="39a8a34e-bc74-4938-acb0-e72723cdfdbb" variableListUniqueId="78929d4d-07db-4d43-9b9f-4d7851d02580"/>
    </pd:DataReferenceList>
  </pd:VariableReplacementDescriptor>
</pd:PersonalizationDefinition>
</file>

<file path=customXml/item10.xml><?xml version="1.0" encoding="utf-8"?>
<p:properties xmlns:p="http://schemas.microsoft.com/office/2006/metadata/properties" xmlns:xsi="http://www.w3.org/2001/XMLSchema-instance" xmlns:pc="http://schemas.microsoft.com/office/infopath/2007/PartnerControls">
  <documentManagement>
    <eReview_x0020_Number xmlns="18687fde-a86a-4df2-95e8-6ec8bc21fcdb">923036.1.0</eReview_x0020_Number>
    <Advisor_x0020_401_x0028_k_x0029__x0020_Market_x0020_Use_x0020_Only_x003f_ xmlns="18687fde-a86a-4df2-95e8-6ec8bc21fcdb">false</Advisor_x0020_401_x0028_k_x0029__x0020_Market_x0020_Use_x0020_Only_x003f_>
    <_ip_UnifiedCompliancePolicyUIAction xmlns="http://schemas.microsoft.com/sharepoint/v3" xsi:nil="true"/>
    <Document_x0020_Type xmlns="18687fde-a86a-4df2-95e8-6ec8bc21fcdb">Presentations</Document_x0020_Type>
    <How_x0020_To_x0020_Order xmlns="18687fde-a86a-4df2-95e8-6ec8bc21fcdb">Download from CRN</How_x0020_To_x0020_Order>
    <section xmlns="18687fde-a86a-4df2-95e8-6ec8bc21fcdb">Employee Education - Education Catalog - Workshops Available Only as a UWW</section>
    <Related_x0020_Items xmlns="18687fde-a86a-4df2-95e8-6ec8bc21fcdb" xsi:nil="true"/>
    <Description0 xmlns="18687fde-a86a-4df2-95e8-6ec8bc21fcdb">This is the generic live web version of the Navigating Market Volatility workshop</Description0>
    <_ip_UnifiedCompliancePolicyProperties xmlns="http://schemas.microsoft.com/sharepoint/v3" xsi:nil="true"/>
    <Contact xmlns="18687fde-a86a-4df2-95e8-6ec8bc21fcdb">Erin Fandozzi</Contact>
    <Document_x0020_Expiration_x0020_Date xmlns="18687fde-a86a-4df2-95e8-6ec8bc21fcdb">2021-03-25T05:00:00+00:00</Document_x0020_Expiration_x0020_Date>
    <Where_x0020_else_x0020_does_x0020_document_x0020_reside_x003f_ xmlns="18687fde-a86a-4df2-95e8-6ec8bc21fcdb">
      <Value>Only CRN</Value>
    </Where_x0020_else_x0020_does_x0020_document_x0020_reside_x003f_>
    <Audience xmlns="18687fde-a86a-4df2-95e8-6ec8bc21fcdb">External</Audience>
    <Campaign xmlns="18687fde-a86a-4df2-95e8-6ec8bc21fcdb">Employee Education Workshops</Campaign>
    <Item_x0020_Number xmlns="18687fde-a86a-4df2-95e8-6ec8bc21fcdb">N/A</Item_x0020_Number>
  </documentManagement>
</p:properties>
</file>

<file path=customXml/item11.xml><?xml version="1.0" encoding="utf-8"?>
<pd:PersonalizationDefinition xmlns:pd="Strauss.PersonalizationDefinition" name="">
  <pd:DataReferenceList>
    <pd:DataReference datasourceID="2c3ee42b-4f58-407f-a9b8-bb3ac60975c2" dataFieldID="80d6634f-de94-4c17-b894-a00ca028c1ad" variableListUniqueId="78929d4d-07db-4d43-9b9f-4d7851d02580"/>
  </pd:DataReferenceList>
  <pd:VariableReplacementDescriptor name="" desc="" uid="">
    <pd:DataReferenceList>
      <pd:DataReference datasourceID="2c3ee42b-4f58-407f-a9b8-bb3ac60975c2" dataFieldID="80d6634f-de94-4c17-b894-a00ca028c1ad" variableListUniqueId="78929d4d-07db-4d43-9b9f-4d7851d02580"/>
    </pd:DataReferenceList>
  </pd:VariableReplacementDescriptor>
</pd:PersonalizationDefinition>
</file>

<file path=customXml/item12.xml><?xml version="1.0" encoding="utf-8"?>
<pd:PersonalizationDefinition xmlns:pd="Strauss.PersonalizationDefinition" name="">
  <pd:DataReferenceList>
    <pd:DataReference datasourceID="2c3ee42b-4f58-407f-a9b8-bb3ac60975c2" dataFieldID="c7d04ddf-e852-4574-a443-5ca92e46168c" variableListUniqueId="78929d4d-07db-4d43-9b9f-4d7851d02580"/>
    <pd:DataReference datasourceID="2c3ee42b-4f58-407f-a9b8-bb3ac60975c2" dataFieldID="80d6634f-de94-4c17-b894-a00ca028c1ad" variableListUniqueId="78929d4d-07db-4d43-9b9f-4d7851d02580"/>
  </pd:DataReferenceList>
  <pd:VariableReplacementDescriptor name="" desc="" uid="">
    <pd:DataReferenceList>
      <pd:DataReference datasourceID="2c3ee42b-4f58-407f-a9b8-bb3ac60975c2" dataFieldID="c7d04ddf-e852-4574-a443-5ca92e46168c" variableListUniqueId="78929d4d-07db-4d43-9b9f-4d7851d02580"/>
      <pd:DataReference datasourceID="2c3ee42b-4f58-407f-a9b8-bb3ac60975c2" dataFieldID="80d6634f-de94-4c17-b894-a00ca028c1ad" variableListUniqueId="78929d4d-07db-4d43-9b9f-4d7851d02580"/>
    </pd:DataReferenceList>
  </pd:VariableReplacementDescriptor>
</pd:PersonalizationDefinition>
</file>

<file path=customXml/item13.xml><?xml version="1.0" encoding="utf-8"?>
<pd:PersonalizationDefinition xmlns:pd="Strauss.PersonalizationDefinition" name="">
  <pd:DataReferenceList>
    <pd:DataReference datasourceID="2c3ee42b-4f58-407f-a9b8-bb3ac60975c2" dataFieldID="39a8a34e-bc74-4938-acb0-e72723cdfdbb" variableListUniqueId="78929d4d-07db-4d43-9b9f-4d7851d02580"/>
  </pd:DataReferenceList>
  <pd:VariableReplacementDescriptor name="" desc="" uid="">
    <pd:DataReferenceList>
      <pd:DataReference datasourceID="2c3ee42b-4f58-407f-a9b8-bb3ac60975c2" dataFieldID="39a8a34e-bc74-4938-acb0-e72723cdfdbb" variableListUniqueId="78929d4d-07db-4d43-9b9f-4d7851d02580"/>
    </pd:DataReferenceList>
  </pd:VariableReplacementDescriptor>
</pd:PersonalizationDefinition>
</file>

<file path=customXml/item14.xml><?xml version="1.0" encoding="utf-8"?>
<pd:PersonalizationDefinition xmlns:pd="Strauss.PersonalizationDefinition" name="">
  <pd:DataReferenceList>
    <pd:DataReference datasourceID="2c3ee42b-4f58-407f-a9b8-bb3ac60975c2" dataFieldID="c7d04ddf-e852-4574-a443-5ca92e46168c" variableListUniqueId="78929d4d-07db-4d43-9b9f-4d7851d02580"/>
    <pd:DataReference datasourceID="2c3ee42b-4f58-407f-a9b8-bb3ac60975c2" dataFieldID="80d6634f-de94-4c17-b894-a00ca028c1ad" variableListUniqueId="78929d4d-07db-4d43-9b9f-4d7851d02580"/>
  </pd:DataReferenceList>
  <pd:VariableReplacementDescriptor name="" desc="" uid="">
    <pd:DataReferenceList>
      <pd:DataReference datasourceID="2c3ee42b-4f58-407f-a9b8-bb3ac60975c2" dataFieldID="c7d04ddf-e852-4574-a443-5ca92e46168c" variableListUniqueId="78929d4d-07db-4d43-9b9f-4d7851d02580"/>
      <pd:DataReference datasourceID="2c3ee42b-4f58-407f-a9b8-bb3ac60975c2" dataFieldID="80d6634f-de94-4c17-b894-a00ca028c1ad" variableListUniqueId="78929d4d-07db-4d43-9b9f-4d7851d02580"/>
    </pd:DataReferenceList>
  </pd:VariableReplacementDescriptor>
</pd:PersonalizationDefinition>
</file>

<file path=customXml/item15.xml><?xml version="1.0" encoding="utf-8"?>
<pd:PersonalizationDefinition xmlns:pd="Strauss.PersonalizationDefinition" name="">
  <pd:DataReferenceList>
    <pd:DataReference datasourceID="2c3ee42b-4f58-407f-a9b8-bb3ac60975c2" dataFieldID="c7d04ddf-e852-4574-a443-5ca92e46168c" variableListUniqueId="78929d4d-07db-4d43-9b9f-4d7851d02580"/>
  </pd:DataReferenceList>
  <pd:VariableReplacementDescriptor name="" desc="" uid="">
    <pd:DataReferenceList>
      <pd:DataReference datasourceID="2c3ee42b-4f58-407f-a9b8-bb3ac60975c2" dataFieldID="c7d04ddf-e852-4574-a443-5ca92e46168c" variableListUniqueId="78929d4d-07db-4d43-9b9f-4d7851d02580"/>
    </pd:DataReferenceList>
  </pd:VariableReplacementDescriptor>
</pd:PersonalizationDefinition>
</file>

<file path=customXml/item16.xml><?xml version="1.0" encoding="utf-8"?>
<pd:PersonalizationDefinition xmlns:pd="Strauss.PersonalizationDefinition" name="">
  <pd:DataReferenceList>
    <pd:DataReference datasourceID="2c3ee42b-4f58-407f-a9b8-bb3ac60975c2" dataFieldID="bcf3cdf6-935d-4c77-bfff-f37abf4e9bab" variableListUniqueId="78929d4d-07db-4d43-9b9f-4d7851d02580"/>
  </pd:DataReferenceList>
  <pd:ExternalContentPD name="iconTwo" desc="" uid="32b4acb1-fc84-4bc2-9b3e-01872508babc" provider="" control="ScaleToFit" hasDefault="False" canManualUpload="False" allowPartialPdf="False" OverlayForPage="0" IsFitPDF="True" IsAdvancedMode="False" SamplePDFName="" ExternalContentType="ExternalImage" AllowPDF="False" AllowPptx="True" IncludeStandardPPTX="True" IncludeLiveDoc="True" canSelectFromLibrary="True" isFromExternal="False" SlideFitPattern="AlignTopLeft" IncludePlaceholder="False">
    <pd:DataReferenceList>
      <pd:DataReference datasourceID="2c3ee42b-4f58-407f-a9b8-bb3ac60975c2" dataFieldID="bcf3cdf6-935d-4c77-bfff-f37abf4e9bab" variableListUniqueId="78929d4d-07db-4d43-9b9f-4d7851d02580"/>
    </pd:DataReferenceList>
    <pd:ExternalContentQuery queryType="PullFromLibrary" queryFolderId="597458cd-1b53-48d9-ae16-2819fd1f7ffe" rel="&amp;&amp;">
      <pd:QueryItem propertyId="" propertyName="ContentName" operator="==" isvariablebinding="True" propertyType="" multiValue="False">
        <pd:DataReference datasourceID="2c3ee42b-4f58-407f-a9b8-bb3ac60975c2" dataFieldID="bcf3cdf6-935d-4c77-bfff-f37abf4e9bab" variableListUniqueId="78929d4d-07db-4d43-9b9f-4d7851d02580"/>
      </pd:QueryItem>
    </pd:ExternalContentQuery>
  </pd:ExternalContentPD>
</pd:PersonalizationDefinition>
</file>

<file path=customXml/item17.xml><?xml version="1.0" encoding="utf-8"?>
<pd:PersonalizationDefinition xmlns:pd="Strauss.PersonalizationDefinition" name="">
  <pd:DataReferenceList>
    <pd:DataReference datasourceID="2c3ee42b-4f58-407f-a9b8-bb3ac60975c2" dataFieldID="e5c9ed76-0d66-48da-ac64-e86c393cbfd2" variableListUniqueId="78929d4d-07db-4d43-9b9f-4d7851d02580"/>
  </pd:DataReferenceList>
  <pd:VariableReplacementDescriptor name="" desc="" uid="">
    <pd:DataReferenceList>
      <pd:DataReference datasourceID="2c3ee42b-4f58-407f-a9b8-bb3ac60975c2" dataFieldID="e5c9ed76-0d66-48da-ac64-e86c393cbfd2" variableListUniqueId="78929d4d-07db-4d43-9b9f-4d7851d02580"/>
    </pd:DataReferenceList>
  </pd:VariableReplacementDescriptor>
</pd:PersonalizationDefinition>
</file>

<file path=customXml/item18.xml><?xml version="1.0" encoding="utf-8"?>
<pd:PersonalizationDefinition xmlns:pd="Strauss.PersonalizationDefinition" name="">
  <pd:DataReferenceList>
    <pd:DataReference datasourceID="2c3ee42b-4f58-407f-a9b8-bb3ac60975c2" dataFieldID="0928c649-cb30-4b8e-aa50-f38d1d8b6d87" variableListUniqueId="78929d4d-07db-4d43-9b9f-4d7851d02580"/>
  </pd:DataReferenceList>
  <pd:ExternalContentPD name="iconThree" desc="" uid="32b4acb1-fc84-4bc2-9b3e-01872508babc" provider="" control="ScaleToFit" hasDefault="False" canManualUpload="False" allowPartialPdf="False" OverlayForPage="0" IsFitPDF="True" IsAdvancedMode="False" SamplePDFName="" ExternalContentType="ExternalImage" AllowPDF="False" AllowPptx="True" IncludeStandardPPTX="True" IncludeLiveDoc="True" canSelectFromLibrary="True" isFromExternal="False" SlideFitPattern="AlignTopLeft" IncludePlaceholder="False">
    <pd:DataReferenceList>
      <pd:DataReference datasourceID="2c3ee42b-4f58-407f-a9b8-bb3ac60975c2" dataFieldID="0928c649-cb30-4b8e-aa50-f38d1d8b6d87" variableListUniqueId="78929d4d-07db-4d43-9b9f-4d7851d02580"/>
    </pd:DataReferenceList>
    <pd:ExternalContentQuery queryType="PullFromLibrary" queryFolderId="597458cd-1b53-48d9-ae16-2819fd1f7ffe" rel="&amp;&amp;">
      <pd:QueryItem propertyId="" propertyName="ContentName" operator="==" isvariablebinding="True" propertyType="" multiValue="False">
        <pd:DataReference datasourceID="2c3ee42b-4f58-407f-a9b8-bb3ac60975c2" dataFieldID="0928c649-cb30-4b8e-aa50-f38d1d8b6d87" variableListUniqueId="78929d4d-07db-4d43-9b9f-4d7851d02580"/>
      </pd:QueryItem>
    </pd:ExternalContentQuery>
  </pd:ExternalContentPD>
</pd:PersonalizationDefinition>
</file>

<file path=customXml/item19.xml><?xml version="1.0" encoding="utf-8"?>
<pd:PersonalizationDefinition xmlns:pd="Strauss.PersonalizationDefinition" name="">
  <pd:DataReferenceList>
    <pd:DataReference datasourceID="2c3ee42b-4f58-407f-a9b8-bb3ac60975c2" dataFieldID="c7d04ddf-e852-4574-a443-5ca92e46168c" variableListUniqueId="78929d4d-07db-4d43-9b9f-4d7851d02580"/>
  </pd:DataReferenceList>
  <pd:VariableReplacementDescriptor name="" desc="" uid="">
    <pd:DataReferenceList>
      <pd:DataReference datasourceID="2c3ee42b-4f58-407f-a9b8-bb3ac60975c2" dataFieldID="c7d04ddf-e852-4574-a443-5ca92e46168c" variableListUniqueId="78929d4d-07db-4d43-9b9f-4d7851d02580"/>
    </pd:DataReferenceList>
  </pd:VariableReplacementDescriptor>
</pd:PersonalizationDefinition>
</file>

<file path=customXml/item2.xml><?xml version="1.0" encoding="utf-8"?>
<?mso-contentType ?>
<FormTemplates xmlns="http://schemas.microsoft.com/sharepoint/v3/contenttype/forms">
  <Display>DocumentLibraryForm</Display>
  <Edit>DocumentLibraryForm</Edit>
  <New>DocumentLibraryForm</New>
</FormTemplates>
</file>

<file path=customXml/item20.xml><?xml version="1.0" encoding="utf-8"?>
<pd:PersonalizationDefinition xmlns:pd="Strauss.PersonalizationDefinition" name="">
  <pd:DataReferenceList>
    <pd:DataReference datasourceID="2c3ee42b-4f58-407f-a9b8-bb3ac60975c2" dataFieldID="74701346-9039-4f4c-8876-28472033cd27" variableListUniqueId="78929d4d-07db-4d43-9b9f-4d7851d02580"/>
    <pd:DataReference datasourceID="2c3ee42b-4f58-407f-a9b8-bb3ac60975c2" dataFieldID="24fd17e4-63ef-459b-9daf-1366c49d9456" variableListUniqueId="78929d4d-07db-4d43-9b9f-4d7851d02580"/>
  </pd:DataReferenceList>
  <pd:ShapeSelectorDescriptor name="" desc="" uid="">
    <pd:DataReferenceList>
      <pd:DataReference datasourceID="2c3ee42b-4f58-407f-a9b8-bb3ac60975c2" dataFieldID="74701346-9039-4f4c-8876-28472033cd27" variableListUniqueId="78929d4d-07db-4d43-9b9f-4d7851d02580"/>
    </pd:DataReferenceList>
    <pd:ShapeSelectorGroup uniqueName="Bubbles">
      <pd:ShapeSelector shapeId="2" isDefault="False" name="3">
        <pd:Condition rel="&amp;&amp;">
          <pd:ConditionItem operator="==" type="INTEGER" isvariablebinding="False">
            <pd:VarOperand>
              <pd:DataReference datasourceID="2c3ee42b-4f58-407f-a9b8-bb3ac60975c2" dataFieldID="74701346-9039-4f4c-8876-28472033cd27" variableListUniqueId="78929d4d-07db-4d43-9b9f-4d7851d02580"/>
            </pd:VarOperand>
            <pd:ValueOperand>3</pd:ValueOperand>
            <pd:MappingOperand>
            </pd:MappingOperand>
          </pd:ConditionItem>
        </pd:Condition>
      </pd:ShapeSelector>
      <pd:ShapeSelector shapeId="3" isDefault="False" name="2">
        <pd:Condition rel="&amp;&amp;">
          <pd:ConditionItem operator="==" type="INTEGER" isvariablebinding="False">
            <pd:VarOperand>
              <pd:DataReference datasourceID="2c3ee42b-4f58-407f-a9b8-bb3ac60975c2" dataFieldID="74701346-9039-4f4c-8876-28472033cd27" variableListUniqueId="78929d4d-07db-4d43-9b9f-4d7851d02580"/>
            </pd:VarOperand>
            <pd:ValueOperand>2</pd:ValueOperand>
            <pd:MappingOperand>
            </pd:MappingOperand>
          </pd:ConditionItem>
        </pd:Condition>
      </pd:ShapeSelector>
      <pd:ShapeSelector shapeId="4" isDefault="False" name="1">
        <pd:Condition rel="&amp;&amp;">
          <pd:ConditionItem operator="==" type="INTEGER" isvariablebinding="False">
            <pd:VarOperand>
              <pd:DataReference datasourceID="2c3ee42b-4f58-407f-a9b8-bb3ac60975c2" dataFieldID="74701346-9039-4f4c-8876-28472033cd27" variableListUniqueId="78929d4d-07db-4d43-9b9f-4d7851d02580"/>
            </pd:VarOperand>
            <pd:ValueOperand>1</pd:ValueOperand>
            <pd:MappingOperand>
            </pd:MappingOperand>
          </pd:ConditionItem>
        </pd:Condition>
      </pd:ShapeSelector>
    </pd:ShapeSelectorGroup>
  </pd:ShapeSelectorDescriptor>
  <pd:TocEntryDescriptor name="" desc="" uid="eea31ca9-2afc-4d5d-990e-94b36cb687bf">
    <pd:DataReferenceList>
      <pd:DataReference datasourceID="2c3ee42b-4f58-407f-a9b8-bb3ac60975c2" dataFieldID="24fd17e4-63ef-459b-9daf-1366c49d9456" variableListUniqueId="78929d4d-07db-4d43-9b9f-4d7851d02580"/>
    </pd:DataReferenceList>
    <pd:EntryName IsNameBindToVariable="True" LiteralNameText="" Level="1">
      <pd:DataReference datasourceID="2c3ee42b-4f58-407f-a9b8-bb3ac60975c2" dataFieldID="24fd17e4-63ef-459b-9daf-1366c49d9456" variableListUniqueId="78929d4d-07db-4d43-9b9f-4d7851d02580"/>
    </pd:EntryName>
  </pd:TocEntryDescriptor>
</pd:PersonalizationDefinition>
</file>

<file path=customXml/item21.xml><?xml version="1.0" encoding="utf-8"?>
<pd:PersonalizationDefinition xmlns:pd="Strauss.PersonalizationDefinition" name="">
  <pd:DataReferenceList>
    <pd:DataReference datasourceID="2c3ee42b-4f58-407f-a9b8-bb3ac60975c2" dataFieldID="99fa5ca1-cd46-40fd-aaa7-1a766e5d85a9" variableListUniqueId="78929d4d-07db-4d43-9b9f-4d7851d02580"/>
  </pd:DataReferenceList>
  <pd:VariableReplacementDescriptor name="" desc="" uid="">
    <pd:DataReferenceList>
      <pd:DataReference datasourceID="2c3ee42b-4f58-407f-a9b8-bb3ac60975c2" dataFieldID="99fa5ca1-cd46-40fd-aaa7-1a766e5d85a9" variableListUniqueId="78929d4d-07db-4d43-9b9f-4d7851d02580"/>
    </pd:DataReferenceList>
  </pd:VariableReplacementDescriptor>
</pd:PersonalizationDefinition>
</file>

<file path=customXml/item22.xml><?xml version="1.0" encoding="utf-8"?>
<pd:PersonalizationDefinition xmlns:pd="Strauss.PersonalizationDefinition" name="">
  <pd:DataReferenceList>
    <pd:DataReference datasourceID="2c3ee42b-4f58-407f-a9b8-bb3ac60975c2" dataFieldID="4b132272-e873-402e-9a75-cce774648102" variableListUniqueId="78929d4d-07db-4d43-9b9f-4d7851d02580"/>
  </pd:DataReferenceList>
  <pd:ExternalContentPD name="iconOne" desc="" uid="32b4acb1-fc84-4bc2-9b3e-01872508babc" provider="" control="ScaleToFit" hasDefault="False" canManualUpload="False" allowPartialPdf="False" OverlayForPage="0" IsFitPDF="True" IsAdvancedMode="False" SamplePDFName="" ExternalContentType="ExternalImage" AllowPDF="False" AllowPptx="True" IncludeStandardPPTX="True" IncludeLiveDoc="True" canSelectFromLibrary="True" isFromExternal="False" SlideFitPattern="AlignTopLeft" IncludePlaceholder="False">
    <pd:DataReferenceList>
      <pd:DataReference datasourceID="2c3ee42b-4f58-407f-a9b8-bb3ac60975c2" dataFieldID="4b132272-e873-402e-9a75-cce774648102" variableListUniqueId="78929d4d-07db-4d43-9b9f-4d7851d02580"/>
    </pd:DataReferenceList>
    <pd:ExternalContentQuery queryType="PullFromLibrary" queryFolderId="597458cd-1b53-48d9-ae16-2819fd1f7ffe" rel="&amp;&amp;">
      <pd:QueryItem propertyId="" propertyName="ContentName" operator="==" isvariablebinding="True" propertyType="" multiValue="False">
        <pd:DataReference datasourceID="2c3ee42b-4f58-407f-a9b8-bb3ac60975c2" dataFieldID="4b132272-e873-402e-9a75-cce774648102" variableListUniqueId="78929d4d-07db-4d43-9b9f-4d7851d02580"/>
      </pd:QueryItem>
    </pd:ExternalContentQuery>
  </pd:ExternalContentPD>
</pd:PersonalizationDefinition>
</file>

<file path=customXml/item23.xml><?xml version="1.0" encoding="utf-8"?>
<pd:PersonalizationDefinition xmlns:pd="Strauss.PersonalizationDefinition" name="">
  <pd:DataReferenceList>
    <pd:DataReference datasourceID="2c3ee42b-4f58-407f-a9b8-bb3ac60975c2" dataFieldID="4b132272-e873-402e-9a75-cce774648102" variableListUniqueId="78929d4d-07db-4d43-9b9f-4d7851d02580"/>
  </pd:DataReferenceList>
  <pd:ExternalContentPD name="iconOne" desc="" uid="32b4acb1-fc84-4bc2-9b3e-01872508babc" provider="" control="ScaleToFit" hasDefault="False" canManualUpload="False" allowPartialPdf="False" OverlayForPage="0" IsFitPDF="True" IsAdvancedMode="False" SamplePDFName="" ExternalContentType="ExternalImage" AllowPDF="False" AllowPptx="True" IncludeStandardPPTX="True" IncludeLiveDoc="True" canSelectFromLibrary="True" isFromExternal="False" SlideFitPattern="AlignTopLeft" IncludePlaceholder="False">
    <pd:DataReferenceList>
      <pd:DataReference datasourceID="2c3ee42b-4f58-407f-a9b8-bb3ac60975c2" dataFieldID="4b132272-e873-402e-9a75-cce774648102" variableListUniqueId="78929d4d-07db-4d43-9b9f-4d7851d02580"/>
    </pd:DataReferenceList>
    <pd:ExternalContentQuery queryType="PullFromLibrary" queryFolderId="597458cd-1b53-48d9-ae16-2819fd1f7ffe" rel="&amp;&amp;">
      <pd:QueryItem propertyId="" propertyName="ContentName" operator="==" isvariablebinding="True" propertyType="" multiValue="False">
        <pd:DataReference datasourceID="2c3ee42b-4f58-407f-a9b8-bb3ac60975c2" dataFieldID="4b132272-e873-402e-9a75-cce774648102" variableListUniqueId="78929d4d-07db-4d43-9b9f-4d7851d02580"/>
      </pd:QueryItem>
    </pd:ExternalContentQuery>
  </pd:ExternalContentPD>
</pd:PersonalizationDefinition>
</file>

<file path=customXml/item24.xml><?xml version="1.0" encoding="utf-8"?>
<pd:PersonalizationDefinition xmlns:pd="Strauss.PersonalizationDefinition" name="">
  <pd:DataReferenceList>
    <pd:DataReference datasourceID="2c3ee42b-4f58-407f-a9b8-bb3ac60975c2" dataFieldID="c7d04ddf-e852-4574-a443-5ca92e46168c" variableListUniqueId="78929d4d-07db-4d43-9b9f-4d7851d02580"/>
    <pd:DataReference datasourceID="2c3ee42b-4f58-407f-a9b8-bb3ac60975c2" dataFieldID="80d6634f-de94-4c17-b894-a00ca028c1ad" variableListUniqueId="78929d4d-07db-4d43-9b9f-4d7851d02580"/>
    <pd:DataReference datasourceID="2c3ee42b-4f58-407f-a9b8-bb3ac60975c2" dataFieldID="a71a9078-ffd2-4999-b68c-e2087a857fc7" variableListUniqueId="78929d4d-07db-4d43-9b9f-4d7851d02580"/>
    <pd:DataReference datasourceID="2c3ee42b-4f58-407f-a9b8-bb3ac60975c2" dataFieldID="e5c9ed76-0d66-48da-ac64-e86c393cbfd2" variableListUniqueId="78929d4d-07db-4d43-9b9f-4d7851d02580"/>
    <pd:DataReference datasourceID="2c3ee42b-4f58-407f-a9b8-bb3ac60975c2" dataFieldID="99fa5ca1-cd46-40fd-aaa7-1a766e5d85a9" variableListUniqueId="78929d4d-07db-4d43-9b9f-4d7851d02580"/>
    <pd:DataReference datasourceID="2c3ee42b-4f58-407f-a9b8-bb3ac60975c2" dataFieldID="39a8a34e-bc74-4938-acb0-e72723cdfdbb" variableListUniqueId="78929d4d-07db-4d43-9b9f-4d7851d02580"/>
  </pd:DataReferenceList>
  <pd:VariableReplacementDescriptor name="" desc="" uid="">
    <pd:DataReferenceList>
      <pd:DataReference datasourceID="2c3ee42b-4f58-407f-a9b8-bb3ac60975c2" dataFieldID="c7d04ddf-e852-4574-a443-5ca92e46168c" variableListUniqueId="78929d4d-07db-4d43-9b9f-4d7851d02580"/>
      <pd:DataReference datasourceID="2c3ee42b-4f58-407f-a9b8-bb3ac60975c2" dataFieldID="80d6634f-de94-4c17-b894-a00ca028c1ad" variableListUniqueId="78929d4d-07db-4d43-9b9f-4d7851d02580"/>
      <pd:DataReference datasourceID="2c3ee42b-4f58-407f-a9b8-bb3ac60975c2" dataFieldID="a71a9078-ffd2-4999-b68c-e2087a857fc7" variableListUniqueId="78929d4d-07db-4d43-9b9f-4d7851d02580"/>
      <pd:DataReference datasourceID="2c3ee42b-4f58-407f-a9b8-bb3ac60975c2" dataFieldID="e5c9ed76-0d66-48da-ac64-e86c393cbfd2" variableListUniqueId="78929d4d-07db-4d43-9b9f-4d7851d02580"/>
      <pd:DataReference datasourceID="2c3ee42b-4f58-407f-a9b8-bb3ac60975c2" dataFieldID="99fa5ca1-cd46-40fd-aaa7-1a766e5d85a9" variableListUniqueId="78929d4d-07db-4d43-9b9f-4d7851d02580"/>
      <pd:DataReference datasourceID="2c3ee42b-4f58-407f-a9b8-bb3ac60975c2" dataFieldID="39a8a34e-bc74-4938-acb0-e72723cdfdbb" variableListUniqueId="78929d4d-07db-4d43-9b9f-4d7851d02580"/>
    </pd:DataReferenceList>
  </pd:VariableReplacementDescriptor>
</pd:PersonalizationDefinition>
</file>

<file path=customXml/item25.xml><?xml version="1.0" encoding="utf-8"?>
<ct:contentTypeSchema xmlns:ct="http://schemas.microsoft.com/office/2006/metadata/contentType" xmlns:ma="http://schemas.microsoft.com/office/2006/metadata/properties/metaAttributes" ct:_="" ma:_="" ma:contentTypeName="Document" ma:contentTypeID="0x0101003EE70324E0AD21428AE69C8C6364109D" ma:contentTypeVersion="27" ma:contentTypeDescription="Create a new document." ma:contentTypeScope="" ma:versionID="e65a2c7e034f3f00f3a13499337cbf33">
  <xsd:schema xmlns:xsd="http://www.w3.org/2001/XMLSchema" xmlns:xs="http://www.w3.org/2001/XMLSchema" xmlns:p="http://schemas.microsoft.com/office/2006/metadata/properties" xmlns:ns1="http://schemas.microsoft.com/sharepoint/v3" xmlns:ns2="18687fde-a86a-4df2-95e8-6ec8bc21fcdb" xmlns:ns3="a86dbd61-e593-4460-add3-7b559d0a54b1" targetNamespace="http://schemas.microsoft.com/office/2006/metadata/properties" ma:root="true" ma:fieldsID="2b2dcbd382940be61a6a2d5e15170863" ns1:_="" ns2:_="" ns3:_="">
    <xsd:import namespace="http://schemas.microsoft.com/sharepoint/v3"/>
    <xsd:import namespace="18687fde-a86a-4df2-95e8-6ec8bc21fcdb"/>
    <xsd:import namespace="a86dbd61-e593-4460-add3-7b559d0a54b1"/>
    <xsd:element name="properties">
      <xsd:complexType>
        <xsd:sequence>
          <xsd:element name="documentManagement">
            <xsd:complexType>
              <xsd:all>
                <xsd:element ref="ns2:Document_x0020_Expiration_x0020_Date"/>
                <xsd:element ref="ns2:eReview_x0020_Number"/>
                <xsd:element ref="ns2:Item_x0020_Number"/>
                <xsd:element ref="ns2:Document_x0020_Type"/>
                <xsd:element ref="ns2:Description0"/>
                <xsd:element ref="ns2:section" minOccurs="0"/>
                <xsd:element ref="ns2:Contact"/>
                <xsd:element ref="ns2:How_x0020_To_x0020_Order" minOccurs="0"/>
                <xsd:element ref="ns2:Related_x0020_Items" minOccurs="0"/>
                <xsd:element ref="ns2:Audience"/>
                <xsd:element ref="ns2:Where_x0020_else_x0020_does_x0020_document_x0020_reside_x003f_" minOccurs="0"/>
                <xsd:element ref="ns2:Advisor_x0020_401_x0028_k_x0029__x0020_Market_x0020_Use_x0020_Only_x003f_" minOccurs="0"/>
                <xsd:element ref="ns2:Campaign" minOccurs="0"/>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EventHashCode" minOccurs="0"/>
                <xsd:element ref="ns2:MediaServiceGenerationTime" minOccurs="0"/>
                <xsd:element ref="ns1:_ip_UnifiedCompliancePolicyProperties" minOccurs="0"/>
                <xsd:element ref="ns1:_ip_UnifiedCompliancePolicyUIAc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9" nillable="true" ma:displayName="Unified Compliance Policy Properties" ma:hidden="true" ma:internalName="_ip_UnifiedCompliancePolicyProperties">
      <xsd:simpleType>
        <xsd:restriction base="dms:Note"/>
      </xsd:simpleType>
    </xsd:element>
    <xsd:element name="_ip_UnifiedCompliancePolicyUIAction" ma:index="3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687fde-a86a-4df2-95e8-6ec8bc21fcdb" elementFormDefault="qualified">
    <xsd:import namespace="http://schemas.microsoft.com/office/2006/documentManagement/types"/>
    <xsd:import namespace="http://schemas.microsoft.com/office/infopath/2007/PartnerControls"/>
    <xsd:element name="Document_x0020_Expiration_x0020_Date" ma:index="8" ma:displayName="Document Expiration Date" ma:format="DateOnly" ma:internalName="Document_x0020_Expiration_x0020_Date">
      <xsd:simpleType>
        <xsd:restriction base="dms:DateTime"/>
      </xsd:simpleType>
    </xsd:element>
    <xsd:element name="eReview_x0020_Number" ma:index="9" ma:displayName="eReview Number" ma:internalName="eReview_x0020_Number">
      <xsd:simpleType>
        <xsd:restriction base="dms:Text">
          <xsd:maxLength value="255"/>
        </xsd:restriction>
      </xsd:simpleType>
    </xsd:element>
    <xsd:element name="Item_x0020_Number" ma:index="10" ma:displayName="Item Number" ma:internalName="Item_x0020_Number">
      <xsd:simpleType>
        <xsd:restriction base="dms:Text">
          <xsd:maxLength value="255"/>
        </xsd:restriction>
      </xsd:simpleType>
    </xsd:element>
    <xsd:element name="Document_x0020_Type" ma:index="11" ma:displayName="Document Type" ma:default="Articles" ma:format="Dropdown" ma:internalName="Document_x0020_Type">
      <xsd:simpleType>
        <xsd:restriction base="dms:Choice">
          <xsd:enumeration value="Articles"/>
          <xsd:enumeration value="Brochures"/>
          <xsd:enumeration value="eMail"/>
          <xsd:enumeration value="Envelopes/Letterhead"/>
          <xsd:enumeration value="Flyers &amp; Fact Sheets"/>
          <xsd:enumeration value="Forms"/>
          <xsd:enumeration value="Letters"/>
          <xsd:enumeration value="Logos/Banners"/>
          <xsd:enumeration value="Miscellaneous"/>
          <xsd:enumeration value="NetBenefits"/>
          <xsd:enumeration value="Posters"/>
          <xsd:enumeration value="Postcards"/>
          <xsd:enumeration value="Presentations"/>
          <xsd:enumeration value="Procedures &amp; Documentation"/>
          <xsd:enumeration value="Release Notes (RP)"/>
          <xsd:enumeration value="Reports"/>
          <xsd:enumeration value="Self-Mailers"/>
          <xsd:enumeration value="Statement Stuffers"/>
          <xsd:enumeration value="Templates"/>
          <xsd:enumeration value="Test Plan"/>
          <xsd:enumeration value="Workbooks"/>
          <xsd:enumeration value="Wallet Card"/>
          <xsd:enumeration value="FCA Style Guide"/>
          <xsd:enumeration value="QDIA Fact Sheets &amp; Flyers"/>
        </xsd:restriction>
      </xsd:simpleType>
    </xsd:element>
    <xsd:element name="Description0" ma:index="12" ma:displayName="Description" ma:internalName="Description0">
      <xsd:simpleType>
        <xsd:restriction base="dms:Note">
          <xsd:maxLength value="255"/>
        </xsd:restriction>
      </xsd:simpleType>
    </xsd:element>
    <xsd:element name="section" ma:index="13" nillable="true" ma:displayName="Column" ma:format="Dropdown" ma:internalName="section">
      <xsd:simpleType>
        <xsd:restriction base="dms:Choice">
          <xsd:enumeration value="Best Practices - C&amp;E Initiatives: Age and Behavior Based Triggers"/>
          <xsd:enumeration value="Best Practices - C&amp;E Initiatives: Corporate Actions"/>
          <xsd:enumeration value="Best Practices - C&amp;E Initiatives: EasyEnroll"/>
          <xsd:enumeration value="Best Practices - C&amp;E Initiatives: ECM MFW Guides"/>
          <xsd:enumeration value="Best Practices - C&amp;E Initiatives: Enrollment"/>
          <xsd:enumeration value="Best Practices - C&amp;E Initiatives:  Flex Existing Plan Transitions"/>
          <xsd:enumeration value="Best Practices - C&amp;E Initiatives:  Flex New Plan Conversions"/>
          <xsd:enumeration value="Best Practices - C&amp;E Initiatives: Forms"/>
          <xsd:enumeration value="Best Practices - C&amp;E Initiatives: Implementations"/>
          <xsd:enumeration value="Best Practices - C&amp;E Initiatives: Integrated Event Communications"/>
          <xsd:enumeration value="Best Practices - C&amp;E Initiatives: Mobile Responsive Templates/Adhoc ONLY/No Multi-Channel"/>
          <xsd:enumeration value="Best Practices – C&amp;E Initiatives: Multi-channel/Ad Hoc Communication Templates"/>
          <xsd:enumeration value="Best Practices – C&amp;E Initiatives: Multi-channel/Ad Hoc New 2019 3.0 Communication Templates"/>
          <xsd:enumeration value="Best Practices - C&amp;E Initiatives: Multichannel/Adhoc/Fee Disclosure"/>
          <xsd:enumeration value="Best Practices - C&amp;E Initiatives: Multichannel/Adhoc/Template Design Variants"/>
          <xsd:enumeration value="Best Practices - C&amp;E Initiatives: Multichannel/Fund Actions"/>
          <xsd:enumeration value="Best Practices - C&amp;E Initiatives: Multichannel/Support Materials"/>
          <xsd:enumeration value="Best Practices - C&amp;E Initiatives: New Enrollment Stream"/>
          <xsd:enumeration value="Best Practices - C&amp;E Initiatives: Nonqualified"/>
          <xsd:enumeration value="Best Practices - C&amp;E Initiatives: Onboarding"/>
          <xsd:enumeration value="Best Practices - C&amp;E Initiatives: Onboarding Program (H&amp;I)"/>
          <xsd:enumeration value="Best Practices - C&amp;E Initiatives: Onboarding Program (Implementation)"/>
          <xsd:enumeration value="Best Practices - C&amp;E Initiatives: Onboarding Program (Standard)"/>
          <xsd:enumeration value="Best Practices - C&amp;E Initiatives: Onboarding Program (TEM)"/>
          <xsd:enumeration value="Best Practices - C&amp;E Initiatives: Online RCU"/>
          <xsd:enumeration value="Best Practices - C&amp;E Initiatives: Online Stages"/>
          <xsd:enumeration value="Best Practices - C&amp;E Initiatives: Online Statements"/>
          <xsd:enumeration value="Best Practices - C&amp;E Initiatives: Overview"/>
          <xsd:enumeration value="Best Practices - C&amp;E Initiatives: Participant Communication PADU"/>
          <xsd:enumeration value="Best Practices - C&amp;E Initiatives: PASW"/>
          <xsd:enumeration value="Best Practices – C&amp;E Initiatives: Personalized Planning &amp; Advice"/>
          <xsd:enumeration value="Best Practices - C&amp;E Initiatives: Personal Progress Report"/>
          <xsd:enumeration value="Best Practices - C&amp;E Initiatives: Retirement Transition Services/Pre-Retiree"/>
          <xsd:enumeration value="Best Practices - C&amp;E Initiatives: Roth"/>
          <xsd:enumeration value="Best Practices - C&amp;E Initiatives: STAGES Online"/>
          <xsd:enumeration value="Best Practices - C&amp;E Initiatives: Straight Through Processing for ECM and FIIS"/>
          <xsd:enumeration value="Best Practices - C&amp;E Initiatives: TEM 457b NQ"/>
          <xsd:enumeration value="Best Practices - C&amp;E Initiatives: Transition Brochure"/>
          <xsd:enumeration value="Best Practices - Competitor Information &amp; Industry News"/>
          <xsd:enumeration value="Best Practices - FCA"/>
          <xsd:enumeration value="Best Practices - first|PERSON Campaign Results"/>
          <xsd:enumeration value="Best Practices - Image Library &amp; Other Artwork"/>
          <xsd:enumeration value="Best Practices - Industry Awards"/>
          <xsd:enumeration value="Best Practices - IP Whitelisting Guide"/>
          <xsd:enumeration value="Best Practices - Presentations"/>
          <xsd:enumeration value="Best Practices - Smart Move"/>
          <xsd:enumeration value="Best Practices - Triage_Requirements Review Process"/>
          <xsd:enumeration value="Best Practices: FCA Style Guide"/>
          <xsd:enumeration value="Employee Education - Education Catalog - Benefit Fairs"/>
          <xsd:enumeration value="Employee Education - Education Catalog - Brainsharks: FRIA"/>
          <xsd:enumeration value="Employee Education - Education Catalog - Brainsharks: Roth"/>
          <xsd:enumeration value="Employee Education - Education Catalog - Brainsharks: RPM"/>
          <xsd:enumeration value="Employee Education - Education Catalog - Brainsharks: Standard Meetings"/>
          <xsd:enumeration value="Employee Education - Education Catalog - Client Planning Materials"/>
          <xsd:enumeration value="Employee Education - Education Catalog - Create a Budget, Ditch Your Debt, and Build for the Future"/>
          <xsd:enumeration value="Employee Education - Education Catalog - Custom Client Materials - Custom Slides"/>
          <xsd:enumeration value="Employee Education - Education Catalog - Custom Client Materials - Investment Spectrum"/>
          <xsd:enumeration value="Employee Education - Education Catalog - Custom Client Materials - IRS"/>
          <xsd:enumeration value="Employee Education - Education Catalog - Discover the Potential of your HSA"/>
          <xsd:enumeration value="Employee Education - Education Catalog - DOL Workshop Materials – DoFU 4/10/17"/>
          <xsd:enumeration value="Employee Education - Education Catalog - e-Learning"/>
          <xsd:enumeration value="Employee Education - Education Catalog - FLEX"/>
          <xsd:enumeration value="Employee Education - Education Catalog - Get Ready for the Move PreBlackout Transition"/>
          <xsd:enumeration value="Employee Education - Education Catalog - Get Started and Save for the Future You"/>
          <xsd:enumeration value="Employee Education - Education Catalog - Get to Know Fidelity Post Go Live Transition"/>
          <xsd:enumeration value="Employee Education - Education Catalog - Guidelines"/>
          <xsd:enumeration value="Employee Education - Education Catalog - HSA"/>
          <xsd:enumeration value="Employee Education - Education Catalog - Identify and Prioritize Your Savings Goals"/>
          <xsd:enumeration value="Employee Education - Education Catalog - Invest Confidently for Your Future"/>
          <xsd:enumeration value="Employee Education - Education Catalog - Job Changer - Retiree"/>
          <xsd:enumeration value="Employee Education - Education Catalog - Learn the Basics of When and How to Claim Social Security"/>
          <xsd:enumeration value="Employee Education - Education Catalog - Lifestages: Campaigns &amp; Triggers"/>
          <xsd:enumeration value="Employee Education - Education Catalog - Make the Most of Your Retirement Savings"/>
          <xsd:enumeration value="Employee Education - Education Catalog - Maximize Social Security In Your Retirement Strategy"/>
          <xsd:enumeration value="Employee Education - Education Catalog - On-demand Workshops (Brainsharks)"/>
          <xsd:enumeration value="Employee Education - Education Catalog - One-on-One Consultation Materials"/>
          <xsd:enumeration value="Employee Education - Education Catalog - Prepare for the Reality of Health Care in Retirement"/>
          <xsd:enumeration value="Employee Education - Education Catalog - Promotional Materials"/>
          <xsd:enumeration value="Employee Education - Education Catalog - Quarterly Market Update"/>
          <xsd:enumeration value="Employee Education - Education Catalog - Regional Workshop Materials"/>
          <xsd:enumeration value="Employee Education - Education Catalog - Slide Library"/>
          <xsd:enumeration value="Employee Education - Education Catalog - Spanish Promotional Materials"/>
          <xsd:enumeration value="Employee Education - Education Catalog - Spanish Workshops &amp; Collateral"/>
          <xsd:enumeration value="Employee Education - Education Catalog - Take the First Step to Investing"/>
          <xsd:enumeration value="Employee Education - Education Catalog - Turn Your Savings into Retirement Income"/>
          <xsd:enumeration value="Employee Education - Education Catalog - Universal Web Workshops"/>
          <xsd:enumeration value="Employee Education - Education Catalog - Videos"/>
          <xsd:enumeration value="Employee Education - Education Catalog - Webcast Workshops"/>
          <xsd:enumeration value="Employee Education - Education Catalog - Women &amp; Investing Workshops"/>
          <xsd:enumeration value="Employee Education - Education Catalog - Workshop Collateral"/>
          <xsd:enumeration value="Employee Education - Education Catalog - Workshop Modules"/>
          <xsd:enumeration value="Employee Education - Education Catalog - Workshop Modules, Custom Slides and Slide Library"/>
          <xsd:enumeration value="Employee Education - Education Catalog - Workshops"/>
          <xsd:enumeration value="Employee Education - Education Catalog - Workshops Available Only as a UWW"/>
          <xsd:enumeration value="Employee Education - Education Catalog - Workshops Available Only on Demand"/>
          <xsd:enumeration value="Employee Education - Education Catalog-UWW Promotional Materials"/>
          <xsd:enumeration value="Executive Services"/>
          <xsd:enumeration value="Niche Programs - Beneficiary"/>
          <xsd:enumeration value="Niche Programs - Budgeting and Debt Management"/>
          <xsd:enumeration value="Niche Programs - EasyEnroll Niche"/>
          <xsd:enumeration value="Niche Programs - Financial Basics"/>
          <xsd:enumeration value="Niche Programs - Guidance Niche"/>
          <xsd:enumeration value="Niche Programs - NB 3.0 Home Page Launch"/>
          <xsd:enumeration value="Niche Programs - Niche Program Overview"/>
          <xsd:enumeration value="Niche Programs - Pre-Retiree Guidance"/>
          <xsd:enumeration value="Niche Programs – RTS/Pre-Retirees"/>
          <xsd:enumeration value="Niche Programs - Savings Niche"/>
          <xsd:enumeration value="Tax Exempt Market (TEM)- 2017 Webcast Program"/>
          <xsd:enumeration value="Training - New Products and Services - first|Person"/>
          <xsd:enumeration value="Training - New Products and Services - myPlan"/>
          <xsd:enumeration value="Training - New Products and Services - New Enrollment Experience"/>
          <xsd:enumeration value="Training - New Products and Services - Rapid Publisher"/>
          <xsd:enumeration value="Training - New Products and Services - Training"/>
          <xsd:enumeration value="Training - Processes and Procedures - Adhoc Measurement Process &amp; Procedures"/>
          <xsd:enumeration value="Training - Processes and Procedures - Co-branding of Emails"/>
          <xsd:enumeration value="Training - Processes and Procedures - eReview"/>
          <xsd:enumeration value="Training - Processes and Procedures - first|PERSON"/>
          <xsd:enumeration value="Training - Processes and Procedures - Kintana"/>
          <xsd:enumeration value="Training - Processes and Procedures - Lit Hub"/>
          <xsd:enumeration value="Training - Processes and Procedures - MOST Guidelines"/>
          <xsd:enumeration value="Training - Processes and Procedures - NetBenefits"/>
          <xsd:enumeration value="Training - Processes and Procedures - Rapid Publisher"/>
          <xsd:enumeration value="Training - Processes and Procedures - Smart Move"/>
          <xsd:enumeration value="Training - Processes and Procedures - Spanish Legal Guidelines"/>
          <xsd:enumeration value="Training - Processes and Procedures - Standardized List Pull Process"/>
          <xsd:enumeration value="Best Practices - C&amp;E Initiatives: Health &amp; Insurance Toolkit"/>
          <xsd:enumeration value="Best Practices - C&amp;E Initiatives: Voluntary Benefits"/>
          <xsd:enumeration value="Employee Education - Education Catalog – Five Money Musts"/>
          <xsd:enumeration value="Best Practices - C&amp;E Initiatives: Mobile"/>
        </xsd:restriction>
      </xsd:simpleType>
    </xsd:element>
    <xsd:element name="Contact" ma:index="14" ma:displayName="Contact" ma:internalName="Contact">
      <xsd:simpleType>
        <xsd:restriction base="dms:Note">
          <xsd:maxLength value="255"/>
        </xsd:restriction>
      </xsd:simpleType>
    </xsd:element>
    <xsd:element name="How_x0020_To_x0020_Order" ma:index="15" nillable="true" ma:displayName="How To Order" ma:internalName="How_x0020_To_x0020_Order">
      <xsd:simpleType>
        <xsd:restriction base="dms:Text">
          <xsd:maxLength value="255"/>
        </xsd:restriction>
      </xsd:simpleType>
    </xsd:element>
    <xsd:element name="Related_x0020_Items" ma:index="16" nillable="true" ma:displayName="Related Items" ma:internalName="Related_x0020_Items">
      <xsd:simpleType>
        <xsd:restriction base="dms:Note">
          <xsd:maxLength value="255"/>
        </xsd:restriction>
      </xsd:simpleType>
    </xsd:element>
    <xsd:element name="Audience" ma:index="17" ma:displayName="Audience" ma:format="RadioButtons" ma:internalName="Audience">
      <xsd:simpleType>
        <xsd:restriction base="dms:Choice">
          <xsd:enumeration value="Internal"/>
          <xsd:enumeration value="External"/>
        </xsd:restriction>
      </xsd:simpleType>
    </xsd:element>
    <xsd:element name="Where_x0020_else_x0020_does_x0020_document_x0020_reside_x003f_" ma:index="18" nillable="true" ma:displayName="Where else does the document reside?" ma:internalName="Where_x0020_else_x0020_does_x0020_document_x0020_reside_x003f_" ma:requiredMultiChoice="true">
      <xsd:complexType>
        <xsd:complexContent>
          <xsd:extension base="dms:MultiChoiceFillIn">
            <xsd:sequence>
              <xsd:element name="Value" maxOccurs="unbounded" minOccurs="0" nillable="true">
                <xsd:simpleType>
                  <xsd:union memberTypes="dms:Text">
                    <xsd:simpleType>
                      <xsd:restriction base="dms:Choice">
                        <xsd:enumeration value="Only CRN"/>
                        <xsd:enumeration value="NetBenefits"/>
                        <xsd:enumeration value="401k.com"/>
                        <xsd:enumeration value="PSW"/>
                        <xsd:enumeration value="Playbook / Toolkit"/>
                        <xsd:enumeration value="Campaign Mgt Sharepoint"/>
                        <xsd:enumeration value="Plan Sponsor Sharepoint"/>
                      </xsd:restriction>
                    </xsd:simpleType>
                  </xsd:union>
                </xsd:simpleType>
              </xsd:element>
            </xsd:sequence>
          </xsd:extension>
        </xsd:complexContent>
      </xsd:complexType>
    </xsd:element>
    <xsd:element name="Advisor_x0020_401_x0028_k_x0029__x0020_Market_x0020_Use_x0020_Only_x003f_" ma:index="19" nillable="true" ma:displayName="Advisor 401(k) Market Use Only?" ma:default="0" ma:internalName="Advisor_x0020_401_x0028_k_x0029__x0020_Market_x0020_Use_x0020_Only_x003f_">
      <xsd:simpleType>
        <xsd:restriction base="dms:Boolean"/>
      </xsd:simpleType>
    </xsd:element>
    <xsd:element name="Campaign" ma:index="20" nillable="true" ma:displayName="Campaign" ma:format="Dropdown" ma:internalName="Campaign">
      <xsd:simpleType>
        <xsd:restriction base="dms:Choice">
          <xsd:enumeration value="2019 COLA"/>
          <xsd:enumeration value="402f"/>
          <xsd:enumeration value="Asset Allocation"/>
          <xsd:enumeration value="Auto Services"/>
          <xsd:enumeration value="Benefits Education"/>
          <xsd:enumeration value="Crossover"/>
          <xsd:enumeration value="DB"/>
          <xsd:enumeration value="DB-RLVAC"/>
          <xsd:enumeration value="DB Solutions"/>
          <xsd:enumeration value="Deferral"/>
          <xsd:enumeration value="Employee Education Workshops"/>
          <xsd:enumeration value="Fee Disclosure"/>
          <xsd:enumeration value="first|PERSON"/>
          <xsd:enumeration value="Freedom Funds"/>
          <xsd:enumeration value="Fund Actions"/>
          <xsd:enumeration value="Implementation/Transition"/>
          <xsd:enumeration value="HSA"/>
          <xsd:enumeration value="Income Planning"/>
          <xsd:enumeration value="Integrated Event Communications"/>
          <xsd:enumeration value="Job Changer/Terminated"/>
          <xsd:enumeration value="Managed Account - FE"/>
          <xsd:enumeration value="PASW - Fidelity Portfolio Advisory Service at Work"/>
          <xsd:enumeration value="Managed Account - RPM"/>
          <xsd:enumeration value="Miscellaneous"/>
          <xsd:enumeration value="myPlan"/>
          <xsd:enumeration value="NetBenefits Bricklets"/>
          <xsd:enumeration value="Nonqualified Plan Communications"/>
          <xsd:enumeration value="Participation"/>
          <xsd:enumeration value="Personalized Planning &amp; Advice"/>
          <xsd:enumeration value="Plan Changes"/>
          <xsd:enumeration value="QDIA Reference Documents"/>
          <xsd:enumeration value="QDIA Reallocation Notices"/>
          <xsd:enumeration value="QDIA New Hire Notices"/>
          <xsd:enumeration value="QDIA Initial Notices"/>
          <xsd:enumeration value="QDIA Grandfather Notices"/>
          <xsd:enumeration value="QDIA ECM Notices"/>
          <xsd:enumeration value="QDIA Fund Fact Sheets - Mid, Emerging, Advisor"/>
          <xsd:enumeration value="QDIA Mid, Emerging and Advisor Notice Matrix"/>
          <xsd:enumeration value="QDIA Annual Notices"/>
          <xsd:enumeration value="QDIA Mid, Emerging and Advisor Fact Sheet - Allianz"/>
          <xsd:enumeration value="QDIA Mid, Emerging and Advisor Fact Sheet – American Century"/>
          <xsd:enumeration value="QDIA Mid, Emerging and Advisor Fact Sheet – American Funds"/>
          <xsd:enumeration value="QDIA Mid, Emerging and Advisor Fact Sheet – BlackRock"/>
          <xsd:enumeration value="QDIA Mid, Emerging and Advisor Fact Sheet – DFA"/>
          <xsd:enumeration value="QDIA Mid, Emerging and Advisor Fact Sheet – Fidelity"/>
          <xsd:enumeration value="QDIA Mid, Emerging and Advisor Fact Sheet – Janus"/>
          <xsd:enumeration value="QDIA Mid, Emerging and Advisor Fact Sheet – JPMorgan"/>
          <xsd:enumeration value="QDIA Mid, Emerging and Advisor Fact Sheet – JPMCB"/>
          <xsd:enumeration value="QDIA Mid, Emerging and Advisor Fact Sheet – Manning &amp; Napier"/>
          <xsd:enumeration value="QDIA Mid, Emerging and Advisor Fact Sheet – MFS Lifetime"/>
          <xsd:enumeration value="QDIA Mid, Emerging and Advisor Fact Sheet – Oakmark"/>
          <xsd:enumeration value="QDIA Mid, Emerging and Advisor Fact Sheet – PIMCO"/>
          <xsd:enumeration value="QDIA Mid, Emerging and Advisor Fact Sheet – Schwab"/>
          <xsd:enumeration value="QDIA Mid, Emerging and Advisor Fact Sheet – Strategic"/>
          <xsd:enumeration value="QDIA Mid, Emerging and Advisor Fact Sheet – TRowe Price"/>
          <xsd:enumeration value="QDIA Mid, Emerging and Advisor Fact Sheet – Wells Fargo"/>
          <xsd:enumeration value="QDIA Mid, Emerging and Advisor Fact Sheet – Pensionmark"/>
          <xsd:enumeration value="QDIA Mid, Emerging and Advisor Fact Sheet – Principal"/>
          <xsd:enumeration value="QDIA Mid, Emerging and Advisor Fact Sheet – Putnam"/>
          <xsd:enumeration value="QDIA Mid, Emerging and Advisor Fact Sheet – Vanguard"/>
          <xsd:enumeration value="QDIA Mid, Emerging and Advisor Fact Sheet - QPA"/>
          <xsd:enumeration value="QDIA Mid, Emerging and Advisor Fact Sheet – FIT"/>
          <xsd:enumeration value="QDIA Mid, Emerging and Advisor Fact Sheet – flexPATH"/>
          <xsd:enumeration value="QDIA Mid, Emerging and Advisor Fact Sheet – John Hancock"/>
          <xsd:enumeration value="QDIA Consolidated Notice"/>
          <xsd:enumeration value="Rapid Publisher"/>
          <xsd:enumeration value="Retirees"/>
          <xsd:enumeration value="RIS Rep. Communication Samples"/>
          <xsd:enumeration value="Roth"/>
          <xsd:enumeration value="Plan Sponsor"/>
          <xsd:enumeration value="Products and Services"/>
          <xsd:enumeration value="Rebal_Auto Rebal"/>
          <xsd:enumeration value="AIP"/>
          <xsd:enumeration value="Sales &amp; Acquisition"/>
          <xsd:enumeration value="Spanish"/>
          <xsd:enumeration value="Stages"/>
          <xsd:enumeration value="403(b) Universal Availability"/>
          <xsd:enumeration value="403(b) Compliance Monitoring Language"/>
          <xsd:enumeration value="MRD 2009"/>
          <xsd:enumeration value="BrokerageLink"/>
          <xsd:enumeration value="BrokerageLink NON QUAL"/>
          <xsd:enumeration value="DB Corporate Actions"/>
          <xsd:enumeration value="Company Stock"/>
          <xsd:enumeration value="Tax law changes for 2011"/>
          <xsd:enumeration value="eDelivery"/>
          <xsd:enumeration value="Executive Services"/>
          <xsd:enumeration value="Mobile"/>
          <xsd:enumeration value="Regulatory/Legislative"/>
          <xsd:enumeration value="Niche Programs"/>
          <xsd:enumeration value="Niche Programs - 1% Savings Challenge"/>
          <xsd:enumeration value="Niche Programs - Guidance Capabilities"/>
          <xsd:enumeration value="Niche Programs - Beneficiary"/>
          <xsd:enumeration value="Niche Programs - Pre-Retiree Guidance"/>
          <xsd:enumeration value="Niche Programs - Budgeting &amp; Debt Management"/>
          <xsd:enumeration value="Niche Programs - NB 3.0 Home Page Launch"/>
          <xsd:enumeration value="Value Materials"/>
          <xsd:enumeration value="RIS  Templates"/>
          <xsd:enumeration value="MPRS - Model Portfolio Recordkeeping Services"/>
          <xsd:enumeration value="Prospecting Material"/>
          <xsd:enumeration value="Women"/>
          <xsd:enumeration value="Five Money Musts"/>
        </xsd:restriction>
      </xsd:simpleType>
    </xsd:element>
    <xsd:element name="MediaServiceMetadata" ma:index="21" nillable="true" ma:displayName="MediaServiceMetadata" ma:description="" ma:hidden="true" ma:internalName="MediaServiceMetadata" ma:readOnly="true">
      <xsd:simpleType>
        <xsd:restriction base="dms:Note"/>
      </xsd:simpleType>
    </xsd:element>
    <xsd:element name="MediaServiceFastMetadata" ma:index="22" nillable="true" ma:displayName="MediaServiceFastMetadata" ma:description="" ma:hidden="true" ma:internalName="MediaServiceFastMetadata" ma:readOnly="true">
      <xsd:simpleType>
        <xsd:restriction base="dms:Note"/>
      </xsd:simpleType>
    </xsd:element>
    <xsd:element name="MediaServiceDateTaken" ma:index="23" nillable="true" ma:displayName="MediaServiceDateTaken" ma:description="" ma:hidden="true" ma:internalName="MediaServiceDateTaken" ma:readOnly="true">
      <xsd:simpleType>
        <xsd:restriction base="dms:Text"/>
      </xsd:simpleType>
    </xsd:element>
    <xsd:element name="MediaServiceAutoTags" ma:index="24" nillable="true" ma:displayName="MediaServiceAutoTags" ma:description="" ma:internalName="MediaServiceAutoTags"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GenerationTime" ma:index="28" nillable="true" ma:displayName="MediaServiceGenerationTime" ma:hidden="true" ma:internalName="MediaServiceGenerationTime" ma:readOnly="true">
      <xsd:simpleType>
        <xsd:restriction base="dms:Text"/>
      </xsd:simpleType>
    </xsd:element>
    <xsd:element name="MediaServiceAutoKeyPoints" ma:index="31" nillable="true" ma:displayName="MediaServiceAutoKeyPoints" ma:hidden="true" ma:internalName="MediaServiceAutoKeyPoints" ma:readOnly="true">
      <xsd:simpleType>
        <xsd:restriction base="dms:Note"/>
      </xsd:simpleType>
    </xsd:element>
    <xsd:element name="MediaServiceKeyPoints" ma:index="3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6dbd61-e593-4460-add3-7b559d0a54b1" elementFormDefault="qualified">
    <xsd:import namespace="http://schemas.microsoft.com/office/2006/documentManagement/types"/>
    <xsd:import namespace="http://schemas.microsoft.com/office/infopath/2007/PartnerControls"/>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Piece Nam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6.xml><?xml version="1.0" encoding="utf-8"?>
<ContentId CID="S000000000032561"/>
</file>

<file path=customXml/item27.xml><?xml version="1.0" encoding="utf-8"?>
<pd:PersonalizationDefinition xmlns:pd="Strauss.PersonalizationDefinition" name="">
  <pd:DataReferenceList>
    <pd:DataReference datasourceID="2c3ee42b-4f58-407f-a9b8-bb3ac60975c2" dataFieldID="39a8a34e-bc74-4938-acb0-e72723cdfdbb" variableListUniqueId="78929d4d-07db-4d43-9b9f-4d7851d02580"/>
  </pd:DataReferenceList>
  <pd:VariableReplacementDescriptor name="" desc="" uid="">
    <pd:DataReferenceList>
      <pd:DataReference datasourceID="2c3ee42b-4f58-407f-a9b8-bb3ac60975c2" dataFieldID="39a8a34e-bc74-4938-acb0-e72723cdfdbb" variableListUniqueId="78929d4d-07db-4d43-9b9f-4d7851d02580"/>
    </pd:DataReferenceList>
  </pd:VariableReplacementDescriptor>
</pd:PersonalizationDefinition>
</file>

<file path=customXml/item28.xml><?xml version="1.0" encoding="utf-8"?>
<pd:PersonalizationDefinition xmlns:pd="Strauss.PersonalizationDefinition" name="">
  <pd:DataReferenceList>
    <pd:DataReference datasourceID="2c3ee42b-4f58-407f-a9b8-bb3ac60975c2" dataFieldID="c7d04ddf-e852-4574-a443-5ca92e46168c" variableListUniqueId="78929d4d-07db-4d43-9b9f-4d7851d02580"/>
    <pd:DataReference datasourceID="2c3ee42b-4f58-407f-a9b8-bb3ac60975c2" dataFieldID="80d6634f-de94-4c17-b894-a00ca028c1ad" variableListUniqueId="78929d4d-07db-4d43-9b9f-4d7851d02580"/>
    <pd:DataReference datasourceID="2c3ee42b-4f58-407f-a9b8-bb3ac60975c2" dataFieldID="99fa5ca1-cd46-40fd-aaa7-1a766e5d85a9" variableListUniqueId="78929d4d-07db-4d43-9b9f-4d7851d02580"/>
    <pd:DataReference datasourceID="2c3ee42b-4f58-407f-a9b8-bb3ac60975c2" dataFieldID="39a8a34e-bc74-4938-acb0-e72723cdfdbb" variableListUniqueId="78929d4d-07db-4d43-9b9f-4d7851d02580"/>
  </pd:DataReferenceList>
  <pd:VariableReplacementDescriptor name="" desc="" uid="">
    <pd:DataReferenceList>
      <pd:DataReference datasourceID="2c3ee42b-4f58-407f-a9b8-bb3ac60975c2" dataFieldID="c7d04ddf-e852-4574-a443-5ca92e46168c" variableListUniqueId="78929d4d-07db-4d43-9b9f-4d7851d02580"/>
      <pd:DataReference datasourceID="2c3ee42b-4f58-407f-a9b8-bb3ac60975c2" dataFieldID="80d6634f-de94-4c17-b894-a00ca028c1ad" variableListUniqueId="78929d4d-07db-4d43-9b9f-4d7851d02580"/>
      <pd:DataReference datasourceID="2c3ee42b-4f58-407f-a9b8-bb3ac60975c2" dataFieldID="99fa5ca1-cd46-40fd-aaa7-1a766e5d85a9" variableListUniqueId="78929d4d-07db-4d43-9b9f-4d7851d02580"/>
      <pd:DataReference datasourceID="2c3ee42b-4f58-407f-a9b8-bb3ac60975c2" dataFieldID="39a8a34e-bc74-4938-acb0-e72723cdfdbb" variableListUniqueId="78929d4d-07db-4d43-9b9f-4d7851d02580"/>
    </pd:DataReferenceList>
  </pd:VariableReplacementDescriptor>
</pd:PersonalizationDefinition>
</file>

<file path=customXml/item29.xml><?xml version="1.0" encoding="utf-8"?>
<pd:PersonalizationDefinition xmlns:pd="Strauss.PersonalizationDefinition" name="">
  <pd:DataReferenceList>
    <pd:DataReference datasourceID="2c3ee42b-4f58-407f-a9b8-bb3ac60975c2" dataFieldID="c7d04ddf-e852-4574-a443-5ca92e46168c" variableListUniqueId="78929d4d-07db-4d43-9b9f-4d7851d02580"/>
  </pd:DataReferenceList>
  <pd:VariableReplacementDescriptor name="" desc="" uid="">
    <pd:DataReferenceList>
      <pd:DataReference datasourceID="2c3ee42b-4f58-407f-a9b8-bb3ac60975c2" dataFieldID="c7d04ddf-e852-4574-a443-5ca92e46168c" variableListUniqueId="78929d4d-07db-4d43-9b9f-4d7851d02580"/>
    </pd:DataReferenceList>
  </pd:VariableReplacementDescriptor>
</pd:PersonalizationDefinition>
</file>

<file path=customXml/item3.xml><?xml version="1.0" encoding="utf-8"?>
<pd:PersonalizationDefinition xmlns:pd="Strauss.PersonalizationDefinition" name="">
  <pd:DataReferenceList>
    <pd:DataReference datasourceID="2c3ee42b-4f58-407f-a9b8-bb3ac60975c2" dataFieldID="80d6634f-de94-4c17-b894-a00ca028c1ad" variableListUniqueId="78929d4d-07db-4d43-9b9f-4d7851d02580"/>
  </pd:DataReferenceList>
  <pd:VariableReplacementDescriptor name="" desc="" uid="">
    <pd:DataReferenceList>
      <pd:DataReference datasourceID="2c3ee42b-4f58-407f-a9b8-bb3ac60975c2" dataFieldID="80d6634f-de94-4c17-b894-a00ca028c1ad" variableListUniqueId="78929d4d-07db-4d43-9b9f-4d7851d02580"/>
    </pd:DataReferenceList>
  </pd:VariableReplacementDescriptor>
</pd:PersonalizationDefinition>
</file>

<file path=customXml/item30.xml><?xml version="1.0" encoding="utf-8"?>
<pd:PersonalizationDefinition xmlns:pd="Strauss.PersonalizationDefinition" name="">
  <pd:DataReferenceList>
    <pd:DataReference datasourceID="2c3ee42b-4f58-407f-a9b8-bb3ac60975c2" dataFieldID="c7d04ddf-e852-4574-a443-5ca92e46168c" variableListUniqueId="78929d4d-07db-4d43-9b9f-4d7851d02580"/>
    <pd:DataReference datasourceID="2c3ee42b-4f58-407f-a9b8-bb3ac60975c2" dataFieldID="80d6634f-de94-4c17-b894-a00ca028c1ad" variableListUniqueId="78929d4d-07db-4d43-9b9f-4d7851d02580"/>
  </pd:DataReferenceList>
  <pd:VariableReplacementDescriptor name="" desc="" uid="">
    <pd:DataReferenceList>
      <pd:DataReference datasourceID="2c3ee42b-4f58-407f-a9b8-bb3ac60975c2" dataFieldID="c7d04ddf-e852-4574-a443-5ca92e46168c" variableListUniqueId="78929d4d-07db-4d43-9b9f-4d7851d02580"/>
      <pd:DataReference datasourceID="2c3ee42b-4f58-407f-a9b8-bb3ac60975c2" dataFieldID="80d6634f-de94-4c17-b894-a00ca028c1ad" variableListUniqueId="78929d4d-07db-4d43-9b9f-4d7851d02580"/>
    </pd:DataReferenceList>
  </pd:VariableReplacementDescriptor>
</pd:PersonalizationDefinition>
</file>

<file path=customXml/item31.xml><?xml version="1.0" encoding="utf-8"?>
<pd:PersonalizationDefinition xmlns:pd="Strauss.PersonalizationDefinition" name="">
  <pd:DataReferenceList>
    <pd:DataReference datasourceID="2c3ee42b-4f58-407f-a9b8-bb3ac60975c2" dataFieldID="99fa5ca1-cd46-40fd-aaa7-1a766e5d85a9" variableListUniqueId="78929d4d-07db-4d43-9b9f-4d7851d02580"/>
    <pd:DataReference datasourceID="2c3ee42b-4f58-407f-a9b8-bb3ac60975c2" dataFieldID="39a8a34e-bc74-4938-acb0-e72723cdfdbb" variableListUniqueId="78929d4d-07db-4d43-9b9f-4d7851d02580"/>
  </pd:DataReferenceList>
  <pd:VariableReplacementDescriptor name="" desc="" uid="">
    <pd:DataReferenceList>
      <pd:DataReference datasourceID="2c3ee42b-4f58-407f-a9b8-bb3ac60975c2" dataFieldID="99fa5ca1-cd46-40fd-aaa7-1a766e5d85a9" variableListUniqueId="78929d4d-07db-4d43-9b9f-4d7851d02580"/>
      <pd:DataReference datasourceID="2c3ee42b-4f58-407f-a9b8-bb3ac60975c2" dataFieldID="39a8a34e-bc74-4938-acb0-e72723cdfdbb" variableListUniqueId="78929d4d-07db-4d43-9b9f-4d7851d02580"/>
    </pd:DataReferenceList>
  </pd:VariableReplacementDescriptor>
</pd:PersonalizationDefinition>
</file>

<file path=customXml/item32.xml><?xml version="1.0" encoding="utf-8"?>
<pd:PersonalizationDefinition xmlns:pd="Strauss.PersonalizationDefinition" name="">
  <pd:DataReferenceList>
    <pd:DataReference datasourceID="2c3ee42b-4f58-407f-a9b8-bb3ac60975c2" dataFieldID="a71a9078-ffd2-4999-b68c-e2087a857fc7" variableListUniqueId="78929d4d-07db-4d43-9b9f-4d7851d02580"/>
  </pd:DataReferenceList>
  <pd:VariableReplacementDescriptor name="" desc="" uid="">
    <pd:DataReferenceList>
      <pd:DataReference datasourceID="2c3ee42b-4f58-407f-a9b8-bb3ac60975c2" dataFieldID="a71a9078-ffd2-4999-b68c-e2087a857fc7" variableListUniqueId="78929d4d-07db-4d43-9b9f-4d7851d02580"/>
    </pd:DataReferenceList>
  </pd:VariableReplacementDescriptor>
</pd:PersonalizationDefinition>
</file>

<file path=customXml/item4.xml><?xml version="1.0" encoding="utf-8"?>
<pd:PersonalizationDefinition xmlns:pd="Strauss.PersonalizationDefinition" name="">
  <pd:DataReferenceList>
    <pd:DataReference datasourceID="2c3ee42b-4f58-407f-a9b8-bb3ac60975c2" dataFieldID="99fa5ca1-cd46-40fd-aaa7-1a766e5d85a9" variableListUniqueId="78929d4d-07db-4d43-9b9f-4d7851d02580"/>
  </pd:DataReferenceList>
  <pd:VariableReplacementDescriptor name="" desc="" uid="">
    <pd:DataReferenceList>
      <pd:DataReference datasourceID="2c3ee42b-4f58-407f-a9b8-bb3ac60975c2" dataFieldID="99fa5ca1-cd46-40fd-aaa7-1a766e5d85a9" variableListUniqueId="78929d4d-07db-4d43-9b9f-4d7851d02580"/>
    </pd:DataReferenceList>
  </pd:VariableReplacementDescriptor>
</pd:PersonalizationDefinition>
</file>

<file path=customXml/item5.xml><?xml version="1.0" encoding="utf-8"?>
<pd:PersonalizationDefinition xmlns:pd="Strauss.PersonalizationDefinition" name="">
  <pd:DataReferenceList>
    <pd:DataReference datasourceID="2c3ee42b-4f58-407f-a9b8-bb3ac60975c2" dataFieldID="a71a9078-ffd2-4999-b68c-e2087a857fc7" variableListUniqueId="78929d4d-07db-4d43-9b9f-4d7851d02580"/>
    <pd:DataReference datasourceID="2c3ee42b-4f58-407f-a9b8-bb3ac60975c2" dataFieldID="e5c9ed76-0d66-48da-ac64-e86c393cbfd2" variableListUniqueId="78929d4d-07db-4d43-9b9f-4d7851d02580"/>
  </pd:DataReferenceList>
  <pd:VariableReplacementDescriptor name="" desc="" uid="">
    <pd:DataReferenceList>
      <pd:DataReference datasourceID="2c3ee42b-4f58-407f-a9b8-bb3ac60975c2" dataFieldID="a71a9078-ffd2-4999-b68c-e2087a857fc7" variableListUniqueId="78929d4d-07db-4d43-9b9f-4d7851d02580"/>
      <pd:DataReference datasourceID="2c3ee42b-4f58-407f-a9b8-bb3ac60975c2" dataFieldID="e5c9ed76-0d66-48da-ac64-e86c393cbfd2" variableListUniqueId="78929d4d-07db-4d43-9b9f-4d7851d02580"/>
    </pd:DataReferenceList>
  </pd:VariableReplacementDescriptor>
</pd:PersonalizationDefinition>
</file>

<file path=customXml/item6.xml><?xml version="1.0" encoding="utf-8"?>
<pd:PersonalizationDefinition xmlns:pd="Strauss.PersonalizationDefinition" name="">
  <pd:DataReferenceList>
    <pd:DataReference datasourceID="2c3ee42b-4f58-407f-a9b8-bb3ac60975c2" dataFieldID="80d6634f-de94-4c17-b894-a00ca028c1ad" variableListUniqueId="78929d4d-07db-4d43-9b9f-4d7851d02580"/>
  </pd:DataReferenceList>
  <pd:VariableReplacementDescriptor name="" desc="" uid="">
    <pd:DataReferenceList>
      <pd:DataReference datasourceID="2c3ee42b-4f58-407f-a9b8-bb3ac60975c2" dataFieldID="80d6634f-de94-4c17-b894-a00ca028c1ad" variableListUniqueId="78929d4d-07db-4d43-9b9f-4d7851d02580"/>
    </pd:DataReferenceList>
  </pd:VariableReplacementDescriptor>
</pd:PersonalizationDefinition>
</file>

<file path=customXml/item7.xml><?xml version="1.0" encoding="utf-8"?>
<pd:PersonalizationDefinition xmlns:pd="Strauss.PersonalizationDefinition" name="">
  <pd:DataReferenceList>
    <pd:DataReference datasourceID="2c3ee42b-4f58-407f-a9b8-bb3ac60975c2" dataFieldID="c7d04ddf-e852-4574-a443-5ca92e46168c" variableListUniqueId="78929d4d-07db-4d43-9b9f-4d7851d02580"/>
    <pd:DataReference datasourceID="2c3ee42b-4f58-407f-a9b8-bb3ac60975c2" dataFieldID="80d6634f-de94-4c17-b894-a00ca028c1ad" variableListUniqueId="78929d4d-07db-4d43-9b9f-4d7851d02580"/>
  </pd:DataReferenceList>
  <pd:VariableReplacementDescriptor name="" desc="" uid="">
    <pd:DataReferenceList>
      <pd:DataReference datasourceID="2c3ee42b-4f58-407f-a9b8-bb3ac60975c2" dataFieldID="c7d04ddf-e852-4574-a443-5ca92e46168c" variableListUniqueId="78929d4d-07db-4d43-9b9f-4d7851d02580"/>
      <pd:DataReference datasourceID="2c3ee42b-4f58-407f-a9b8-bb3ac60975c2" dataFieldID="80d6634f-de94-4c17-b894-a00ca028c1ad" variableListUniqueId="78929d4d-07db-4d43-9b9f-4d7851d02580"/>
    </pd:DataReferenceList>
  </pd:VariableReplacementDescriptor>
</pd:PersonalizationDefinition>
</file>

<file path=customXml/item8.xml><?xml version="1.0" encoding="utf-8"?>
<pd:PersonalizationDefinition xmlns:pd="Strauss.PersonalizationDefinition" name="">
  <pd:DataReferenceList>
    <pd:DataReference datasourceID="2c3ee42b-4f58-407f-a9b8-bb3ac60975c2" dataFieldID="4b132272-e873-402e-9a75-cce774648102" variableListUniqueId="78929d4d-07db-4d43-9b9f-4d7851d02580"/>
  </pd:DataReferenceList>
  <pd:ExternalContentPD name="iconOne" desc="" uid="32b4acb1-fc84-4bc2-9b3e-01872508babc" provider="" control="ScaleToFit" hasDefault="False" canManualUpload="False" allowPartialPdf="False" OverlayForPage="0" IsFitPDF="True" IsAdvancedMode="False" SamplePDFName="" ExternalContentType="ExternalImage" AllowPDF="False" AllowPptx="True" IncludeStandardPPTX="True" IncludeLiveDoc="True" canSelectFromLibrary="True" isFromExternal="False" SlideFitPattern="AlignTopLeft" IncludePlaceholder="False">
    <pd:DataReferenceList>
      <pd:DataReference datasourceID="2c3ee42b-4f58-407f-a9b8-bb3ac60975c2" dataFieldID="4b132272-e873-402e-9a75-cce774648102" variableListUniqueId="78929d4d-07db-4d43-9b9f-4d7851d02580"/>
    </pd:DataReferenceList>
    <pd:ExternalContentQuery queryType="PullFromLibrary" queryFolderId="597458cd-1b53-48d9-ae16-2819fd1f7ffe" rel="&amp;&amp;">
      <pd:QueryItem propertyId="" propertyName="ContentName" operator="==" isvariablebinding="True" propertyType="" multiValue="False">
        <pd:DataReference datasourceID="2c3ee42b-4f58-407f-a9b8-bb3ac60975c2" dataFieldID="4b132272-e873-402e-9a75-cce774648102" variableListUniqueId="78929d4d-07db-4d43-9b9f-4d7851d02580"/>
      </pd:QueryItem>
    </pd:ExternalContentQuery>
  </pd:ExternalContentPD>
</pd:PersonalizationDefinition>
</file>

<file path=customXml/item9.xml><?xml version="1.0" encoding="utf-8"?>
<pd:PersonalizationDefinition xmlns:pd="Strauss.PersonalizationDefinition" name="">
  <pd:DataReferenceList>
    <pd:DataReference datasourceID="2c3ee42b-4f58-407f-a9b8-bb3ac60975c2" dataFieldID="bcf3cdf6-935d-4c77-bfff-f37abf4e9bab" variableListUniqueId="78929d4d-07db-4d43-9b9f-4d7851d02580"/>
  </pd:DataReferenceList>
  <pd:ExternalContentPD name="iconTwo" desc="" uid="32b4acb1-fc84-4bc2-9b3e-01872508babc" provider="" control="ScaleToFit" hasDefault="False" canManualUpload="False" allowPartialPdf="False" OverlayForPage="0" IsFitPDF="True" IsAdvancedMode="False" SamplePDFName="" ExternalContentType="ExternalImage" AllowPDF="False" AllowPptx="True" IncludeStandardPPTX="True" IncludeLiveDoc="True" canSelectFromLibrary="True" isFromExternal="False" SlideFitPattern="AlignTopLeft" IncludePlaceholder="False">
    <pd:DataReferenceList>
      <pd:DataReference datasourceID="2c3ee42b-4f58-407f-a9b8-bb3ac60975c2" dataFieldID="bcf3cdf6-935d-4c77-bfff-f37abf4e9bab" variableListUniqueId="78929d4d-07db-4d43-9b9f-4d7851d02580"/>
    </pd:DataReferenceList>
    <pd:ExternalContentQuery queryType="PullFromLibrary" queryFolderId="597458cd-1b53-48d9-ae16-2819fd1f7ffe" rel="&amp;&amp;">
      <pd:QueryItem propertyId="" propertyName="ContentName" operator="==" isvariablebinding="True" propertyType="" multiValue="False">
        <pd:DataReference datasourceID="2c3ee42b-4f58-407f-a9b8-bb3ac60975c2" dataFieldID="bcf3cdf6-935d-4c77-bfff-f37abf4e9bab" variableListUniqueId="78929d4d-07db-4d43-9b9f-4d7851d02580"/>
      </pd:QueryItem>
    </pd:ExternalContentQuery>
  </pd:ExternalContentPD>
</pd:PersonalizationDefinition>
</file>

<file path=customXml/itemProps1.xml><?xml version="1.0" encoding="utf-8"?>
<ds:datastoreItem xmlns:ds="http://schemas.openxmlformats.org/officeDocument/2006/customXml" ds:itemID="{6D4075ED-28EF-46D4-96D7-6B254976F4E6}">
  <ds:schemaRefs>
    <ds:schemaRef ds:uri="Strauss.PersonalizationDefinition"/>
  </ds:schemaRefs>
</ds:datastoreItem>
</file>

<file path=customXml/itemProps10.xml><?xml version="1.0" encoding="utf-8"?>
<ds:datastoreItem xmlns:ds="http://schemas.openxmlformats.org/officeDocument/2006/customXml" ds:itemID="{C34A3F63-274B-466A-9488-742EA82CEEEA}">
  <ds:schemaRefs>
    <ds:schemaRef ds:uri="http://schemas.microsoft.com/sharepoint/v3"/>
    <ds:schemaRef ds:uri="http://purl.org/dc/dcmitype/"/>
    <ds:schemaRef ds:uri="http://schemas.microsoft.com/office/2006/documentManagement/types"/>
    <ds:schemaRef ds:uri="http://schemas.microsoft.com/office/infopath/2007/PartnerControls"/>
    <ds:schemaRef ds:uri="http://www.w3.org/XML/1998/namespace"/>
    <ds:schemaRef ds:uri="http://purl.org/dc/terms/"/>
    <ds:schemaRef ds:uri="http://schemas.openxmlformats.org/package/2006/metadata/core-properties"/>
    <ds:schemaRef ds:uri="http://schemas.microsoft.com/office/2006/metadata/properties"/>
    <ds:schemaRef ds:uri="a86dbd61-e593-4460-add3-7b559d0a54b1"/>
    <ds:schemaRef ds:uri="18687fde-a86a-4df2-95e8-6ec8bc21fcdb"/>
    <ds:schemaRef ds:uri="http://purl.org/dc/elements/1.1/"/>
  </ds:schemaRefs>
</ds:datastoreItem>
</file>

<file path=customXml/itemProps11.xml><?xml version="1.0" encoding="utf-8"?>
<ds:datastoreItem xmlns:ds="http://schemas.openxmlformats.org/officeDocument/2006/customXml" ds:itemID="{C58DA368-17BC-46BB-9E5F-68F8390161EA}">
  <ds:schemaRefs>
    <ds:schemaRef ds:uri="Strauss.PersonalizationDefinition"/>
  </ds:schemaRefs>
</ds:datastoreItem>
</file>

<file path=customXml/itemProps12.xml><?xml version="1.0" encoding="utf-8"?>
<ds:datastoreItem xmlns:ds="http://schemas.openxmlformats.org/officeDocument/2006/customXml" ds:itemID="{B1B3A2C9-40B9-448E-AE52-C77AE071C428}">
  <ds:schemaRefs>
    <ds:schemaRef ds:uri="Strauss.PersonalizationDefinition"/>
  </ds:schemaRefs>
</ds:datastoreItem>
</file>

<file path=customXml/itemProps13.xml><?xml version="1.0" encoding="utf-8"?>
<ds:datastoreItem xmlns:ds="http://schemas.openxmlformats.org/officeDocument/2006/customXml" ds:itemID="{A21F3D8D-8DBA-4C7A-AB4D-1453567364BD}">
  <ds:schemaRefs>
    <ds:schemaRef ds:uri="Strauss.PersonalizationDefinition"/>
  </ds:schemaRefs>
</ds:datastoreItem>
</file>

<file path=customXml/itemProps14.xml><?xml version="1.0" encoding="utf-8"?>
<ds:datastoreItem xmlns:ds="http://schemas.openxmlformats.org/officeDocument/2006/customXml" ds:itemID="{552B32B4-3A8A-4CBF-A156-DC812FA9F4B7}">
  <ds:schemaRefs>
    <ds:schemaRef ds:uri="Strauss.PersonalizationDefinition"/>
  </ds:schemaRefs>
</ds:datastoreItem>
</file>

<file path=customXml/itemProps15.xml><?xml version="1.0" encoding="utf-8"?>
<ds:datastoreItem xmlns:ds="http://schemas.openxmlformats.org/officeDocument/2006/customXml" ds:itemID="{8791F093-DF69-4A61-957A-3059E78EA595}">
  <ds:schemaRefs>
    <ds:schemaRef ds:uri="Strauss.PersonalizationDefinition"/>
  </ds:schemaRefs>
</ds:datastoreItem>
</file>

<file path=customXml/itemProps16.xml><?xml version="1.0" encoding="utf-8"?>
<ds:datastoreItem xmlns:ds="http://schemas.openxmlformats.org/officeDocument/2006/customXml" ds:itemID="{8290DCE3-8E3B-4574-9C4B-0D94B8867CD6}">
  <ds:schemaRefs>
    <ds:schemaRef ds:uri="Strauss.PersonalizationDefinition"/>
  </ds:schemaRefs>
</ds:datastoreItem>
</file>

<file path=customXml/itemProps17.xml><?xml version="1.0" encoding="utf-8"?>
<ds:datastoreItem xmlns:ds="http://schemas.openxmlformats.org/officeDocument/2006/customXml" ds:itemID="{85802BDA-F251-4585-9DBC-08FD584CB815}">
  <ds:schemaRefs>
    <ds:schemaRef ds:uri="Strauss.PersonalizationDefinition"/>
  </ds:schemaRefs>
</ds:datastoreItem>
</file>

<file path=customXml/itemProps18.xml><?xml version="1.0" encoding="utf-8"?>
<ds:datastoreItem xmlns:ds="http://schemas.openxmlformats.org/officeDocument/2006/customXml" ds:itemID="{D27B9D27-4FF5-4D74-B13E-C1718166C1C9}">
  <ds:schemaRefs>
    <ds:schemaRef ds:uri="Strauss.PersonalizationDefinition"/>
  </ds:schemaRefs>
</ds:datastoreItem>
</file>

<file path=customXml/itemProps19.xml><?xml version="1.0" encoding="utf-8"?>
<ds:datastoreItem xmlns:ds="http://schemas.openxmlformats.org/officeDocument/2006/customXml" ds:itemID="{08D38458-EDA7-4FFF-BB53-7A3F00F4EE58}">
  <ds:schemaRefs>
    <ds:schemaRef ds:uri="Strauss.PersonalizationDefinition"/>
  </ds:schemaRefs>
</ds:datastoreItem>
</file>

<file path=customXml/itemProps2.xml><?xml version="1.0" encoding="utf-8"?>
<ds:datastoreItem xmlns:ds="http://schemas.openxmlformats.org/officeDocument/2006/customXml" ds:itemID="{37C0FF93-DD7E-4C4B-BE62-FCBFDB2CDD30}">
  <ds:schemaRefs>
    <ds:schemaRef ds:uri="http://schemas.microsoft.com/sharepoint/v3/contenttype/forms"/>
  </ds:schemaRefs>
</ds:datastoreItem>
</file>

<file path=customXml/itemProps20.xml><?xml version="1.0" encoding="utf-8"?>
<ds:datastoreItem xmlns:ds="http://schemas.openxmlformats.org/officeDocument/2006/customXml" ds:itemID="{3D629B19-4C37-45DF-86B6-85CBB5D6D7B2}">
  <ds:schemaRefs>
    <ds:schemaRef ds:uri="Strauss.PersonalizationDefinition"/>
  </ds:schemaRefs>
</ds:datastoreItem>
</file>

<file path=customXml/itemProps21.xml><?xml version="1.0" encoding="utf-8"?>
<ds:datastoreItem xmlns:ds="http://schemas.openxmlformats.org/officeDocument/2006/customXml" ds:itemID="{A2102EF0-9EBA-456D-935A-B0E62BF8D1E0}">
  <ds:schemaRefs>
    <ds:schemaRef ds:uri="Strauss.PersonalizationDefinition"/>
  </ds:schemaRefs>
</ds:datastoreItem>
</file>

<file path=customXml/itemProps22.xml><?xml version="1.0" encoding="utf-8"?>
<ds:datastoreItem xmlns:ds="http://schemas.openxmlformats.org/officeDocument/2006/customXml" ds:itemID="{7DE8F783-3851-4D2D-9884-8F91806D8BE4}">
  <ds:schemaRefs>
    <ds:schemaRef ds:uri="Strauss.PersonalizationDefinition"/>
  </ds:schemaRefs>
</ds:datastoreItem>
</file>

<file path=customXml/itemProps23.xml><?xml version="1.0" encoding="utf-8"?>
<ds:datastoreItem xmlns:ds="http://schemas.openxmlformats.org/officeDocument/2006/customXml" ds:itemID="{25042E18-FFE0-4FC9-896C-52995F3A431E}">
  <ds:schemaRefs>
    <ds:schemaRef ds:uri="Strauss.PersonalizationDefinition"/>
  </ds:schemaRefs>
</ds:datastoreItem>
</file>

<file path=customXml/itemProps24.xml><?xml version="1.0" encoding="utf-8"?>
<ds:datastoreItem xmlns:ds="http://schemas.openxmlformats.org/officeDocument/2006/customXml" ds:itemID="{634DE1EC-697A-45CA-A266-3A97C6C17F3F}">
  <ds:schemaRefs>
    <ds:schemaRef ds:uri="Strauss.PersonalizationDefinition"/>
  </ds:schemaRefs>
</ds:datastoreItem>
</file>

<file path=customXml/itemProps25.xml><?xml version="1.0" encoding="utf-8"?>
<ds:datastoreItem xmlns:ds="http://schemas.openxmlformats.org/officeDocument/2006/customXml" ds:itemID="{E9DB7682-62EC-4A97-8F5F-3B1AC60541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8687fde-a86a-4df2-95e8-6ec8bc21fcdb"/>
    <ds:schemaRef ds:uri="a86dbd61-e593-4460-add3-7b559d0a54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6.xml><?xml version="1.0" encoding="utf-8"?>
<ds:datastoreItem xmlns:ds="http://schemas.openxmlformats.org/officeDocument/2006/customXml" ds:itemID="{8EAC62B8-1BFA-433F-9D21-213840872CBC}">
  <ds:schemaRefs/>
</ds:datastoreItem>
</file>

<file path=customXml/itemProps27.xml><?xml version="1.0" encoding="utf-8"?>
<ds:datastoreItem xmlns:ds="http://schemas.openxmlformats.org/officeDocument/2006/customXml" ds:itemID="{E535D724-A728-4B61-952B-B6B3A066C452}">
  <ds:schemaRefs>
    <ds:schemaRef ds:uri="Strauss.PersonalizationDefinition"/>
  </ds:schemaRefs>
</ds:datastoreItem>
</file>

<file path=customXml/itemProps28.xml><?xml version="1.0" encoding="utf-8"?>
<ds:datastoreItem xmlns:ds="http://schemas.openxmlformats.org/officeDocument/2006/customXml" ds:itemID="{8FF6E4EC-3DB5-4E69-856D-FA13D5C25E1E}">
  <ds:schemaRefs>
    <ds:schemaRef ds:uri="Strauss.PersonalizationDefinition"/>
  </ds:schemaRefs>
</ds:datastoreItem>
</file>

<file path=customXml/itemProps29.xml><?xml version="1.0" encoding="utf-8"?>
<ds:datastoreItem xmlns:ds="http://schemas.openxmlformats.org/officeDocument/2006/customXml" ds:itemID="{FB9B744E-8C31-41E5-B6B4-7F23D5301C0E}">
  <ds:schemaRefs>
    <ds:schemaRef ds:uri="Strauss.PersonalizationDefinition"/>
  </ds:schemaRefs>
</ds:datastoreItem>
</file>

<file path=customXml/itemProps3.xml><?xml version="1.0" encoding="utf-8"?>
<ds:datastoreItem xmlns:ds="http://schemas.openxmlformats.org/officeDocument/2006/customXml" ds:itemID="{51FE2C53-9050-4ACA-B9BE-C14572C95758}">
  <ds:schemaRefs>
    <ds:schemaRef ds:uri="Strauss.PersonalizationDefinition"/>
  </ds:schemaRefs>
</ds:datastoreItem>
</file>

<file path=customXml/itemProps30.xml><?xml version="1.0" encoding="utf-8"?>
<ds:datastoreItem xmlns:ds="http://schemas.openxmlformats.org/officeDocument/2006/customXml" ds:itemID="{4066DB02-B7F3-4889-87F9-060734500A35}">
  <ds:schemaRefs>
    <ds:schemaRef ds:uri="Strauss.PersonalizationDefinition"/>
  </ds:schemaRefs>
</ds:datastoreItem>
</file>

<file path=customXml/itemProps31.xml><?xml version="1.0" encoding="utf-8"?>
<ds:datastoreItem xmlns:ds="http://schemas.openxmlformats.org/officeDocument/2006/customXml" ds:itemID="{5854CDE2-1999-4E58-BE81-1C94BBE059BD}">
  <ds:schemaRefs>
    <ds:schemaRef ds:uri="Strauss.PersonalizationDefinition"/>
  </ds:schemaRefs>
</ds:datastoreItem>
</file>

<file path=customXml/itemProps32.xml><?xml version="1.0" encoding="utf-8"?>
<ds:datastoreItem xmlns:ds="http://schemas.openxmlformats.org/officeDocument/2006/customXml" ds:itemID="{C5F864D8-07A8-4C41-9F50-A647D1C3ABA7}">
  <ds:schemaRefs>
    <ds:schemaRef ds:uri="Strauss.PersonalizationDefinition"/>
  </ds:schemaRefs>
</ds:datastoreItem>
</file>

<file path=customXml/itemProps4.xml><?xml version="1.0" encoding="utf-8"?>
<ds:datastoreItem xmlns:ds="http://schemas.openxmlformats.org/officeDocument/2006/customXml" ds:itemID="{0922084B-8305-43EB-AC66-D419C72C7EFF}">
  <ds:schemaRefs>
    <ds:schemaRef ds:uri="Strauss.PersonalizationDefinition"/>
  </ds:schemaRefs>
</ds:datastoreItem>
</file>

<file path=customXml/itemProps5.xml><?xml version="1.0" encoding="utf-8"?>
<ds:datastoreItem xmlns:ds="http://schemas.openxmlformats.org/officeDocument/2006/customXml" ds:itemID="{090A40F6-B7D9-4224-BF51-DD8DD480C409}">
  <ds:schemaRefs>
    <ds:schemaRef ds:uri="Strauss.PersonalizationDefinition"/>
  </ds:schemaRefs>
</ds:datastoreItem>
</file>

<file path=customXml/itemProps6.xml><?xml version="1.0" encoding="utf-8"?>
<ds:datastoreItem xmlns:ds="http://schemas.openxmlformats.org/officeDocument/2006/customXml" ds:itemID="{EE207422-FF25-4716-BA02-8BC9F1D9A474}">
  <ds:schemaRefs>
    <ds:schemaRef ds:uri="Strauss.PersonalizationDefinition"/>
  </ds:schemaRefs>
</ds:datastoreItem>
</file>

<file path=customXml/itemProps7.xml><?xml version="1.0" encoding="utf-8"?>
<ds:datastoreItem xmlns:ds="http://schemas.openxmlformats.org/officeDocument/2006/customXml" ds:itemID="{FD48E768-29FC-451B-8EC8-07E5EC996AB6}">
  <ds:schemaRefs>
    <ds:schemaRef ds:uri="Strauss.PersonalizationDefinition"/>
  </ds:schemaRefs>
</ds:datastoreItem>
</file>

<file path=customXml/itemProps8.xml><?xml version="1.0" encoding="utf-8"?>
<ds:datastoreItem xmlns:ds="http://schemas.openxmlformats.org/officeDocument/2006/customXml" ds:itemID="{F7C1D834-0F21-4783-B565-3773E127FC0E}">
  <ds:schemaRefs>
    <ds:schemaRef ds:uri="Strauss.PersonalizationDefinition"/>
  </ds:schemaRefs>
</ds:datastoreItem>
</file>

<file path=customXml/itemProps9.xml><?xml version="1.0" encoding="utf-8"?>
<ds:datastoreItem xmlns:ds="http://schemas.openxmlformats.org/officeDocument/2006/customXml" ds:itemID="{369756DF-EB5B-4E8D-9E47-CDBAE77FECC3}">
  <ds:schemaRefs>
    <ds:schemaRef ds:uri="Strauss.PersonalizationDefinition"/>
  </ds:schemaRefs>
</ds:datastoreItem>
</file>

<file path=docProps/app.xml><?xml version="1.0" encoding="utf-8"?>
<Properties xmlns="http://schemas.openxmlformats.org/officeDocument/2006/extended-properties" xmlns:vt="http://schemas.openxmlformats.org/officeDocument/2006/docPropsVTypes">
  <Template/>
  <TotalTime>150</TotalTime>
  <Words>1470</Words>
  <Application>Microsoft Office PowerPoint</Application>
  <PresentationFormat>Custom</PresentationFormat>
  <Paragraphs>148</Paragraphs>
  <Slides>14</Slides>
  <Notes>5</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Custom Design</vt:lpstr>
      <vt:lpstr>Navigating  Market Volatility</vt:lpstr>
      <vt:lpstr>Volatility can spark questions and concerns</vt:lpstr>
      <vt:lpstr>PowerPoint Presentation</vt:lpstr>
      <vt:lpstr>What is happening in the markets and why</vt:lpstr>
      <vt:lpstr> Two key principles</vt:lpstr>
      <vt:lpstr>Get a plan you can live with – through market ups and downs</vt:lpstr>
      <vt:lpstr>Even during market declines, staying the course has paid off in the long run</vt:lpstr>
      <vt:lpstr>Missing out on the best days can cost investors</vt:lpstr>
      <vt:lpstr>Investing consistently, even in bad times</vt:lpstr>
      <vt:lpstr>Stay on track – avoid common pitfalls</vt:lpstr>
      <vt:lpstr>Six things you can do right now</vt:lpstr>
      <vt:lpstr>Get help</vt:lpstr>
      <vt:lpstr>PowerPoint Presentation</vt:lpstr>
      <vt:lpstr>Disclosures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Market Volatility_GENERIC_Live Web_923036.1.0</dc:title>
  <dc:creator>Diane.Perkins@fmr.com</dc:creator>
  <cp:lastModifiedBy>Brittany Payne</cp:lastModifiedBy>
  <cp:revision>19</cp:revision>
  <cp:lastPrinted>2020-03-22T15:20:03Z</cp:lastPrinted>
  <dcterms:created xsi:type="dcterms:W3CDTF">2019-09-11T19:01:58Z</dcterms:created>
  <dcterms:modified xsi:type="dcterms:W3CDTF">2020-03-26T20:40:51Z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0x0101003EE70324E0AD21428AE69C8C6364109D</vt:lpwstr>
  </property>
</Properties>
</file>