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5" r:id="rId1"/>
  </p:sldMasterIdLst>
  <p:sldIdLst>
    <p:sldId id="256" r:id="rId2"/>
    <p:sldId id="281" r:id="rId3"/>
    <p:sldId id="261" r:id="rId4"/>
    <p:sldId id="282" r:id="rId5"/>
    <p:sldId id="257" r:id="rId6"/>
    <p:sldId id="258" r:id="rId7"/>
    <p:sldId id="259" r:id="rId8"/>
    <p:sldId id="260" r:id="rId9"/>
    <p:sldId id="265" r:id="rId10"/>
    <p:sldId id="266" r:id="rId11"/>
    <p:sldId id="267" r:id="rId12"/>
    <p:sldId id="268" r:id="rId13"/>
    <p:sldId id="269" r:id="rId14"/>
    <p:sldId id="270" r:id="rId15"/>
    <p:sldId id="271" r:id="rId16"/>
    <p:sldId id="272" r:id="rId17"/>
    <p:sldId id="274" r:id="rId18"/>
    <p:sldId id="276" r:id="rId19"/>
    <p:sldId id="277" r:id="rId20"/>
    <p:sldId id="278" r:id="rId21"/>
    <p:sldId id="279" r:id="rId22"/>
    <p:sldId id="283" r:id="rId23"/>
    <p:sldId id="285"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5" d="100"/>
          <a:sy n="75" d="100"/>
        </p:scale>
        <p:origin x="-378"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clustered"/>
        <c:varyColors val="0"/>
        <c:ser>
          <c:idx val="0"/>
          <c:order val="0"/>
          <c:tx>
            <c:strRef>
              <c:f>Sheet1!$B$1</c:f>
              <c:strCache>
                <c:ptCount val="1"/>
                <c:pt idx="0">
                  <c:v>Faculty</c:v>
                </c:pt>
              </c:strCache>
            </c:strRef>
          </c:tx>
          <c:spPr>
            <a:solidFill>
              <a:schemeClr val="tx2"/>
            </a:solidFill>
          </c:spPr>
          <c:invertIfNegative val="0"/>
          <c:dLbls>
            <c:txPr>
              <a:bodyPr/>
              <a:lstStyle/>
              <a:p>
                <a:pPr>
                  <a:defRPr sz="1400"/>
                </a:pPr>
                <a:endParaRPr lang="en-US"/>
              </a:p>
            </c:txPr>
            <c:showLegendKey val="0"/>
            <c:showVal val="1"/>
            <c:showCatName val="0"/>
            <c:showSerName val="0"/>
            <c:showPercent val="0"/>
            <c:showBubbleSize val="0"/>
            <c:showLeaderLines val="0"/>
          </c:dLbls>
          <c:cat>
            <c:strRef>
              <c:f>Sheet1!$A$2:$A$5</c:f>
              <c:strCache>
                <c:ptCount val="4"/>
                <c:pt idx="0">
                  <c:v>Less than 4</c:v>
                </c:pt>
                <c:pt idx="1">
                  <c:v>4-10 years</c:v>
                </c:pt>
                <c:pt idx="2">
                  <c:v>11-20 years</c:v>
                </c:pt>
                <c:pt idx="3">
                  <c:v>20+ years</c:v>
                </c:pt>
              </c:strCache>
            </c:strRef>
          </c:cat>
          <c:val>
            <c:numRef>
              <c:f>Sheet1!$B$2:$B$5</c:f>
              <c:numCache>
                <c:formatCode>0%</c:formatCode>
                <c:ptCount val="4"/>
                <c:pt idx="0">
                  <c:v>0.22</c:v>
                </c:pt>
                <c:pt idx="1">
                  <c:v>0.28999999999999998</c:v>
                </c:pt>
                <c:pt idx="2">
                  <c:v>0.24</c:v>
                </c:pt>
                <c:pt idx="3">
                  <c:v>0.25</c:v>
                </c:pt>
              </c:numCache>
            </c:numRef>
          </c:val>
        </c:ser>
        <c:ser>
          <c:idx val="1"/>
          <c:order val="1"/>
          <c:tx>
            <c:strRef>
              <c:f>Sheet1!$C$1</c:f>
              <c:strCache>
                <c:ptCount val="1"/>
                <c:pt idx="0">
                  <c:v>Staff</c:v>
                </c:pt>
              </c:strCache>
            </c:strRef>
          </c:tx>
          <c:spPr>
            <a:solidFill>
              <a:schemeClr val="accent6"/>
            </a:solidFill>
          </c:spPr>
          <c:invertIfNegative val="0"/>
          <c:dLbls>
            <c:dLbl>
              <c:idx val="0"/>
              <c:layout/>
              <c:showLegendKey val="0"/>
              <c:showVal val="1"/>
              <c:showCatName val="0"/>
              <c:showSerName val="0"/>
              <c:showPercent val="0"/>
              <c:showBubbleSize val="0"/>
            </c:dLbl>
            <c:dLbl>
              <c:idx val="1"/>
              <c:layout/>
              <c:showLegendKey val="0"/>
              <c:showVal val="1"/>
              <c:showCatName val="0"/>
              <c:showSerName val="0"/>
              <c:showPercent val="0"/>
              <c:showBubbleSize val="0"/>
            </c:dLbl>
            <c:dLbl>
              <c:idx val="2"/>
              <c:layout/>
              <c:showLegendKey val="0"/>
              <c:showVal val="1"/>
              <c:showCatName val="0"/>
              <c:showSerName val="0"/>
              <c:showPercent val="0"/>
              <c:showBubbleSize val="0"/>
            </c:dLbl>
            <c:dLbl>
              <c:idx val="3"/>
              <c:layout/>
              <c:showLegendKey val="0"/>
              <c:showVal val="1"/>
              <c:showCatName val="0"/>
              <c:showSerName val="0"/>
              <c:showPercent val="0"/>
              <c:showBubbleSize val="0"/>
            </c:dLbl>
            <c:txPr>
              <a:bodyPr/>
              <a:lstStyle/>
              <a:p>
                <a:pPr>
                  <a:defRPr sz="1400"/>
                </a:pPr>
                <a:endParaRPr lang="en-US"/>
              </a:p>
            </c:txPr>
            <c:showLegendKey val="0"/>
            <c:showVal val="0"/>
            <c:showCatName val="0"/>
            <c:showSerName val="0"/>
            <c:showPercent val="0"/>
            <c:showBubbleSize val="0"/>
          </c:dLbls>
          <c:cat>
            <c:strRef>
              <c:f>Sheet1!$A$2:$A$5</c:f>
              <c:strCache>
                <c:ptCount val="4"/>
                <c:pt idx="0">
                  <c:v>Less than 4</c:v>
                </c:pt>
                <c:pt idx="1">
                  <c:v>4-10 years</c:v>
                </c:pt>
                <c:pt idx="2">
                  <c:v>11-20 years</c:v>
                </c:pt>
                <c:pt idx="3">
                  <c:v>20+ years</c:v>
                </c:pt>
              </c:strCache>
            </c:strRef>
          </c:cat>
          <c:val>
            <c:numRef>
              <c:f>Sheet1!$C$2:$C$5</c:f>
              <c:numCache>
                <c:formatCode>0%</c:formatCode>
                <c:ptCount val="4"/>
                <c:pt idx="0">
                  <c:v>0.34</c:v>
                </c:pt>
                <c:pt idx="1">
                  <c:v>0.32</c:v>
                </c:pt>
                <c:pt idx="2">
                  <c:v>0.21</c:v>
                </c:pt>
                <c:pt idx="3">
                  <c:v>0.13</c:v>
                </c:pt>
              </c:numCache>
            </c:numRef>
          </c:val>
        </c:ser>
        <c:dLbls>
          <c:showLegendKey val="0"/>
          <c:showVal val="0"/>
          <c:showCatName val="0"/>
          <c:showSerName val="0"/>
          <c:showPercent val="0"/>
          <c:showBubbleSize val="0"/>
        </c:dLbls>
        <c:gapWidth val="150"/>
        <c:axId val="87359872"/>
        <c:axId val="87361408"/>
      </c:barChart>
      <c:catAx>
        <c:axId val="87359872"/>
        <c:scaling>
          <c:orientation val="minMax"/>
        </c:scaling>
        <c:delete val="0"/>
        <c:axPos val="l"/>
        <c:majorTickMark val="out"/>
        <c:minorTickMark val="none"/>
        <c:tickLblPos val="nextTo"/>
        <c:txPr>
          <a:bodyPr/>
          <a:lstStyle/>
          <a:p>
            <a:pPr>
              <a:defRPr sz="1200"/>
            </a:pPr>
            <a:endParaRPr lang="en-US"/>
          </a:p>
        </c:txPr>
        <c:crossAx val="87361408"/>
        <c:crosses val="autoZero"/>
        <c:auto val="1"/>
        <c:lblAlgn val="ctr"/>
        <c:lblOffset val="100"/>
        <c:noMultiLvlLbl val="0"/>
      </c:catAx>
      <c:valAx>
        <c:axId val="87361408"/>
        <c:scaling>
          <c:orientation val="minMax"/>
        </c:scaling>
        <c:delete val="1"/>
        <c:axPos val="b"/>
        <c:numFmt formatCode="0%" sourceLinked="1"/>
        <c:majorTickMark val="out"/>
        <c:minorTickMark val="none"/>
        <c:tickLblPos val="nextTo"/>
        <c:crossAx val="87359872"/>
        <c:crosses val="autoZero"/>
        <c:crossBetween val="between"/>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clustered"/>
        <c:varyColors val="0"/>
        <c:ser>
          <c:idx val="0"/>
          <c:order val="0"/>
          <c:tx>
            <c:strRef>
              <c:f>Sheet1!$B$1</c:f>
              <c:strCache>
                <c:ptCount val="1"/>
                <c:pt idx="0">
                  <c:v>Faculty</c:v>
                </c:pt>
              </c:strCache>
            </c:strRef>
          </c:tx>
          <c:spPr>
            <a:solidFill>
              <a:schemeClr val="tx2"/>
            </a:solidFill>
          </c:spPr>
          <c:invertIfNegative val="0"/>
          <c:dLbls>
            <c:showLegendKey val="0"/>
            <c:showVal val="1"/>
            <c:showCatName val="0"/>
            <c:showSerName val="0"/>
            <c:showPercent val="0"/>
            <c:showBubbleSize val="0"/>
            <c:showLeaderLines val="0"/>
          </c:dLbls>
          <c:cat>
            <c:strRef>
              <c:f>Sheet1!$A$2:$A$3</c:f>
              <c:strCache>
                <c:ptCount val="2"/>
                <c:pt idx="0">
                  <c:v>Never/Seldom</c:v>
                </c:pt>
                <c:pt idx="1">
                  <c:v>Affirm</c:v>
                </c:pt>
              </c:strCache>
            </c:strRef>
          </c:cat>
          <c:val>
            <c:numRef>
              <c:f>Sheet1!$B$2:$B$3</c:f>
              <c:numCache>
                <c:formatCode>0%</c:formatCode>
                <c:ptCount val="2"/>
                <c:pt idx="0">
                  <c:v>0.59</c:v>
                </c:pt>
                <c:pt idx="1">
                  <c:v>0.41</c:v>
                </c:pt>
              </c:numCache>
            </c:numRef>
          </c:val>
        </c:ser>
        <c:ser>
          <c:idx val="1"/>
          <c:order val="1"/>
          <c:tx>
            <c:strRef>
              <c:f>Sheet1!$C$1</c:f>
              <c:strCache>
                <c:ptCount val="1"/>
                <c:pt idx="0">
                  <c:v>Staff</c:v>
                </c:pt>
              </c:strCache>
            </c:strRef>
          </c:tx>
          <c:spPr>
            <a:solidFill>
              <a:schemeClr val="accent6"/>
            </a:solidFill>
          </c:spPr>
          <c:invertIfNegative val="0"/>
          <c:dLbls>
            <c:showLegendKey val="0"/>
            <c:showVal val="1"/>
            <c:showCatName val="0"/>
            <c:showSerName val="0"/>
            <c:showPercent val="0"/>
            <c:showBubbleSize val="0"/>
            <c:showLeaderLines val="0"/>
          </c:dLbls>
          <c:cat>
            <c:strRef>
              <c:f>Sheet1!$A$2:$A$3</c:f>
              <c:strCache>
                <c:ptCount val="2"/>
                <c:pt idx="0">
                  <c:v>Never/Seldom</c:v>
                </c:pt>
                <c:pt idx="1">
                  <c:v>Affirm</c:v>
                </c:pt>
              </c:strCache>
            </c:strRef>
          </c:cat>
          <c:val>
            <c:numRef>
              <c:f>Sheet1!$C$2:$C$3</c:f>
              <c:numCache>
                <c:formatCode>0%</c:formatCode>
                <c:ptCount val="2"/>
                <c:pt idx="0">
                  <c:v>0.75</c:v>
                </c:pt>
                <c:pt idx="1">
                  <c:v>0.25</c:v>
                </c:pt>
              </c:numCache>
            </c:numRef>
          </c:val>
        </c:ser>
        <c:ser>
          <c:idx val="2"/>
          <c:order val="2"/>
          <c:tx>
            <c:strRef>
              <c:f>Sheet1!$D$1</c:f>
              <c:strCache>
                <c:ptCount val="1"/>
                <c:pt idx="0">
                  <c:v>Students (DLE)</c:v>
                </c:pt>
              </c:strCache>
            </c:strRef>
          </c:tx>
          <c:spPr>
            <a:solidFill>
              <a:schemeClr val="tx1">
                <a:lumMod val="85000"/>
                <a:lumOff val="15000"/>
              </a:schemeClr>
            </a:solidFill>
          </c:spPr>
          <c:invertIfNegative val="0"/>
          <c:dLbls>
            <c:showLegendKey val="0"/>
            <c:showVal val="1"/>
            <c:showCatName val="0"/>
            <c:showSerName val="0"/>
            <c:showPercent val="0"/>
            <c:showBubbleSize val="0"/>
            <c:showLeaderLines val="0"/>
          </c:dLbls>
          <c:cat>
            <c:strRef>
              <c:f>Sheet1!$A$2:$A$3</c:f>
              <c:strCache>
                <c:ptCount val="2"/>
                <c:pt idx="0">
                  <c:v>Never/Seldom</c:v>
                </c:pt>
                <c:pt idx="1">
                  <c:v>Affirm</c:v>
                </c:pt>
              </c:strCache>
            </c:strRef>
          </c:cat>
          <c:val>
            <c:numRef>
              <c:f>Sheet1!$D$2:$D$3</c:f>
              <c:numCache>
                <c:formatCode>0%</c:formatCode>
                <c:ptCount val="2"/>
                <c:pt idx="0">
                  <c:v>0.52</c:v>
                </c:pt>
                <c:pt idx="1">
                  <c:v>0.48</c:v>
                </c:pt>
              </c:numCache>
            </c:numRef>
          </c:val>
        </c:ser>
        <c:dLbls>
          <c:showLegendKey val="0"/>
          <c:showVal val="0"/>
          <c:showCatName val="0"/>
          <c:showSerName val="0"/>
          <c:showPercent val="0"/>
          <c:showBubbleSize val="0"/>
        </c:dLbls>
        <c:gapWidth val="150"/>
        <c:axId val="164991744"/>
        <c:axId val="164993280"/>
      </c:barChart>
      <c:catAx>
        <c:axId val="164991744"/>
        <c:scaling>
          <c:orientation val="maxMin"/>
        </c:scaling>
        <c:delete val="0"/>
        <c:axPos val="l"/>
        <c:majorTickMark val="out"/>
        <c:minorTickMark val="none"/>
        <c:tickLblPos val="nextTo"/>
        <c:txPr>
          <a:bodyPr/>
          <a:lstStyle/>
          <a:p>
            <a:pPr>
              <a:defRPr sz="1400"/>
            </a:pPr>
            <a:endParaRPr lang="en-US"/>
          </a:p>
        </c:txPr>
        <c:crossAx val="164993280"/>
        <c:crosses val="autoZero"/>
        <c:auto val="1"/>
        <c:lblAlgn val="ctr"/>
        <c:lblOffset val="100"/>
        <c:noMultiLvlLbl val="0"/>
      </c:catAx>
      <c:valAx>
        <c:axId val="164993280"/>
        <c:scaling>
          <c:orientation val="minMax"/>
        </c:scaling>
        <c:delete val="1"/>
        <c:axPos val="t"/>
        <c:numFmt formatCode="0%" sourceLinked="1"/>
        <c:majorTickMark val="out"/>
        <c:minorTickMark val="none"/>
        <c:tickLblPos val="nextTo"/>
        <c:crossAx val="164991744"/>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clustered"/>
        <c:varyColors val="0"/>
        <c:ser>
          <c:idx val="0"/>
          <c:order val="0"/>
          <c:tx>
            <c:strRef>
              <c:f>Sheet1!$B$1</c:f>
              <c:strCache>
                <c:ptCount val="1"/>
                <c:pt idx="0">
                  <c:v>Faculty</c:v>
                </c:pt>
              </c:strCache>
            </c:strRef>
          </c:tx>
          <c:spPr>
            <a:solidFill>
              <a:schemeClr val="tx2"/>
            </a:solidFill>
          </c:spPr>
          <c:invertIfNegative val="0"/>
          <c:dLbls>
            <c:showLegendKey val="0"/>
            <c:showVal val="1"/>
            <c:showCatName val="0"/>
            <c:showSerName val="0"/>
            <c:showPercent val="0"/>
            <c:showBubbleSize val="0"/>
            <c:showLeaderLines val="0"/>
          </c:dLbls>
          <c:cat>
            <c:strRef>
              <c:f>Sheet1!$A$2:$A$3</c:f>
              <c:strCache>
                <c:ptCount val="2"/>
                <c:pt idx="0">
                  <c:v>Never/Seldom</c:v>
                </c:pt>
                <c:pt idx="1">
                  <c:v>Affirm</c:v>
                </c:pt>
              </c:strCache>
            </c:strRef>
          </c:cat>
          <c:val>
            <c:numRef>
              <c:f>Sheet1!$B$2:$B$3</c:f>
              <c:numCache>
                <c:formatCode>0%</c:formatCode>
                <c:ptCount val="2"/>
                <c:pt idx="0">
                  <c:v>0.87</c:v>
                </c:pt>
                <c:pt idx="1">
                  <c:v>0.13</c:v>
                </c:pt>
              </c:numCache>
            </c:numRef>
          </c:val>
        </c:ser>
        <c:ser>
          <c:idx val="1"/>
          <c:order val="1"/>
          <c:tx>
            <c:strRef>
              <c:f>Sheet1!$C$1</c:f>
              <c:strCache>
                <c:ptCount val="1"/>
                <c:pt idx="0">
                  <c:v>Staff</c:v>
                </c:pt>
              </c:strCache>
            </c:strRef>
          </c:tx>
          <c:spPr>
            <a:solidFill>
              <a:schemeClr val="accent6"/>
            </a:solidFill>
          </c:spPr>
          <c:invertIfNegative val="0"/>
          <c:dLbls>
            <c:showLegendKey val="0"/>
            <c:showVal val="1"/>
            <c:showCatName val="0"/>
            <c:showSerName val="0"/>
            <c:showPercent val="0"/>
            <c:showBubbleSize val="0"/>
            <c:showLeaderLines val="0"/>
          </c:dLbls>
          <c:cat>
            <c:strRef>
              <c:f>Sheet1!$A$2:$A$3</c:f>
              <c:strCache>
                <c:ptCount val="2"/>
                <c:pt idx="0">
                  <c:v>Never/Seldom</c:v>
                </c:pt>
                <c:pt idx="1">
                  <c:v>Affirm</c:v>
                </c:pt>
              </c:strCache>
            </c:strRef>
          </c:cat>
          <c:val>
            <c:numRef>
              <c:f>Sheet1!$C$2:$C$3</c:f>
              <c:numCache>
                <c:formatCode>0%</c:formatCode>
                <c:ptCount val="2"/>
                <c:pt idx="0">
                  <c:v>0.88</c:v>
                </c:pt>
                <c:pt idx="1">
                  <c:v>0.12</c:v>
                </c:pt>
              </c:numCache>
            </c:numRef>
          </c:val>
        </c:ser>
        <c:ser>
          <c:idx val="2"/>
          <c:order val="2"/>
          <c:tx>
            <c:strRef>
              <c:f>Sheet1!$D$1</c:f>
              <c:strCache>
                <c:ptCount val="1"/>
                <c:pt idx="0">
                  <c:v>Students (DLE)</c:v>
                </c:pt>
              </c:strCache>
            </c:strRef>
          </c:tx>
          <c:spPr>
            <a:solidFill>
              <a:schemeClr val="tx1">
                <a:lumMod val="85000"/>
                <a:lumOff val="15000"/>
              </a:schemeClr>
            </a:solidFill>
          </c:spPr>
          <c:invertIfNegative val="0"/>
          <c:dLbls>
            <c:showLegendKey val="0"/>
            <c:showVal val="1"/>
            <c:showCatName val="0"/>
            <c:showSerName val="0"/>
            <c:showPercent val="0"/>
            <c:showBubbleSize val="0"/>
            <c:showLeaderLines val="0"/>
          </c:dLbls>
          <c:cat>
            <c:strRef>
              <c:f>Sheet1!$A$2:$A$3</c:f>
              <c:strCache>
                <c:ptCount val="2"/>
                <c:pt idx="0">
                  <c:v>Never/Seldom</c:v>
                </c:pt>
                <c:pt idx="1">
                  <c:v>Affirm</c:v>
                </c:pt>
              </c:strCache>
            </c:strRef>
          </c:cat>
          <c:val>
            <c:numRef>
              <c:f>Sheet1!$D$2:$D$3</c:f>
              <c:numCache>
                <c:formatCode>0%</c:formatCode>
                <c:ptCount val="2"/>
                <c:pt idx="0">
                  <c:v>0.91</c:v>
                </c:pt>
                <c:pt idx="1">
                  <c:v>0.09</c:v>
                </c:pt>
              </c:numCache>
            </c:numRef>
          </c:val>
        </c:ser>
        <c:dLbls>
          <c:showLegendKey val="0"/>
          <c:showVal val="0"/>
          <c:showCatName val="0"/>
          <c:showSerName val="0"/>
          <c:showPercent val="0"/>
          <c:showBubbleSize val="0"/>
        </c:dLbls>
        <c:gapWidth val="150"/>
        <c:axId val="165180928"/>
        <c:axId val="165182464"/>
      </c:barChart>
      <c:catAx>
        <c:axId val="165180928"/>
        <c:scaling>
          <c:orientation val="maxMin"/>
        </c:scaling>
        <c:delete val="0"/>
        <c:axPos val="l"/>
        <c:majorTickMark val="out"/>
        <c:minorTickMark val="none"/>
        <c:tickLblPos val="nextTo"/>
        <c:crossAx val="165182464"/>
        <c:crosses val="autoZero"/>
        <c:auto val="1"/>
        <c:lblAlgn val="ctr"/>
        <c:lblOffset val="100"/>
        <c:noMultiLvlLbl val="0"/>
      </c:catAx>
      <c:valAx>
        <c:axId val="165182464"/>
        <c:scaling>
          <c:orientation val="minMax"/>
        </c:scaling>
        <c:delete val="1"/>
        <c:axPos val="t"/>
        <c:numFmt formatCode="0%" sourceLinked="1"/>
        <c:majorTickMark val="out"/>
        <c:minorTickMark val="none"/>
        <c:tickLblPos val="nextTo"/>
        <c:crossAx val="165180928"/>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clustered"/>
        <c:varyColors val="0"/>
        <c:ser>
          <c:idx val="0"/>
          <c:order val="0"/>
          <c:tx>
            <c:strRef>
              <c:f>Sheet1!$B$1</c:f>
              <c:strCache>
                <c:ptCount val="1"/>
                <c:pt idx="0">
                  <c:v>Faculty</c:v>
                </c:pt>
              </c:strCache>
            </c:strRef>
          </c:tx>
          <c:spPr>
            <a:solidFill>
              <a:schemeClr val="tx2"/>
            </a:solidFill>
          </c:spPr>
          <c:invertIfNegative val="0"/>
          <c:dLbls>
            <c:showLegendKey val="0"/>
            <c:showVal val="1"/>
            <c:showCatName val="0"/>
            <c:showSerName val="0"/>
            <c:showPercent val="0"/>
            <c:showBubbleSize val="0"/>
            <c:showLeaderLines val="0"/>
          </c:dLbls>
          <c:cat>
            <c:strRef>
              <c:f>Sheet1!$A$2:$A$6</c:f>
              <c:strCache>
                <c:ptCount val="5"/>
                <c:pt idx="0">
                  <c:v>I have attended all</c:v>
                </c:pt>
                <c:pt idx="1">
                  <c:v>I have attended many</c:v>
                </c:pt>
                <c:pt idx="2">
                  <c:v>I have attended a few</c:v>
                </c:pt>
                <c:pt idx="3">
                  <c:v>I have not attended any</c:v>
                </c:pt>
                <c:pt idx="4">
                  <c:v>I am unaware of these</c:v>
                </c:pt>
              </c:strCache>
            </c:strRef>
          </c:cat>
          <c:val>
            <c:numRef>
              <c:f>Sheet1!$B$2:$B$6</c:f>
              <c:numCache>
                <c:formatCode>0%</c:formatCode>
                <c:ptCount val="5"/>
                <c:pt idx="0">
                  <c:v>0</c:v>
                </c:pt>
                <c:pt idx="1">
                  <c:v>0.27</c:v>
                </c:pt>
                <c:pt idx="2">
                  <c:v>0.67800000000000005</c:v>
                </c:pt>
                <c:pt idx="3">
                  <c:v>0.05</c:v>
                </c:pt>
                <c:pt idx="4">
                  <c:v>0</c:v>
                </c:pt>
              </c:numCache>
            </c:numRef>
          </c:val>
        </c:ser>
        <c:ser>
          <c:idx val="1"/>
          <c:order val="1"/>
          <c:tx>
            <c:strRef>
              <c:f>Sheet1!$C$1</c:f>
              <c:strCache>
                <c:ptCount val="1"/>
                <c:pt idx="0">
                  <c:v>Staff</c:v>
                </c:pt>
              </c:strCache>
            </c:strRef>
          </c:tx>
          <c:spPr>
            <a:solidFill>
              <a:schemeClr val="accent6"/>
            </a:solidFill>
          </c:spPr>
          <c:invertIfNegative val="0"/>
          <c:dLbls>
            <c:showLegendKey val="0"/>
            <c:showVal val="1"/>
            <c:showCatName val="0"/>
            <c:showSerName val="0"/>
            <c:showPercent val="0"/>
            <c:showBubbleSize val="0"/>
            <c:showLeaderLines val="0"/>
          </c:dLbls>
          <c:cat>
            <c:strRef>
              <c:f>Sheet1!$A$2:$A$6</c:f>
              <c:strCache>
                <c:ptCount val="5"/>
                <c:pt idx="0">
                  <c:v>I have attended all</c:v>
                </c:pt>
                <c:pt idx="1">
                  <c:v>I have attended many</c:v>
                </c:pt>
                <c:pt idx="2">
                  <c:v>I have attended a few</c:v>
                </c:pt>
                <c:pt idx="3">
                  <c:v>I have not attended any</c:v>
                </c:pt>
                <c:pt idx="4">
                  <c:v>I am unaware of these</c:v>
                </c:pt>
              </c:strCache>
            </c:strRef>
          </c:cat>
          <c:val>
            <c:numRef>
              <c:f>Sheet1!$C$2:$C$6</c:f>
              <c:numCache>
                <c:formatCode>0%</c:formatCode>
                <c:ptCount val="5"/>
                <c:pt idx="0">
                  <c:v>0.01</c:v>
                </c:pt>
                <c:pt idx="1">
                  <c:v>0.29699999999999999</c:v>
                </c:pt>
                <c:pt idx="2">
                  <c:v>0.49</c:v>
                </c:pt>
                <c:pt idx="3">
                  <c:v>0.18</c:v>
                </c:pt>
                <c:pt idx="4">
                  <c:v>0.02</c:v>
                </c:pt>
              </c:numCache>
            </c:numRef>
          </c:val>
        </c:ser>
        <c:dLbls>
          <c:showLegendKey val="0"/>
          <c:showVal val="0"/>
          <c:showCatName val="0"/>
          <c:showSerName val="0"/>
          <c:showPercent val="0"/>
          <c:showBubbleSize val="0"/>
        </c:dLbls>
        <c:gapWidth val="150"/>
        <c:axId val="186102912"/>
        <c:axId val="186104448"/>
      </c:barChart>
      <c:catAx>
        <c:axId val="186102912"/>
        <c:scaling>
          <c:orientation val="maxMin"/>
        </c:scaling>
        <c:delete val="0"/>
        <c:axPos val="l"/>
        <c:majorTickMark val="out"/>
        <c:minorTickMark val="none"/>
        <c:tickLblPos val="nextTo"/>
        <c:crossAx val="186104448"/>
        <c:crosses val="autoZero"/>
        <c:auto val="1"/>
        <c:lblAlgn val="ctr"/>
        <c:lblOffset val="100"/>
        <c:noMultiLvlLbl val="0"/>
      </c:catAx>
      <c:valAx>
        <c:axId val="186104448"/>
        <c:scaling>
          <c:orientation val="minMax"/>
        </c:scaling>
        <c:delete val="1"/>
        <c:axPos val="t"/>
        <c:numFmt formatCode="0%" sourceLinked="1"/>
        <c:majorTickMark val="out"/>
        <c:minorTickMark val="none"/>
        <c:tickLblPos val="nextTo"/>
        <c:crossAx val="186102912"/>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clustered"/>
        <c:varyColors val="0"/>
        <c:ser>
          <c:idx val="0"/>
          <c:order val="0"/>
          <c:tx>
            <c:strRef>
              <c:f>Sheet1!$B$1</c:f>
              <c:strCache>
                <c:ptCount val="1"/>
                <c:pt idx="0">
                  <c:v>Faculty</c:v>
                </c:pt>
              </c:strCache>
            </c:strRef>
          </c:tx>
          <c:spPr>
            <a:solidFill>
              <a:schemeClr val="tx2"/>
            </a:solidFill>
          </c:spPr>
          <c:invertIfNegative val="0"/>
          <c:dLbls>
            <c:txPr>
              <a:bodyPr/>
              <a:lstStyle/>
              <a:p>
                <a:pPr>
                  <a:defRPr sz="1600"/>
                </a:pPr>
                <a:endParaRPr lang="en-US"/>
              </a:p>
            </c:txPr>
            <c:showLegendKey val="0"/>
            <c:showVal val="1"/>
            <c:showCatName val="0"/>
            <c:showSerName val="0"/>
            <c:showPercent val="0"/>
            <c:showBubbleSize val="0"/>
            <c:showLeaderLines val="0"/>
          </c:dLbls>
          <c:cat>
            <c:strRef>
              <c:f>Sheet1!$A$2:$A$6</c:f>
              <c:strCache>
                <c:ptCount val="5"/>
                <c:pt idx="0">
                  <c:v>I have attended all</c:v>
                </c:pt>
                <c:pt idx="1">
                  <c:v>I have attended many</c:v>
                </c:pt>
                <c:pt idx="2">
                  <c:v>I have attended a few</c:v>
                </c:pt>
                <c:pt idx="3">
                  <c:v>I have not attended any</c:v>
                </c:pt>
                <c:pt idx="4">
                  <c:v>I am unaware of these programs</c:v>
                </c:pt>
              </c:strCache>
            </c:strRef>
          </c:cat>
          <c:val>
            <c:numRef>
              <c:f>Sheet1!$B$2:$B$6</c:f>
              <c:numCache>
                <c:formatCode>0%</c:formatCode>
                <c:ptCount val="5"/>
                <c:pt idx="0">
                  <c:v>0</c:v>
                </c:pt>
                <c:pt idx="1">
                  <c:v>0.26</c:v>
                </c:pt>
                <c:pt idx="2">
                  <c:v>0.55000000000000004</c:v>
                </c:pt>
                <c:pt idx="3">
                  <c:v>0.19</c:v>
                </c:pt>
                <c:pt idx="4">
                  <c:v>0</c:v>
                </c:pt>
              </c:numCache>
            </c:numRef>
          </c:val>
        </c:ser>
        <c:ser>
          <c:idx val="1"/>
          <c:order val="1"/>
          <c:tx>
            <c:strRef>
              <c:f>Sheet1!$C$1</c:f>
              <c:strCache>
                <c:ptCount val="1"/>
                <c:pt idx="0">
                  <c:v>Staff</c:v>
                </c:pt>
              </c:strCache>
            </c:strRef>
          </c:tx>
          <c:spPr>
            <a:solidFill>
              <a:schemeClr val="accent6"/>
            </a:solidFill>
          </c:spPr>
          <c:invertIfNegative val="0"/>
          <c:dLbls>
            <c:txPr>
              <a:bodyPr/>
              <a:lstStyle/>
              <a:p>
                <a:pPr>
                  <a:defRPr sz="1600"/>
                </a:pPr>
                <a:endParaRPr lang="en-US"/>
              </a:p>
            </c:txPr>
            <c:showLegendKey val="0"/>
            <c:showVal val="1"/>
            <c:showCatName val="0"/>
            <c:showSerName val="0"/>
            <c:showPercent val="0"/>
            <c:showBubbleSize val="0"/>
            <c:showLeaderLines val="0"/>
          </c:dLbls>
          <c:cat>
            <c:strRef>
              <c:f>Sheet1!$A$2:$A$6</c:f>
              <c:strCache>
                <c:ptCount val="5"/>
                <c:pt idx="0">
                  <c:v>I have attended all</c:v>
                </c:pt>
                <c:pt idx="1">
                  <c:v>I have attended many</c:v>
                </c:pt>
                <c:pt idx="2">
                  <c:v>I have attended a few</c:v>
                </c:pt>
                <c:pt idx="3">
                  <c:v>I have not attended any</c:v>
                </c:pt>
                <c:pt idx="4">
                  <c:v>I am unaware of these programs</c:v>
                </c:pt>
              </c:strCache>
            </c:strRef>
          </c:cat>
          <c:val>
            <c:numRef>
              <c:f>Sheet1!$C$2:$C$6</c:f>
              <c:numCache>
                <c:formatCode>0%</c:formatCode>
                <c:ptCount val="5"/>
                <c:pt idx="0">
                  <c:v>0.01</c:v>
                </c:pt>
                <c:pt idx="1">
                  <c:v>0.24</c:v>
                </c:pt>
                <c:pt idx="2">
                  <c:v>0.39</c:v>
                </c:pt>
                <c:pt idx="3">
                  <c:v>0.34</c:v>
                </c:pt>
                <c:pt idx="4">
                  <c:v>0.02</c:v>
                </c:pt>
              </c:numCache>
            </c:numRef>
          </c:val>
        </c:ser>
        <c:ser>
          <c:idx val="2"/>
          <c:order val="2"/>
          <c:tx>
            <c:strRef>
              <c:f>Sheet1!$D$1</c:f>
              <c:strCache>
                <c:ptCount val="1"/>
                <c:pt idx="0">
                  <c:v>Students (DLE)</c:v>
                </c:pt>
              </c:strCache>
            </c:strRef>
          </c:tx>
          <c:spPr>
            <a:solidFill>
              <a:schemeClr val="tx1">
                <a:lumMod val="85000"/>
                <a:lumOff val="15000"/>
              </a:schemeClr>
            </a:solidFill>
          </c:spPr>
          <c:invertIfNegative val="0"/>
          <c:dLbls>
            <c:txPr>
              <a:bodyPr/>
              <a:lstStyle/>
              <a:p>
                <a:pPr>
                  <a:defRPr sz="1600"/>
                </a:pPr>
                <a:endParaRPr lang="en-US"/>
              </a:p>
            </c:txPr>
            <c:showLegendKey val="0"/>
            <c:showVal val="1"/>
            <c:showCatName val="0"/>
            <c:showSerName val="0"/>
            <c:showPercent val="0"/>
            <c:showBubbleSize val="0"/>
            <c:showLeaderLines val="0"/>
          </c:dLbls>
          <c:cat>
            <c:strRef>
              <c:f>Sheet1!$A$2:$A$6</c:f>
              <c:strCache>
                <c:ptCount val="5"/>
                <c:pt idx="0">
                  <c:v>I have attended all</c:v>
                </c:pt>
                <c:pt idx="1">
                  <c:v>I have attended many</c:v>
                </c:pt>
                <c:pt idx="2">
                  <c:v>I have attended a few</c:v>
                </c:pt>
                <c:pt idx="3">
                  <c:v>I have not attended any</c:v>
                </c:pt>
                <c:pt idx="4">
                  <c:v>I am unaware of these programs</c:v>
                </c:pt>
              </c:strCache>
            </c:strRef>
          </c:cat>
          <c:val>
            <c:numRef>
              <c:f>Sheet1!$D$2:$D$6</c:f>
              <c:numCache>
                <c:formatCode>0%</c:formatCode>
                <c:ptCount val="5"/>
                <c:pt idx="0">
                  <c:v>0.15</c:v>
                </c:pt>
                <c:pt idx="1">
                  <c:v>0.16</c:v>
                </c:pt>
                <c:pt idx="2">
                  <c:v>0.3</c:v>
                </c:pt>
                <c:pt idx="3">
                  <c:v>0.3</c:v>
                </c:pt>
                <c:pt idx="4">
                  <c:v>0.09</c:v>
                </c:pt>
              </c:numCache>
            </c:numRef>
          </c:val>
        </c:ser>
        <c:dLbls>
          <c:showLegendKey val="0"/>
          <c:showVal val="0"/>
          <c:showCatName val="0"/>
          <c:showSerName val="0"/>
          <c:showPercent val="0"/>
          <c:showBubbleSize val="0"/>
        </c:dLbls>
        <c:gapWidth val="150"/>
        <c:axId val="187193216"/>
        <c:axId val="187194752"/>
      </c:barChart>
      <c:catAx>
        <c:axId val="187193216"/>
        <c:scaling>
          <c:orientation val="maxMin"/>
        </c:scaling>
        <c:delete val="0"/>
        <c:axPos val="l"/>
        <c:majorTickMark val="out"/>
        <c:minorTickMark val="none"/>
        <c:tickLblPos val="nextTo"/>
        <c:crossAx val="187194752"/>
        <c:crosses val="autoZero"/>
        <c:auto val="1"/>
        <c:lblAlgn val="ctr"/>
        <c:lblOffset val="100"/>
        <c:noMultiLvlLbl val="0"/>
      </c:catAx>
      <c:valAx>
        <c:axId val="187194752"/>
        <c:scaling>
          <c:orientation val="minMax"/>
        </c:scaling>
        <c:delete val="1"/>
        <c:axPos val="t"/>
        <c:numFmt formatCode="0%" sourceLinked="1"/>
        <c:majorTickMark val="out"/>
        <c:minorTickMark val="none"/>
        <c:tickLblPos val="nextTo"/>
        <c:crossAx val="187193216"/>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clustered"/>
        <c:varyColors val="0"/>
        <c:ser>
          <c:idx val="0"/>
          <c:order val="0"/>
          <c:tx>
            <c:strRef>
              <c:f>Sheet1!$B$1</c:f>
              <c:strCache>
                <c:ptCount val="1"/>
                <c:pt idx="0">
                  <c:v>Staff</c:v>
                </c:pt>
              </c:strCache>
            </c:strRef>
          </c:tx>
          <c:spPr>
            <a:solidFill>
              <a:schemeClr val="accent6"/>
            </a:solidFill>
          </c:spPr>
          <c:invertIfNegative val="0"/>
          <c:dLbls>
            <c:showLegendKey val="0"/>
            <c:showVal val="1"/>
            <c:showCatName val="0"/>
            <c:showSerName val="0"/>
            <c:showPercent val="0"/>
            <c:showBubbleSize val="0"/>
            <c:showLeaderLines val="0"/>
          </c:dLbls>
          <c:cat>
            <c:strRef>
              <c:f>Sheet1!$A$2:$A$6</c:f>
              <c:strCache>
                <c:ptCount val="5"/>
                <c:pt idx="0">
                  <c:v>Never</c:v>
                </c:pt>
                <c:pt idx="1">
                  <c:v>Seldom</c:v>
                </c:pt>
                <c:pt idx="2">
                  <c:v>Sometimes</c:v>
                </c:pt>
                <c:pt idx="3">
                  <c:v>Often</c:v>
                </c:pt>
                <c:pt idx="4">
                  <c:v>Very Often</c:v>
                </c:pt>
              </c:strCache>
            </c:strRef>
          </c:cat>
          <c:val>
            <c:numRef>
              <c:f>Sheet1!$B$2:$B$6</c:f>
              <c:numCache>
                <c:formatCode>0%</c:formatCode>
                <c:ptCount val="5"/>
                <c:pt idx="0">
                  <c:v>0</c:v>
                </c:pt>
                <c:pt idx="1">
                  <c:v>0.22</c:v>
                </c:pt>
                <c:pt idx="2">
                  <c:v>0.4</c:v>
                </c:pt>
                <c:pt idx="3">
                  <c:v>0.33</c:v>
                </c:pt>
                <c:pt idx="4">
                  <c:v>0.05</c:v>
                </c:pt>
              </c:numCache>
            </c:numRef>
          </c:val>
        </c:ser>
        <c:ser>
          <c:idx val="1"/>
          <c:order val="1"/>
          <c:tx>
            <c:strRef>
              <c:f>Sheet1!$C$1</c:f>
              <c:strCache>
                <c:ptCount val="1"/>
                <c:pt idx="0">
                  <c:v>Faculty</c:v>
                </c:pt>
              </c:strCache>
            </c:strRef>
          </c:tx>
          <c:spPr>
            <a:solidFill>
              <a:schemeClr val="tx2"/>
            </a:solidFill>
          </c:spPr>
          <c:invertIfNegative val="0"/>
          <c:dLbls>
            <c:showLegendKey val="0"/>
            <c:showVal val="1"/>
            <c:showCatName val="0"/>
            <c:showSerName val="0"/>
            <c:showPercent val="0"/>
            <c:showBubbleSize val="0"/>
            <c:showLeaderLines val="0"/>
          </c:dLbls>
          <c:cat>
            <c:strRef>
              <c:f>Sheet1!$A$2:$A$6</c:f>
              <c:strCache>
                <c:ptCount val="5"/>
                <c:pt idx="0">
                  <c:v>Never</c:v>
                </c:pt>
                <c:pt idx="1">
                  <c:v>Seldom</c:v>
                </c:pt>
                <c:pt idx="2">
                  <c:v>Sometimes</c:v>
                </c:pt>
                <c:pt idx="3">
                  <c:v>Often</c:v>
                </c:pt>
                <c:pt idx="4">
                  <c:v>Very Often</c:v>
                </c:pt>
              </c:strCache>
            </c:strRef>
          </c:cat>
          <c:val>
            <c:numRef>
              <c:f>Sheet1!$C$2:$C$6</c:f>
              <c:numCache>
                <c:formatCode>0%</c:formatCode>
                <c:ptCount val="5"/>
                <c:pt idx="0">
                  <c:v>0</c:v>
                </c:pt>
                <c:pt idx="1">
                  <c:v>0.12</c:v>
                </c:pt>
                <c:pt idx="2">
                  <c:v>0.3</c:v>
                </c:pt>
                <c:pt idx="3">
                  <c:v>0.44</c:v>
                </c:pt>
                <c:pt idx="4">
                  <c:v>0.05</c:v>
                </c:pt>
              </c:numCache>
            </c:numRef>
          </c:val>
        </c:ser>
        <c:dLbls>
          <c:showLegendKey val="0"/>
          <c:showVal val="0"/>
          <c:showCatName val="0"/>
          <c:showSerName val="0"/>
          <c:showPercent val="0"/>
          <c:showBubbleSize val="0"/>
        </c:dLbls>
        <c:gapWidth val="150"/>
        <c:axId val="187377152"/>
        <c:axId val="187378688"/>
      </c:barChart>
      <c:catAx>
        <c:axId val="187377152"/>
        <c:scaling>
          <c:orientation val="minMax"/>
        </c:scaling>
        <c:delete val="0"/>
        <c:axPos val="l"/>
        <c:majorTickMark val="out"/>
        <c:minorTickMark val="none"/>
        <c:tickLblPos val="nextTo"/>
        <c:crossAx val="187378688"/>
        <c:crosses val="autoZero"/>
        <c:auto val="1"/>
        <c:lblAlgn val="ctr"/>
        <c:lblOffset val="100"/>
        <c:noMultiLvlLbl val="0"/>
      </c:catAx>
      <c:valAx>
        <c:axId val="187378688"/>
        <c:scaling>
          <c:orientation val="minMax"/>
        </c:scaling>
        <c:delete val="1"/>
        <c:axPos val="b"/>
        <c:numFmt formatCode="0%" sourceLinked="1"/>
        <c:majorTickMark val="out"/>
        <c:minorTickMark val="none"/>
        <c:tickLblPos val="nextTo"/>
        <c:crossAx val="187377152"/>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stacked"/>
        <c:varyColors val="0"/>
        <c:ser>
          <c:idx val="0"/>
          <c:order val="0"/>
          <c:tx>
            <c:strRef>
              <c:f>Sheet1!$B$1</c:f>
              <c:strCache>
                <c:ptCount val="1"/>
                <c:pt idx="0">
                  <c:v>Faculty</c:v>
                </c:pt>
              </c:strCache>
            </c:strRef>
          </c:tx>
          <c:spPr>
            <a:solidFill>
              <a:schemeClr val="tx2"/>
            </a:solidFill>
          </c:spPr>
          <c:invertIfNegative val="0"/>
          <c:dLbls>
            <c:showLegendKey val="0"/>
            <c:showVal val="1"/>
            <c:showCatName val="0"/>
            <c:showSerName val="0"/>
            <c:showPercent val="0"/>
            <c:showBubbleSize val="0"/>
            <c:showLeaderLines val="0"/>
          </c:dLbls>
          <c:cat>
            <c:strRef>
              <c:f>Sheet1!$A$2:$A$5</c:f>
              <c:strCache>
                <c:ptCount val="4"/>
                <c:pt idx="0">
                  <c:v>Yes, I know where it is</c:v>
                </c:pt>
                <c:pt idx="1">
                  <c:v>No, I don't know where it is</c:v>
                </c:pt>
                <c:pt idx="2">
                  <c:v>Yes, it impacts my work</c:v>
                </c:pt>
                <c:pt idx="3">
                  <c:v>No, it doesn't impact my work</c:v>
                </c:pt>
              </c:strCache>
            </c:strRef>
          </c:cat>
          <c:val>
            <c:numRef>
              <c:f>Sheet1!$B$2:$B$5</c:f>
              <c:numCache>
                <c:formatCode>0%</c:formatCode>
                <c:ptCount val="4"/>
                <c:pt idx="0">
                  <c:v>0.51</c:v>
                </c:pt>
                <c:pt idx="1">
                  <c:v>0.49</c:v>
                </c:pt>
                <c:pt idx="2">
                  <c:v>0.33</c:v>
                </c:pt>
                <c:pt idx="3">
                  <c:v>0.67</c:v>
                </c:pt>
              </c:numCache>
            </c:numRef>
          </c:val>
        </c:ser>
        <c:ser>
          <c:idx val="1"/>
          <c:order val="1"/>
          <c:tx>
            <c:strRef>
              <c:f>Sheet1!$C$1</c:f>
              <c:strCache>
                <c:ptCount val="1"/>
                <c:pt idx="0">
                  <c:v>Staff</c:v>
                </c:pt>
              </c:strCache>
            </c:strRef>
          </c:tx>
          <c:spPr>
            <a:solidFill>
              <a:schemeClr val="accent6"/>
            </a:solidFill>
          </c:spPr>
          <c:invertIfNegative val="0"/>
          <c:dLbls>
            <c:dLbl>
              <c:idx val="3"/>
              <c:layout>
                <c:manualLayout>
                  <c:x val="2.7777777777777801E-2"/>
                  <c:y val="-1.3308979638218901E-17"/>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Sheet1!$A$2:$A$5</c:f>
              <c:strCache>
                <c:ptCount val="4"/>
                <c:pt idx="0">
                  <c:v>Yes, I know where it is</c:v>
                </c:pt>
                <c:pt idx="1">
                  <c:v>No, I don't know where it is</c:v>
                </c:pt>
                <c:pt idx="2">
                  <c:v>Yes, it impacts my work</c:v>
                </c:pt>
                <c:pt idx="3">
                  <c:v>No, it doesn't impact my work</c:v>
                </c:pt>
              </c:strCache>
            </c:strRef>
          </c:cat>
          <c:val>
            <c:numRef>
              <c:f>Sheet1!$C$2:$C$5</c:f>
              <c:numCache>
                <c:formatCode>0%</c:formatCode>
                <c:ptCount val="4"/>
                <c:pt idx="0">
                  <c:v>0.54</c:v>
                </c:pt>
                <c:pt idx="1">
                  <c:v>0.46</c:v>
                </c:pt>
                <c:pt idx="2">
                  <c:v>0.36</c:v>
                </c:pt>
                <c:pt idx="3">
                  <c:v>0.64</c:v>
                </c:pt>
              </c:numCache>
            </c:numRef>
          </c:val>
        </c:ser>
        <c:dLbls>
          <c:showLegendKey val="0"/>
          <c:showVal val="0"/>
          <c:showCatName val="0"/>
          <c:showSerName val="0"/>
          <c:showPercent val="0"/>
          <c:showBubbleSize val="0"/>
        </c:dLbls>
        <c:gapWidth val="150"/>
        <c:overlap val="100"/>
        <c:axId val="187516032"/>
        <c:axId val="187517568"/>
      </c:barChart>
      <c:catAx>
        <c:axId val="187516032"/>
        <c:scaling>
          <c:orientation val="maxMin"/>
        </c:scaling>
        <c:delete val="0"/>
        <c:axPos val="l"/>
        <c:majorTickMark val="out"/>
        <c:minorTickMark val="none"/>
        <c:tickLblPos val="nextTo"/>
        <c:crossAx val="187517568"/>
        <c:crosses val="autoZero"/>
        <c:auto val="1"/>
        <c:lblAlgn val="ctr"/>
        <c:lblOffset val="100"/>
        <c:noMultiLvlLbl val="0"/>
      </c:catAx>
      <c:valAx>
        <c:axId val="187517568"/>
        <c:scaling>
          <c:orientation val="minMax"/>
        </c:scaling>
        <c:delete val="1"/>
        <c:axPos val="t"/>
        <c:numFmt formatCode="0%" sourceLinked="1"/>
        <c:majorTickMark val="out"/>
        <c:minorTickMark val="none"/>
        <c:tickLblPos val="nextTo"/>
        <c:crossAx val="187516032"/>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overlay val="0"/>
    </c:title>
    <c:autoTitleDeleted val="0"/>
    <c:plotArea>
      <c:layout/>
      <c:barChart>
        <c:barDir val="bar"/>
        <c:grouping val="clustered"/>
        <c:varyColors val="0"/>
        <c:ser>
          <c:idx val="0"/>
          <c:order val="0"/>
          <c:tx>
            <c:strRef>
              <c:f>Sheet1!$B$1</c:f>
              <c:strCache>
                <c:ptCount val="1"/>
                <c:pt idx="0">
                  <c:v>Faculty (n=20)</c:v>
                </c:pt>
              </c:strCache>
            </c:strRef>
          </c:tx>
          <c:spPr>
            <a:solidFill>
              <a:schemeClr val="tx2"/>
            </a:solidFill>
          </c:spPr>
          <c:invertIfNegative val="0"/>
          <c:dLbls>
            <c:dLbl>
              <c:idx val="0"/>
              <c:showLegendKey val="0"/>
              <c:showVal val="1"/>
              <c:showCatName val="0"/>
              <c:showSerName val="0"/>
              <c:showPercent val="0"/>
              <c:showBubbleSize val="0"/>
            </c:dLbl>
            <c:dLbl>
              <c:idx val="1"/>
              <c:showLegendKey val="0"/>
              <c:showVal val="1"/>
              <c:showCatName val="0"/>
              <c:showSerName val="0"/>
              <c:showPercent val="0"/>
              <c:showBubbleSize val="0"/>
            </c:dLbl>
            <c:dLbl>
              <c:idx val="2"/>
              <c:showLegendKey val="0"/>
              <c:showVal val="1"/>
              <c:showCatName val="0"/>
              <c:showSerName val="0"/>
              <c:showPercent val="0"/>
              <c:showBubbleSize val="0"/>
            </c:dLbl>
            <c:dLbl>
              <c:idx val="3"/>
              <c:showLegendKey val="0"/>
              <c:showVal val="1"/>
              <c:showCatName val="0"/>
              <c:showSerName val="0"/>
              <c:showPercent val="0"/>
              <c:showBubbleSize val="0"/>
            </c:dLbl>
            <c:dLbl>
              <c:idx val="4"/>
              <c:showLegendKey val="0"/>
              <c:showVal val="1"/>
              <c:showCatName val="0"/>
              <c:showSerName val="0"/>
              <c:showPercent val="0"/>
              <c:showBubbleSize val="0"/>
            </c:dLbl>
            <c:dLbl>
              <c:idx val="5"/>
              <c:showLegendKey val="0"/>
              <c:showVal val="1"/>
              <c:showCatName val="0"/>
              <c:showSerName val="0"/>
              <c:showPercent val="0"/>
              <c:showBubbleSize val="0"/>
            </c:dLbl>
            <c:showLegendKey val="0"/>
            <c:showVal val="0"/>
            <c:showCatName val="0"/>
            <c:showSerName val="0"/>
            <c:showPercent val="0"/>
            <c:showBubbleSize val="0"/>
          </c:dLbls>
          <c:cat>
            <c:strRef>
              <c:f>Sheet1!$A$2:$A$6</c:f>
              <c:strCache>
                <c:ptCount val="5"/>
                <c:pt idx="0">
                  <c:v>Helps to make pedagogical or curricular decisions</c:v>
                </c:pt>
                <c:pt idx="1">
                  <c:v>Impacts or resonates with personal values</c:v>
                </c:pt>
                <c:pt idx="2">
                  <c:v>Serves as Department/Division priority</c:v>
                </c:pt>
                <c:pt idx="3">
                  <c:v>Helps with interpersonal interactions with students</c:v>
                </c:pt>
                <c:pt idx="4">
                  <c:v>Non-responsive critique</c:v>
                </c:pt>
              </c:strCache>
            </c:strRef>
          </c:cat>
          <c:val>
            <c:numRef>
              <c:f>Sheet1!$B$2:$B$6</c:f>
              <c:numCache>
                <c:formatCode>0%</c:formatCode>
                <c:ptCount val="5"/>
                <c:pt idx="0">
                  <c:v>0.45</c:v>
                </c:pt>
                <c:pt idx="1">
                  <c:v>0.35</c:v>
                </c:pt>
                <c:pt idx="2">
                  <c:v>0.1</c:v>
                </c:pt>
                <c:pt idx="3">
                  <c:v>0.1</c:v>
                </c:pt>
                <c:pt idx="4">
                  <c:v>0.1</c:v>
                </c:pt>
              </c:numCache>
            </c:numRef>
          </c:val>
        </c:ser>
        <c:dLbls>
          <c:showLegendKey val="0"/>
          <c:showVal val="0"/>
          <c:showCatName val="0"/>
          <c:showSerName val="0"/>
          <c:showPercent val="0"/>
          <c:showBubbleSize val="0"/>
        </c:dLbls>
        <c:gapWidth val="150"/>
        <c:axId val="187625472"/>
        <c:axId val="187627008"/>
      </c:barChart>
      <c:catAx>
        <c:axId val="187625472"/>
        <c:scaling>
          <c:orientation val="maxMin"/>
        </c:scaling>
        <c:delete val="0"/>
        <c:axPos val="l"/>
        <c:majorTickMark val="out"/>
        <c:minorTickMark val="none"/>
        <c:tickLblPos val="nextTo"/>
        <c:crossAx val="187627008"/>
        <c:crosses val="autoZero"/>
        <c:auto val="1"/>
        <c:lblAlgn val="ctr"/>
        <c:lblOffset val="100"/>
        <c:noMultiLvlLbl val="0"/>
      </c:catAx>
      <c:valAx>
        <c:axId val="187627008"/>
        <c:scaling>
          <c:orientation val="minMax"/>
        </c:scaling>
        <c:delete val="1"/>
        <c:axPos val="t"/>
        <c:numFmt formatCode="0%" sourceLinked="1"/>
        <c:majorTickMark val="out"/>
        <c:minorTickMark val="none"/>
        <c:tickLblPos val="nextTo"/>
        <c:crossAx val="18762547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overlay val="0"/>
    </c:title>
    <c:autoTitleDeleted val="0"/>
    <c:plotArea>
      <c:layout/>
      <c:barChart>
        <c:barDir val="bar"/>
        <c:grouping val="clustered"/>
        <c:varyColors val="0"/>
        <c:ser>
          <c:idx val="0"/>
          <c:order val="0"/>
          <c:tx>
            <c:strRef>
              <c:f>Sheet1!$B$1</c:f>
              <c:strCache>
                <c:ptCount val="1"/>
                <c:pt idx="0">
                  <c:v>Staff (n=33)</c:v>
                </c:pt>
              </c:strCache>
            </c:strRef>
          </c:tx>
          <c:spPr>
            <a:solidFill>
              <a:schemeClr val="accent6"/>
            </a:solidFill>
          </c:spPr>
          <c:invertIfNegative val="0"/>
          <c:dPt>
            <c:idx val="0"/>
            <c:invertIfNegative val="0"/>
            <c:bubble3D val="0"/>
          </c:dPt>
          <c:dLbls>
            <c:showLegendKey val="0"/>
            <c:showVal val="1"/>
            <c:showCatName val="0"/>
            <c:showSerName val="0"/>
            <c:showPercent val="0"/>
            <c:showBubbleSize val="0"/>
            <c:showLeaderLines val="0"/>
          </c:dLbls>
          <c:cat>
            <c:strRef>
              <c:f>Sheet1!$A$2:$A$7</c:f>
              <c:strCache>
                <c:ptCount val="6"/>
                <c:pt idx="0">
                  <c:v>Impacts or resonates with personal values</c:v>
                </c:pt>
                <c:pt idx="1">
                  <c:v>Provides institutional context/framework</c:v>
                </c:pt>
                <c:pt idx="2">
                  <c:v>Interferes with work</c:v>
                </c:pt>
                <c:pt idx="3">
                  <c:v>Helps with interpersonal interactions with students</c:v>
                </c:pt>
                <c:pt idx="4">
                  <c:v>Helps to make curricular decisions</c:v>
                </c:pt>
                <c:pt idx="5">
                  <c:v>Non-responsive answers</c:v>
                </c:pt>
              </c:strCache>
            </c:strRef>
          </c:cat>
          <c:val>
            <c:numRef>
              <c:f>Sheet1!$B$2:$B$7</c:f>
              <c:numCache>
                <c:formatCode>0%</c:formatCode>
                <c:ptCount val="6"/>
                <c:pt idx="0">
                  <c:v>0.33</c:v>
                </c:pt>
                <c:pt idx="1">
                  <c:v>0.24</c:v>
                </c:pt>
                <c:pt idx="2">
                  <c:v>0.15</c:v>
                </c:pt>
                <c:pt idx="3">
                  <c:v>0.15</c:v>
                </c:pt>
                <c:pt idx="4">
                  <c:v>0.03</c:v>
                </c:pt>
                <c:pt idx="5">
                  <c:v>0.12</c:v>
                </c:pt>
              </c:numCache>
            </c:numRef>
          </c:val>
        </c:ser>
        <c:dLbls>
          <c:showLegendKey val="0"/>
          <c:showVal val="0"/>
          <c:showCatName val="0"/>
          <c:showSerName val="0"/>
          <c:showPercent val="0"/>
          <c:showBubbleSize val="0"/>
        </c:dLbls>
        <c:gapWidth val="150"/>
        <c:axId val="191408384"/>
        <c:axId val="191447040"/>
      </c:barChart>
      <c:catAx>
        <c:axId val="191408384"/>
        <c:scaling>
          <c:orientation val="maxMin"/>
        </c:scaling>
        <c:delete val="0"/>
        <c:axPos val="l"/>
        <c:majorTickMark val="out"/>
        <c:minorTickMark val="none"/>
        <c:tickLblPos val="nextTo"/>
        <c:crossAx val="191447040"/>
        <c:crosses val="autoZero"/>
        <c:auto val="1"/>
        <c:lblAlgn val="ctr"/>
        <c:lblOffset val="100"/>
        <c:noMultiLvlLbl val="0"/>
      </c:catAx>
      <c:valAx>
        <c:axId val="191447040"/>
        <c:scaling>
          <c:orientation val="minMax"/>
        </c:scaling>
        <c:delete val="1"/>
        <c:axPos val="t"/>
        <c:numFmt formatCode="0%" sourceLinked="1"/>
        <c:majorTickMark val="out"/>
        <c:minorTickMark val="none"/>
        <c:tickLblPos val="nextTo"/>
        <c:crossAx val="19140838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clustered"/>
        <c:varyColors val="0"/>
        <c:ser>
          <c:idx val="0"/>
          <c:order val="0"/>
          <c:tx>
            <c:strRef>
              <c:f>Sheet1!$B$1</c:f>
              <c:strCache>
                <c:ptCount val="1"/>
                <c:pt idx="0">
                  <c:v>Faculty</c:v>
                </c:pt>
              </c:strCache>
            </c:strRef>
          </c:tx>
          <c:spPr>
            <a:solidFill>
              <a:schemeClr val="tx2"/>
            </a:solidFill>
          </c:spPr>
          <c:invertIfNegative val="0"/>
          <c:dLbls>
            <c:showLegendKey val="0"/>
            <c:showVal val="1"/>
            <c:showCatName val="0"/>
            <c:showSerName val="0"/>
            <c:showPercent val="0"/>
            <c:showBubbleSize val="0"/>
            <c:showLeaderLines val="0"/>
          </c:dLbls>
          <c:cat>
            <c:strRef>
              <c:f>Sheet1!$A$2:$A$3</c:f>
              <c:strCache>
                <c:ptCount val="2"/>
                <c:pt idx="0">
                  <c:v>Male</c:v>
                </c:pt>
                <c:pt idx="1">
                  <c:v>Female</c:v>
                </c:pt>
              </c:strCache>
            </c:strRef>
          </c:cat>
          <c:val>
            <c:numRef>
              <c:f>Sheet1!$B$2:$B$3</c:f>
              <c:numCache>
                <c:formatCode>0%</c:formatCode>
                <c:ptCount val="2"/>
                <c:pt idx="0">
                  <c:v>0.45</c:v>
                </c:pt>
                <c:pt idx="1">
                  <c:v>0.55000000000000004</c:v>
                </c:pt>
              </c:numCache>
            </c:numRef>
          </c:val>
        </c:ser>
        <c:ser>
          <c:idx val="1"/>
          <c:order val="1"/>
          <c:tx>
            <c:strRef>
              <c:f>Sheet1!$C$1</c:f>
              <c:strCache>
                <c:ptCount val="1"/>
                <c:pt idx="0">
                  <c:v>Staff</c:v>
                </c:pt>
              </c:strCache>
            </c:strRef>
          </c:tx>
          <c:spPr>
            <a:solidFill>
              <a:schemeClr val="accent6"/>
            </a:solidFill>
          </c:spPr>
          <c:invertIfNegative val="0"/>
          <c:dLbls>
            <c:showLegendKey val="0"/>
            <c:showVal val="1"/>
            <c:showCatName val="0"/>
            <c:showSerName val="0"/>
            <c:showPercent val="0"/>
            <c:showBubbleSize val="0"/>
            <c:showLeaderLines val="0"/>
          </c:dLbls>
          <c:cat>
            <c:strRef>
              <c:f>Sheet1!$A$2:$A$3</c:f>
              <c:strCache>
                <c:ptCount val="2"/>
                <c:pt idx="0">
                  <c:v>Male</c:v>
                </c:pt>
                <c:pt idx="1">
                  <c:v>Female</c:v>
                </c:pt>
              </c:strCache>
            </c:strRef>
          </c:cat>
          <c:val>
            <c:numRef>
              <c:f>Sheet1!$C$2:$C$3</c:f>
              <c:numCache>
                <c:formatCode>0%</c:formatCode>
                <c:ptCount val="2"/>
                <c:pt idx="0">
                  <c:v>0.36449999999999999</c:v>
                </c:pt>
                <c:pt idx="1">
                  <c:v>0.63549999999999995</c:v>
                </c:pt>
              </c:numCache>
            </c:numRef>
          </c:val>
        </c:ser>
        <c:ser>
          <c:idx val="2"/>
          <c:order val="2"/>
          <c:tx>
            <c:strRef>
              <c:f>Sheet1!$D$1</c:f>
              <c:strCache>
                <c:ptCount val="1"/>
                <c:pt idx="0">
                  <c:v>Students(DLE)</c:v>
                </c:pt>
              </c:strCache>
            </c:strRef>
          </c:tx>
          <c:spPr>
            <a:solidFill>
              <a:schemeClr val="tx1">
                <a:lumMod val="85000"/>
                <a:lumOff val="15000"/>
              </a:schemeClr>
            </a:solidFill>
          </c:spPr>
          <c:invertIfNegative val="0"/>
          <c:dLbls>
            <c:showLegendKey val="0"/>
            <c:showVal val="1"/>
            <c:showCatName val="0"/>
            <c:showSerName val="0"/>
            <c:showPercent val="0"/>
            <c:showBubbleSize val="0"/>
            <c:showLeaderLines val="0"/>
          </c:dLbls>
          <c:cat>
            <c:strRef>
              <c:f>Sheet1!$A$2:$A$3</c:f>
              <c:strCache>
                <c:ptCount val="2"/>
                <c:pt idx="0">
                  <c:v>Male</c:v>
                </c:pt>
                <c:pt idx="1">
                  <c:v>Female</c:v>
                </c:pt>
              </c:strCache>
            </c:strRef>
          </c:cat>
          <c:val>
            <c:numRef>
              <c:f>Sheet1!$D$2:$D$3</c:f>
              <c:numCache>
                <c:formatCode>0%</c:formatCode>
                <c:ptCount val="2"/>
                <c:pt idx="0">
                  <c:v>0.27</c:v>
                </c:pt>
                <c:pt idx="1">
                  <c:v>0.73</c:v>
                </c:pt>
              </c:numCache>
            </c:numRef>
          </c:val>
        </c:ser>
        <c:dLbls>
          <c:showLegendKey val="0"/>
          <c:showVal val="0"/>
          <c:showCatName val="0"/>
          <c:showSerName val="0"/>
          <c:showPercent val="0"/>
          <c:showBubbleSize val="0"/>
        </c:dLbls>
        <c:gapWidth val="150"/>
        <c:axId val="87811200"/>
        <c:axId val="87812736"/>
      </c:barChart>
      <c:catAx>
        <c:axId val="87811200"/>
        <c:scaling>
          <c:orientation val="maxMin"/>
        </c:scaling>
        <c:delete val="0"/>
        <c:axPos val="l"/>
        <c:majorTickMark val="out"/>
        <c:minorTickMark val="none"/>
        <c:tickLblPos val="nextTo"/>
        <c:crossAx val="87812736"/>
        <c:crosses val="autoZero"/>
        <c:auto val="1"/>
        <c:lblAlgn val="ctr"/>
        <c:lblOffset val="100"/>
        <c:noMultiLvlLbl val="0"/>
      </c:catAx>
      <c:valAx>
        <c:axId val="87812736"/>
        <c:scaling>
          <c:orientation val="minMax"/>
        </c:scaling>
        <c:delete val="1"/>
        <c:axPos val="t"/>
        <c:numFmt formatCode="0%" sourceLinked="1"/>
        <c:majorTickMark val="out"/>
        <c:minorTickMark val="none"/>
        <c:tickLblPos val="nextTo"/>
        <c:crossAx val="8781120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clustered"/>
        <c:varyColors val="0"/>
        <c:ser>
          <c:idx val="0"/>
          <c:order val="0"/>
          <c:tx>
            <c:strRef>
              <c:f>Sheet1!$B$1</c:f>
              <c:strCache>
                <c:ptCount val="1"/>
                <c:pt idx="0">
                  <c:v>Faculty</c:v>
                </c:pt>
              </c:strCache>
            </c:strRef>
          </c:tx>
          <c:spPr>
            <a:solidFill>
              <a:schemeClr val="tx2"/>
            </a:solidFill>
          </c:spPr>
          <c:invertIfNegative val="0"/>
          <c:dLbls>
            <c:showLegendKey val="0"/>
            <c:showVal val="1"/>
            <c:showCatName val="0"/>
            <c:showSerName val="0"/>
            <c:showPercent val="0"/>
            <c:showBubbleSize val="0"/>
            <c:showLeaderLines val="0"/>
          </c:dLbls>
          <c:cat>
            <c:strRef>
              <c:f>Sheet1!$A$2:$A$3</c:f>
              <c:strCache>
                <c:ptCount val="2"/>
                <c:pt idx="0">
                  <c:v>Person of Color</c:v>
                </c:pt>
                <c:pt idx="1">
                  <c:v>White</c:v>
                </c:pt>
              </c:strCache>
            </c:strRef>
          </c:cat>
          <c:val>
            <c:numRef>
              <c:f>Sheet1!$B$2:$B$3</c:f>
              <c:numCache>
                <c:formatCode>0%</c:formatCode>
                <c:ptCount val="2"/>
                <c:pt idx="0">
                  <c:v>0.1</c:v>
                </c:pt>
                <c:pt idx="1">
                  <c:v>0.9</c:v>
                </c:pt>
              </c:numCache>
            </c:numRef>
          </c:val>
        </c:ser>
        <c:ser>
          <c:idx val="1"/>
          <c:order val="1"/>
          <c:tx>
            <c:strRef>
              <c:f>Sheet1!$C$1</c:f>
              <c:strCache>
                <c:ptCount val="1"/>
                <c:pt idx="0">
                  <c:v>Staff</c:v>
                </c:pt>
              </c:strCache>
            </c:strRef>
          </c:tx>
          <c:spPr>
            <a:solidFill>
              <a:schemeClr val="accent6"/>
            </a:solidFill>
          </c:spPr>
          <c:invertIfNegative val="0"/>
          <c:dLbls>
            <c:showLegendKey val="0"/>
            <c:showVal val="1"/>
            <c:showCatName val="0"/>
            <c:showSerName val="0"/>
            <c:showPercent val="0"/>
            <c:showBubbleSize val="0"/>
            <c:showLeaderLines val="0"/>
          </c:dLbls>
          <c:cat>
            <c:strRef>
              <c:f>Sheet1!$A$2:$A$3</c:f>
              <c:strCache>
                <c:ptCount val="2"/>
                <c:pt idx="0">
                  <c:v>Person of Color</c:v>
                </c:pt>
                <c:pt idx="1">
                  <c:v>White</c:v>
                </c:pt>
              </c:strCache>
            </c:strRef>
          </c:cat>
          <c:val>
            <c:numRef>
              <c:f>Sheet1!$C$2:$C$3</c:f>
              <c:numCache>
                <c:formatCode>0%</c:formatCode>
                <c:ptCount val="2"/>
                <c:pt idx="0">
                  <c:v>0.25</c:v>
                </c:pt>
                <c:pt idx="1">
                  <c:v>0.74529999999999996</c:v>
                </c:pt>
              </c:numCache>
            </c:numRef>
          </c:val>
        </c:ser>
        <c:ser>
          <c:idx val="2"/>
          <c:order val="2"/>
          <c:tx>
            <c:strRef>
              <c:f>Sheet1!$D$1</c:f>
              <c:strCache>
                <c:ptCount val="1"/>
                <c:pt idx="0">
                  <c:v>Students (DLE)</c:v>
                </c:pt>
              </c:strCache>
            </c:strRef>
          </c:tx>
          <c:spPr>
            <a:solidFill>
              <a:schemeClr val="tx1">
                <a:lumMod val="85000"/>
                <a:lumOff val="15000"/>
              </a:schemeClr>
            </a:solidFill>
          </c:spPr>
          <c:invertIfNegative val="0"/>
          <c:dLbls>
            <c:showLegendKey val="0"/>
            <c:showVal val="1"/>
            <c:showCatName val="0"/>
            <c:showSerName val="0"/>
            <c:showPercent val="0"/>
            <c:showBubbleSize val="0"/>
            <c:showLeaderLines val="0"/>
          </c:dLbls>
          <c:cat>
            <c:strRef>
              <c:f>Sheet1!$A$2:$A$3</c:f>
              <c:strCache>
                <c:ptCount val="2"/>
                <c:pt idx="0">
                  <c:v>Person of Color</c:v>
                </c:pt>
                <c:pt idx="1">
                  <c:v>White</c:v>
                </c:pt>
              </c:strCache>
            </c:strRef>
          </c:cat>
          <c:val>
            <c:numRef>
              <c:f>Sheet1!$D$2:$D$3</c:f>
              <c:numCache>
                <c:formatCode>0%</c:formatCode>
                <c:ptCount val="2"/>
                <c:pt idx="0">
                  <c:v>0.33</c:v>
                </c:pt>
                <c:pt idx="1">
                  <c:v>0.67</c:v>
                </c:pt>
              </c:numCache>
            </c:numRef>
          </c:val>
        </c:ser>
        <c:dLbls>
          <c:showLegendKey val="0"/>
          <c:showVal val="0"/>
          <c:showCatName val="0"/>
          <c:showSerName val="0"/>
          <c:showPercent val="0"/>
          <c:showBubbleSize val="0"/>
        </c:dLbls>
        <c:gapWidth val="150"/>
        <c:axId val="93132672"/>
        <c:axId val="93134208"/>
      </c:barChart>
      <c:catAx>
        <c:axId val="93132672"/>
        <c:scaling>
          <c:orientation val="maxMin"/>
        </c:scaling>
        <c:delete val="0"/>
        <c:axPos val="l"/>
        <c:majorTickMark val="out"/>
        <c:minorTickMark val="none"/>
        <c:tickLblPos val="nextTo"/>
        <c:txPr>
          <a:bodyPr/>
          <a:lstStyle/>
          <a:p>
            <a:pPr>
              <a:defRPr sz="1200"/>
            </a:pPr>
            <a:endParaRPr lang="en-US"/>
          </a:p>
        </c:txPr>
        <c:crossAx val="93134208"/>
        <c:crosses val="autoZero"/>
        <c:auto val="1"/>
        <c:lblAlgn val="ctr"/>
        <c:lblOffset val="100"/>
        <c:noMultiLvlLbl val="0"/>
      </c:catAx>
      <c:valAx>
        <c:axId val="93134208"/>
        <c:scaling>
          <c:orientation val="minMax"/>
        </c:scaling>
        <c:delete val="1"/>
        <c:axPos val="t"/>
        <c:numFmt formatCode="0%" sourceLinked="1"/>
        <c:majorTickMark val="out"/>
        <c:minorTickMark val="none"/>
        <c:tickLblPos val="nextTo"/>
        <c:crossAx val="93132672"/>
        <c:crosses val="autoZero"/>
        <c:crossBetween val="between"/>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clustered"/>
        <c:varyColors val="0"/>
        <c:ser>
          <c:idx val="0"/>
          <c:order val="0"/>
          <c:tx>
            <c:strRef>
              <c:f>Sheet1!$B$1</c:f>
              <c:strCache>
                <c:ptCount val="1"/>
                <c:pt idx="0">
                  <c:v>Faculty</c:v>
                </c:pt>
              </c:strCache>
            </c:strRef>
          </c:tx>
          <c:spPr>
            <a:solidFill>
              <a:schemeClr val="tx2"/>
            </a:solidFill>
          </c:spPr>
          <c:invertIfNegative val="0"/>
          <c:dLbls>
            <c:showLegendKey val="0"/>
            <c:showVal val="1"/>
            <c:showCatName val="0"/>
            <c:showSerName val="0"/>
            <c:showPercent val="0"/>
            <c:showBubbleSize val="0"/>
            <c:showLeaderLines val="0"/>
          </c:dLbls>
          <c:cat>
            <c:strRef>
              <c:f>Sheet1!$A$2:$A$3</c:f>
              <c:strCache>
                <c:ptCount val="2"/>
                <c:pt idx="0">
                  <c:v>Yes</c:v>
                </c:pt>
                <c:pt idx="1">
                  <c:v>No</c:v>
                </c:pt>
              </c:strCache>
            </c:strRef>
          </c:cat>
          <c:val>
            <c:numRef>
              <c:f>Sheet1!$B$2:$B$3</c:f>
              <c:numCache>
                <c:formatCode>0%</c:formatCode>
                <c:ptCount val="2"/>
                <c:pt idx="0">
                  <c:v>0.1</c:v>
                </c:pt>
                <c:pt idx="1">
                  <c:v>0.9</c:v>
                </c:pt>
              </c:numCache>
            </c:numRef>
          </c:val>
        </c:ser>
        <c:ser>
          <c:idx val="1"/>
          <c:order val="1"/>
          <c:tx>
            <c:strRef>
              <c:f>Sheet1!$C$1</c:f>
              <c:strCache>
                <c:ptCount val="1"/>
                <c:pt idx="0">
                  <c:v>Staff</c:v>
                </c:pt>
              </c:strCache>
            </c:strRef>
          </c:tx>
          <c:spPr>
            <a:solidFill>
              <a:schemeClr val="accent6"/>
            </a:solidFill>
          </c:spPr>
          <c:invertIfNegative val="0"/>
          <c:dLbls>
            <c:showLegendKey val="0"/>
            <c:showVal val="1"/>
            <c:showCatName val="0"/>
            <c:showSerName val="0"/>
            <c:showPercent val="0"/>
            <c:showBubbleSize val="0"/>
            <c:showLeaderLines val="0"/>
          </c:dLbls>
          <c:cat>
            <c:strRef>
              <c:f>Sheet1!$A$2:$A$3</c:f>
              <c:strCache>
                <c:ptCount val="2"/>
                <c:pt idx="0">
                  <c:v>Yes</c:v>
                </c:pt>
                <c:pt idx="1">
                  <c:v>No</c:v>
                </c:pt>
              </c:strCache>
            </c:strRef>
          </c:cat>
          <c:val>
            <c:numRef>
              <c:f>Sheet1!$C$2:$C$3</c:f>
              <c:numCache>
                <c:formatCode>0%</c:formatCode>
                <c:ptCount val="2"/>
                <c:pt idx="0">
                  <c:v>0.18</c:v>
                </c:pt>
                <c:pt idx="1">
                  <c:v>0.82</c:v>
                </c:pt>
              </c:numCache>
            </c:numRef>
          </c:val>
        </c:ser>
        <c:ser>
          <c:idx val="2"/>
          <c:order val="2"/>
          <c:tx>
            <c:strRef>
              <c:f>Sheet1!$D$1</c:f>
              <c:strCache>
                <c:ptCount val="1"/>
                <c:pt idx="0">
                  <c:v>Students (DLE)</c:v>
                </c:pt>
              </c:strCache>
            </c:strRef>
          </c:tx>
          <c:spPr>
            <a:solidFill>
              <a:schemeClr val="tx1">
                <a:lumMod val="85000"/>
                <a:lumOff val="15000"/>
              </a:schemeClr>
            </a:solidFill>
          </c:spPr>
          <c:invertIfNegative val="0"/>
          <c:dLbls>
            <c:showLegendKey val="0"/>
            <c:showVal val="1"/>
            <c:showCatName val="0"/>
            <c:showSerName val="0"/>
            <c:showPercent val="0"/>
            <c:showBubbleSize val="0"/>
            <c:showLeaderLines val="0"/>
          </c:dLbls>
          <c:cat>
            <c:strRef>
              <c:f>Sheet1!$A$2:$A$3</c:f>
              <c:strCache>
                <c:ptCount val="2"/>
                <c:pt idx="0">
                  <c:v>Yes</c:v>
                </c:pt>
                <c:pt idx="1">
                  <c:v>No</c:v>
                </c:pt>
              </c:strCache>
            </c:strRef>
          </c:cat>
          <c:val>
            <c:numRef>
              <c:f>Sheet1!$D$2:$D$3</c:f>
              <c:numCache>
                <c:formatCode>0%</c:formatCode>
                <c:ptCount val="2"/>
                <c:pt idx="0">
                  <c:v>0.33</c:v>
                </c:pt>
                <c:pt idx="1">
                  <c:v>0.67</c:v>
                </c:pt>
              </c:numCache>
            </c:numRef>
          </c:val>
        </c:ser>
        <c:dLbls>
          <c:showLegendKey val="0"/>
          <c:showVal val="0"/>
          <c:showCatName val="0"/>
          <c:showSerName val="0"/>
          <c:showPercent val="0"/>
          <c:showBubbleSize val="0"/>
        </c:dLbls>
        <c:gapWidth val="150"/>
        <c:axId val="121408128"/>
        <c:axId val="121414016"/>
      </c:barChart>
      <c:catAx>
        <c:axId val="121408128"/>
        <c:scaling>
          <c:orientation val="maxMin"/>
        </c:scaling>
        <c:delete val="0"/>
        <c:axPos val="l"/>
        <c:majorTickMark val="out"/>
        <c:minorTickMark val="none"/>
        <c:tickLblPos val="nextTo"/>
        <c:txPr>
          <a:bodyPr/>
          <a:lstStyle/>
          <a:p>
            <a:pPr>
              <a:defRPr sz="1600"/>
            </a:pPr>
            <a:endParaRPr lang="en-US"/>
          </a:p>
        </c:txPr>
        <c:crossAx val="121414016"/>
        <c:crosses val="autoZero"/>
        <c:auto val="1"/>
        <c:lblAlgn val="ctr"/>
        <c:lblOffset val="100"/>
        <c:noMultiLvlLbl val="0"/>
      </c:catAx>
      <c:valAx>
        <c:axId val="121414016"/>
        <c:scaling>
          <c:orientation val="minMax"/>
        </c:scaling>
        <c:delete val="1"/>
        <c:axPos val="t"/>
        <c:numFmt formatCode="0%" sourceLinked="1"/>
        <c:majorTickMark val="out"/>
        <c:minorTickMark val="none"/>
        <c:tickLblPos val="nextTo"/>
        <c:crossAx val="121408128"/>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clustered"/>
        <c:varyColors val="0"/>
        <c:ser>
          <c:idx val="0"/>
          <c:order val="0"/>
          <c:tx>
            <c:strRef>
              <c:f>Sheet1!$B$1</c:f>
              <c:strCache>
                <c:ptCount val="1"/>
                <c:pt idx="0">
                  <c:v>Faculty</c:v>
                </c:pt>
              </c:strCache>
            </c:strRef>
          </c:tx>
          <c:spPr>
            <a:solidFill>
              <a:schemeClr val="tx2"/>
            </a:solidFill>
          </c:spPr>
          <c:invertIfNegative val="0"/>
          <c:dLbls>
            <c:showLegendKey val="0"/>
            <c:showVal val="1"/>
            <c:showCatName val="0"/>
            <c:showSerName val="0"/>
            <c:showPercent val="0"/>
            <c:showBubbleSize val="0"/>
            <c:showLeaderLines val="0"/>
          </c:dLbls>
          <c:cat>
            <c:strRef>
              <c:f>Sheet1!$A$2:$A$3</c:f>
              <c:strCache>
                <c:ptCount val="2"/>
                <c:pt idx="0">
                  <c:v>Agree</c:v>
                </c:pt>
                <c:pt idx="1">
                  <c:v>Disagree</c:v>
                </c:pt>
              </c:strCache>
            </c:strRef>
          </c:cat>
          <c:val>
            <c:numRef>
              <c:f>Sheet1!$B$2:$B$3</c:f>
              <c:numCache>
                <c:formatCode>0%</c:formatCode>
                <c:ptCount val="2"/>
                <c:pt idx="0">
                  <c:v>0.85</c:v>
                </c:pt>
                <c:pt idx="1">
                  <c:v>0.15</c:v>
                </c:pt>
              </c:numCache>
            </c:numRef>
          </c:val>
        </c:ser>
        <c:ser>
          <c:idx val="1"/>
          <c:order val="1"/>
          <c:tx>
            <c:strRef>
              <c:f>Sheet1!$C$1</c:f>
              <c:strCache>
                <c:ptCount val="1"/>
                <c:pt idx="0">
                  <c:v>Staff</c:v>
                </c:pt>
              </c:strCache>
            </c:strRef>
          </c:tx>
          <c:spPr>
            <a:solidFill>
              <a:schemeClr val="accent6"/>
            </a:solidFill>
          </c:spPr>
          <c:invertIfNegative val="0"/>
          <c:dLbls>
            <c:showLegendKey val="0"/>
            <c:showVal val="1"/>
            <c:showCatName val="0"/>
            <c:showSerName val="0"/>
            <c:showPercent val="0"/>
            <c:showBubbleSize val="0"/>
            <c:showLeaderLines val="0"/>
          </c:dLbls>
          <c:cat>
            <c:strRef>
              <c:f>Sheet1!$A$2:$A$3</c:f>
              <c:strCache>
                <c:ptCount val="2"/>
                <c:pt idx="0">
                  <c:v>Agree</c:v>
                </c:pt>
                <c:pt idx="1">
                  <c:v>Disagree</c:v>
                </c:pt>
              </c:strCache>
            </c:strRef>
          </c:cat>
          <c:val>
            <c:numRef>
              <c:f>Sheet1!$C$2:$C$3</c:f>
              <c:numCache>
                <c:formatCode>0%</c:formatCode>
                <c:ptCount val="2"/>
                <c:pt idx="0">
                  <c:v>0.89</c:v>
                </c:pt>
                <c:pt idx="1">
                  <c:v>0.11</c:v>
                </c:pt>
              </c:numCache>
            </c:numRef>
          </c:val>
        </c:ser>
        <c:ser>
          <c:idx val="2"/>
          <c:order val="2"/>
          <c:tx>
            <c:strRef>
              <c:f>Sheet1!$D$1</c:f>
              <c:strCache>
                <c:ptCount val="1"/>
                <c:pt idx="0">
                  <c:v>Students (DLE)</c:v>
                </c:pt>
              </c:strCache>
            </c:strRef>
          </c:tx>
          <c:spPr>
            <a:solidFill>
              <a:schemeClr val="tx1">
                <a:lumMod val="85000"/>
                <a:lumOff val="15000"/>
              </a:schemeClr>
            </a:solidFill>
          </c:spPr>
          <c:invertIfNegative val="0"/>
          <c:dLbls>
            <c:showLegendKey val="0"/>
            <c:showVal val="1"/>
            <c:showCatName val="0"/>
            <c:showSerName val="0"/>
            <c:showPercent val="0"/>
            <c:showBubbleSize val="0"/>
            <c:showLeaderLines val="0"/>
          </c:dLbls>
          <c:cat>
            <c:strRef>
              <c:f>Sheet1!$A$2:$A$3</c:f>
              <c:strCache>
                <c:ptCount val="2"/>
                <c:pt idx="0">
                  <c:v>Agree</c:v>
                </c:pt>
                <c:pt idx="1">
                  <c:v>Disagree</c:v>
                </c:pt>
              </c:strCache>
            </c:strRef>
          </c:cat>
          <c:val>
            <c:numRef>
              <c:f>Sheet1!$D$2:$D$3</c:f>
              <c:numCache>
                <c:formatCode>0%</c:formatCode>
                <c:ptCount val="2"/>
                <c:pt idx="0">
                  <c:v>0.87</c:v>
                </c:pt>
                <c:pt idx="1">
                  <c:v>0.13</c:v>
                </c:pt>
              </c:numCache>
            </c:numRef>
          </c:val>
        </c:ser>
        <c:dLbls>
          <c:showLegendKey val="0"/>
          <c:showVal val="0"/>
          <c:showCatName val="0"/>
          <c:showSerName val="0"/>
          <c:showPercent val="0"/>
          <c:showBubbleSize val="0"/>
        </c:dLbls>
        <c:gapWidth val="150"/>
        <c:axId val="121955072"/>
        <c:axId val="121956608"/>
      </c:barChart>
      <c:catAx>
        <c:axId val="121955072"/>
        <c:scaling>
          <c:orientation val="maxMin"/>
        </c:scaling>
        <c:delete val="0"/>
        <c:axPos val="l"/>
        <c:majorTickMark val="out"/>
        <c:minorTickMark val="none"/>
        <c:tickLblPos val="nextTo"/>
        <c:crossAx val="121956608"/>
        <c:crosses val="autoZero"/>
        <c:auto val="1"/>
        <c:lblAlgn val="ctr"/>
        <c:lblOffset val="100"/>
        <c:noMultiLvlLbl val="0"/>
      </c:catAx>
      <c:valAx>
        <c:axId val="121956608"/>
        <c:scaling>
          <c:orientation val="minMax"/>
        </c:scaling>
        <c:delete val="1"/>
        <c:axPos val="t"/>
        <c:numFmt formatCode="0%" sourceLinked="1"/>
        <c:majorTickMark val="out"/>
        <c:minorTickMark val="none"/>
        <c:tickLblPos val="nextTo"/>
        <c:crossAx val="121955072"/>
        <c:crosses val="autoZero"/>
        <c:crossBetween val="between"/>
      </c:valAx>
      <c:spPr>
        <a:noFill/>
        <a:ln w="25400">
          <a:noFill/>
        </a:ln>
      </c:spPr>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clustered"/>
        <c:varyColors val="0"/>
        <c:ser>
          <c:idx val="0"/>
          <c:order val="0"/>
          <c:tx>
            <c:strRef>
              <c:f>Sheet1!$B$1</c:f>
              <c:strCache>
                <c:ptCount val="1"/>
                <c:pt idx="0">
                  <c:v>Faculty</c:v>
                </c:pt>
              </c:strCache>
            </c:strRef>
          </c:tx>
          <c:spPr>
            <a:solidFill>
              <a:schemeClr val="tx2"/>
            </a:solidFill>
          </c:spPr>
          <c:invertIfNegative val="0"/>
          <c:dLbls>
            <c:showLegendKey val="0"/>
            <c:showVal val="1"/>
            <c:showCatName val="0"/>
            <c:showSerName val="0"/>
            <c:showPercent val="0"/>
            <c:showBubbleSize val="0"/>
            <c:showLeaderLines val="0"/>
          </c:dLbls>
          <c:cat>
            <c:strRef>
              <c:f>Sheet1!$A$2:$A$3</c:f>
              <c:strCache>
                <c:ptCount val="2"/>
                <c:pt idx="0">
                  <c:v>Agree</c:v>
                </c:pt>
                <c:pt idx="1">
                  <c:v>Disagree</c:v>
                </c:pt>
              </c:strCache>
            </c:strRef>
          </c:cat>
          <c:val>
            <c:numRef>
              <c:f>Sheet1!$B$2:$B$3</c:f>
              <c:numCache>
                <c:formatCode>0%</c:formatCode>
                <c:ptCount val="2"/>
                <c:pt idx="0">
                  <c:v>0.53</c:v>
                </c:pt>
                <c:pt idx="1">
                  <c:v>0.47</c:v>
                </c:pt>
              </c:numCache>
            </c:numRef>
          </c:val>
        </c:ser>
        <c:ser>
          <c:idx val="1"/>
          <c:order val="1"/>
          <c:tx>
            <c:strRef>
              <c:f>Sheet1!$C$1</c:f>
              <c:strCache>
                <c:ptCount val="1"/>
                <c:pt idx="0">
                  <c:v>Staff</c:v>
                </c:pt>
              </c:strCache>
            </c:strRef>
          </c:tx>
          <c:spPr>
            <a:solidFill>
              <a:schemeClr val="accent6"/>
            </a:solidFill>
          </c:spPr>
          <c:invertIfNegative val="0"/>
          <c:dLbls>
            <c:showLegendKey val="0"/>
            <c:showVal val="1"/>
            <c:showCatName val="0"/>
            <c:showSerName val="0"/>
            <c:showPercent val="0"/>
            <c:showBubbleSize val="0"/>
            <c:showLeaderLines val="0"/>
          </c:dLbls>
          <c:cat>
            <c:strRef>
              <c:f>Sheet1!$A$2:$A$3</c:f>
              <c:strCache>
                <c:ptCount val="2"/>
                <c:pt idx="0">
                  <c:v>Agree</c:v>
                </c:pt>
                <c:pt idx="1">
                  <c:v>Disagree</c:v>
                </c:pt>
              </c:strCache>
            </c:strRef>
          </c:cat>
          <c:val>
            <c:numRef>
              <c:f>Sheet1!$C$2:$C$3</c:f>
              <c:numCache>
                <c:formatCode>0%</c:formatCode>
                <c:ptCount val="2"/>
                <c:pt idx="0">
                  <c:v>0.63</c:v>
                </c:pt>
                <c:pt idx="1">
                  <c:v>0.37</c:v>
                </c:pt>
              </c:numCache>
            </c:numRef>
          </c:val>
        </c:ser>
        <c:ser>
          <c:idx val="2"/>
          <c:order val="2"/>
          <c:tx>
            <c:strRef>
              <c:f>Sheet1!$D$1</c:f>
              <c:strCache>
                <c:ptCount val="1"/>
                <c:pt idx="0">
                  <c:v>Students (DLE)</c:v>
                </c:pt>
              </c:strCache>
            </c:strRef>
          </c:tx>
          <c:spPr>
            <a:solidFill>
              <a:schemeClr val="tx1">
                <a:lumMod val="85000"/>
                <a:lumOff val="15000"/>
              </a:schemeClr>
            </a:solidFill>
          </c:spPr>
          <c:invertIfNegative val="0"/>
          <c:dLbls>
            <c:showLegendKey val="0"/>
            <c:showVal val="1"/>
            <c:showCatName val="0"/>
            <c:showSerName val="0"/>
            <c:showPercent val="0"/>
            <c:showBubbleSize val="0"/>
            <c:showLeaderLines val="0"/>
          </c:dLbls>
          <c:cat>
            <c:strRef>
              <c:f>Sheet1!$A$2:$A$3</c:f>
              <c:strCache>
                <c:ptCount val="2"/>
                <c:pt idx="0">
                  <c:v>Agree</c:v>
                </c:pt>
                <c:pt idx="1">
                  <c:v>Disagree</c:v>
                </c:pt>
              </c:strCache>
            </c:strRef>
          </c:cat>
          <c:val>
            <c:numRef>
              <c:f>Sheet1!$D$2:$D$3</c:f>
              <c:numCache>
                <c:formatCode>0%</c:formatCode>
                <c:ptCount val="2"/>
                <c:pt idx="0">
                  <c:v>0.56999999999999995</c:v>
                </c:pt>
                <c:pt idx="1">
                  <c:v>0.43</c:v>
                </c:pt>
              </c:numCache>
            </c:numRef>
          </c:val>
        </c:ser>
        <c:dLbls>
          <c:showLegendKey val="0"/>
          <c:showVal val="0"/>
          <c:showCatName val="0"/>
          <c:showSerName val="0"/>
          <c:showPercent val="0"/>
          <c:showBubbleSize val="0"/>
        </c:dLbls>
        <c:gapWidth val="150"/>
        <c:axId val="122918400"/>
        <c:axId val="122919936"/>
      </c:barChart>
      <c:catAx>
        <c:axId val="122918400"/>
        <c:scaling>
          <c:orientation val="maxMin"/>
        </c:scaling>
        <c:delete val="0"/>
        <c:axPos val="l"/>
        <c:majorTickMark val="out"/>
        <c:minorTickMark val="none"/>
        <c:tickLblPos val="nextTo"/>
        <c:crossAx val="122919936"/>
        <c:crosses val="autoZero"/>
        <c:auto val="1"/>
        <c:lblAlgn val="ctr"/>
        <c:lblOffset val="100"/>
        <c:noMultiLvlLbl val="0"/>
      </c:catAx>
      <c:valAx>
        <c:axId val="122919936"/>
        <c:scaling>
          <c:orientation val="minMax"/>
        </c:scaling>
        <c:delete val="1"/>
        <c:axPos val="t"/>
        <c:numFmt formatCode="0%" sourceLinked="1"/>
        <c:majorTickMark val="out"/>
        <c:minorTickMark val="none"/>
        <c:tickLblPos val="nextTo"/>
        <c:crossAx val="122918400"/>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clustered"/>
        <c:varyColors val="0"/>
        <c:ser>
          <c:idx val="0"/>
          <c:order val="0"/>
          <c:tx>
            <c:strRef>
              <c:f>Sheet1!$B$1</c:f>
              <c:strCache>
                <c:ptCount val="1"/>
                <c:pt idx="0">
                  <c:v>Faculty</c:v>
                </c:pt>
              </c:strCache>
            </c:strRef>
          </c:tx>
          <c:spPr>
            <a:solidFill>
              <a:schemeClr val="tx2"/>
            </a:solidFill>
          </c:spPr>
          <c:invertIfNegative val="0"/>
          <c:dLbls>
            <c:showLegendKey val="0"/>
            <c:showVal val="1"/>
            <c:showCatName val="0"/>
            <c:showSerName val="0"/>
            <c:showPercent val="0"/>
            <c:showBubbleSize val="0"/>
            <c:showLeaderLines val="0"/>
          </c:dLbls>
          <c:cat>
            <c:strRef>
              <c:f>Sheet1!$A$2:$A$3</c:f>
              <c:strCache>
                <c:ptCount val="2"/>
                <c:pt idx="0">
                  <c:v>Agree</c:v>
                </c:pt>
                <c:pt idx="1">
                  <c:v>Disagree</c:v>
                </c:pt>
              </c:strCache>
            </c:strRef>
          </c:cat>
          <c:val>
            <c:numRef>
              <c:f>Sheet1!$B$2:$B$3</c:f>
              <c:numCache>
                <c:formatCode>0%</c:formatCode>
                <c:ptCount val="2"/>
                <c:pt idx="0">
                  <c:v>0.81</c:v>
                </c:pt>
                <c:pt idx="1">
                  <c:v>0.19</c:v>
                </c:pt>
              </c:numCache>
            </c:numRef>
          </c:val>
        </c:ser>
        <c:ser>
          <c:idx val="1"/>
          <c:order val="1"/>
          <c:tx>
            <c:strRef>
              <c:f>Sheet1!$C$1</c:f>
              <c:strCache>
                <c:ptCount val="1"/>
                <c:pt idx="0">
                  <c:v>Staff</c:v>
                </c:pt>
              </c:strCache>
            </c:strRef>
          </c:tx>
          <c:spPr>
            <a:solidFill>
              <a:schemeClr val="accent6"/>
            </a:solidFill>
          </c:spPr>
          <c:invertIfNegative val="0"/>
          <c:dLbls>
            <c:showLegendKey val="0"/>
            <c:showVal val="1"/>
            <c:showCatName val="0"/>
            <c:showSerName val="0"/>
            <c:showPercent val="0"/>
            <c:showBubbleSize val="0"/>
            <c:showLeaderLines val="0"/>
          </c:dLbls>
          <c:cat>
            <c:strRef>
              <c:f>Sheet1!$A$2:$A$3</c:f>
              <c:strCache>
                <c:ptCount val="2"/>
                <c:pt idx="0">
                  <c:v>Agree</c:v>
                </c:pt>
                <c:pt idx="1">
                  <c:v>Disagree</c:v>
                </c:pt>
              </c:strCache>
            </c:strRef>
          </c:cat>
          <c:val>
            <c:numRef>
              <c:f>Sheet1!$C$2:$C$3</c:f>
              <c:numCache>
                <c:formatCode>0%</c:formatCode>
                <c:ptCount val="2"/>
                <c:pt idx="0">
                  <c:v>0.82</c:v>
                </c:pt>
                <c:pt idx="1">
                  <c:v>0.18</c:v>
                </c:pt>
              </c:numCache>
            </c:numRef>
          </c:val>
        </c:ser>
        <c:ser>
          <c:idx val="2"/>
          <c:order val="2"/>
          <c:tx>
            <c:strRef>
              <c:f>Sheet1!$D$1</c:f>
              <c:strCache>
                <c:ptCount val="1"/>
                <c:pt idx="0">
                  <c:v>Students (DLE)</c:v>
                </c:pt>
              </c:strCache>
            </c:strRef>
          </c:tx>
          <c:spPr>
            <a:solidFill>
              <a:schemeClr val="tx1">
                <a:lumMod val="85000"/>
                <a:lumOff val="15000"/>
              </a:schemeClr>
            </a:solidFill>
          </c:spPr>
          <c:invertIfNegative val="0"/>
          <c:dLbls>
            <c:showLegendKey val="0"/>
            <c:showVal val="1"/>
            <c:showCatName val="0"/>
            <c:showSerName val="0"/>
            <c:showPercent val="0"/>
            <c:showBubbleSize val="0"/>
            <c:showLeaderLines val="0"/>
          </c:dLbls>
          <c:cat>
            <c:strRef>
              <c:f>Sheet1!$A$2:$A$3</c:f>
              <c:strCache>
                <c:ptCount val="2"/>
                <c:pt idx="0">
                  <c:v>Agree</c:v>
                </c:pt>
                <c:pt idx="1">
                  <c:v>Disagree</c:v>
                </c:pt>
              </c:strCache>
            </c:strRef>
          </c:cat>
          <c:val>
            <c:numRef>
              <c:f>Sheet1!$D$2:$D$3</c:f>
              <c:numCache>
                <c:formatCode>0%</c:formatCode>
                <c:ptCount val="2"/>
                <c:pt idx="0">
                  <c:v>0.77</c:v>
                </c:pt>
                <c:pt idx="1">
                  <c:v>0.23</c:v>
                </c:pt>
              </c:numCache>
            </c:numRef>
          </c:val>
        </c:ser>
        <c:dLbls>
          <c:showLegendKey val="0"/>
          <c:showVal val="0"/>
          <c:showCatName val="0"/>
          <c:showSerName val="0"/>
          <c:showPercent val="0"/>
          <c:showBubbleSize val="0"/>
        </c:dLbls>
        <c:gapWidth val="150"/>
        <c:axId val="161638656"/>
        <c:axId val="161738752"/>
      </c:barChart>
      <c:catAx>
        <c:axId val="161638656"/>
        <c:scaling>
          <c:orientation val="maxMin"/>
        </c:scaling>
        <c:delete val="0"/>
        <c:axPos val="l"/>
        <c:majorTickMark val="out"/>
        <c:minorTickMark val="none"/>
        <c:tickLblPos val="nextTo"/>
        <c:crossAx val="161738752"/>
        <c:crosses val="autoZero"/>
        <c:auto val="1"/>
        <c:lblAlgn val="ctr"/>
        <c:lblOffset val="100"/>
        <c:noMultiLvlLbl val="0"/>
      </c:catAx>
      <c:valAx>
        <c:axId val="161738752"/>
        <c:scaling>
          <c:orientation val="minMax"/>
        </c:scaling>
        <c:delete val="1"/>
        <c:axPos val="t"/>
        <c:numFmt formatCode="0%" sourceLinked="1"/>
        <c:majorTickMark val="out"/>
        <c:minorTickMark val="none"/>
        <c:tickLblPos val="nextTo"/>
        <c:crossAx val="161638656"/>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clustered"/>
        <c:varyColors val="0"/>
        <c:ser>
          <c:idx val="0"/>
          <c:order val="0"/>
          <c:tx>
            <c:strRef>
              <c:f>Sheet1!$B$1</c:f>
              <c:strCache>
                <c:ptCount val="1"/>
                <c:pt idx="0">
                  <c:v>Faculty</c:v>
                </c:pt>
              </c:strCache>
            </c:strRef>
          </c:tx>
          <c:spPr>
            <a:solidFill>
              <a:schemeClr val="tx2"/>
            </a:solidFill>
          </c:spPr>
          <c:invertIfNegative val="0"/>
          <c:dLbls>
            <c:showLegendKey val="0"/>
            <c:showVal val="1"/>
            <c:showCatName val="0"/>
            <c:showSerName val="0"/>
            <c:showPercent val="0"/>
            <c:showBubbleSize val="0"/>
            <c:showLeaderLines val="0"/>
          </c:dLbls>
          <c:cat>
            <c:strRef>
              <c:f>Sheet1!$A$2:$A$3</c:f>
              <c:strCache>
                <c:ptCount val="2"/>
                <c:pt idx="0">
                  <c:v>Agree</c:v>
                </c:pt>
                <c:pt idx="1">
                  <c:v>Disagree</c:v>
                </c:pt>
              </c:strCache>
            </c:strRef>
          </c:cat>
          <c:val>
            <c:numRef>
              <c:f>Sheet1!$B$2:$B$3</c:f>
              <c:numCache>
                <c:formatCode>0%</c:formatCode>
                <c:ptCount val="2"/>
                <c:pt idx="0">
                  <c:v>0.67</c:v>
                </c:pt>
                <c:pt idx="1">
                  <c:v>0.33</c:v>
                </c:pt>
              </c:numCache>
            </c:numRef>
          </c:val>
        </c:ser>
        <c:ser>
          <c:idx val="1"/>
          <c:order val="1"/>
          <c:tx>
            <c:strRef>
              <c:f>Sheet1!$C$1</c:f>
              <c:strCache>
                <c:ptCount val="1"/>
                <c:pt idx="0">
                  <c:v>Staff</c:v>
                </c:pt>
              </c:strCache>
            </c:strRef>
          </c:tx>
          <c:spPr>
            <a:solidFill>
              <a:schemeClr val="accent6"/>
            </a:solidFill>
          </c:spPr>
          <c:invertIfNegative val="0"/>
          <c:dLbls>
            <c:showLegendKey val="0"/>
            <c:showVal val="1"/>
            <c:showCatName val="0"/>
            <c:showSerName val="0"/>
            <c:showPercent val="0"/>
            <c:showBubbleSize val="0"/>
            <c:showLeaderLines val="0"/>
          </c:dLbls>
          <c:cat>
            <c:strRef>
              <c:f>Sheet1!$A$2:$A$3</c:f>
              <c:strCache>
                <c:ptCount val="2"/>
                <c:pt idx="0">
                  <c:v>Agree</c:v>
                </c:pt>
                <c:pt idx="1">
                  <c:v>Disagree</c:v>
                </c:pt>
              </c:strCache>
            </c:strRef>
          </c:cat>
          <c:val>
            <c:numRef>
              <c:f>Sheet1!$C$2:$C$3</c:f>
              <c:numCache>
                <c:formatCode>0%</c:formatCode>
                <c:ptCount val="2"/>
                <c:pt idx="0">
                  <c:v>0.73</c:v>
                </c:pt>
                <c:pt idx="1">
                  <c:v>0.27</c:v>
                </c:pt>
              </c:numCache>
            </c:numRef>
          </c:val>
        </c:ser>
        <c:ser>
          <c:idx val="2"/>
          <c:order val="2"/>
          <c:tx>
            <c:strRef>
              <c:f>Sheet1!$D$1</c:f>
              <c:strCache>
                <c:ptCount val="1"/>
                <c:pt idx="0">
                  <c:v>Students (DLE)</c:v>
                </c:pt>
              </c:strCache>
            </c:strRef>
          </c:tx>
          <c:spPr>
            <a:solidFill>
              <a:schemeClr val="tx1">
                <a:lumMod val="85000"/>
                <a:lumOff val="15000"/>
              </a:schemeClr>
            </a:solidFill>
          </c:spPr>
          <c:invertIfNegative val="0"/>
          <c:dLbls>
            <c:showLegendKey val="0"/>
            <c:showVal val="1"/>
            <c:showCatName val="0"/>
            <c:showSerName val="0"/>
            <c:showPercent val="0"/>
            <c:showBubbleSize val="0"/>
            <c:showLeaderLines val="0"/>
          </c:dLbls>
          <c:cat>
            <c:strRef>
              <c:f>Sheet1!$A$2:$A$3</c:f>
              <c:strCache>
                <c:ptCount val="2"/>
                <c:pt idx="0">
                  <c:v>Agree</c:v>
                </c:pt>
                <c:pt idx="1">
                  <c:v>Disagree</c:v>
                </c:pt>
              </c:strCache>
            </c:strRef>
          </c:cat>
          <c:val>
            <c:numRef>
              <c:f>Sheet1!$D$2:$D$3</c:f>
              <c:numCache>
                <c:formatCode>0%</c:formatCode>
                <c:ptCount val="2"/>
                <c:pt idx="0">
                  <c:v>0.69</c:v>
                </c:pt>
                <c:pt idx="1">
                  <c:v>0.31</c:v>
                </c:pt>
              </c:numCache>
            </c:numRef>
          </c:val>
        </c:ser>
        <c:dLbls>
          <c:showLegendKey val="0"/>
          <c:showVal val="0"/>
          <c:showCatName val="0"/>
          <c:showSerName val="0"/>
          <c:showPercent val="0"/>
          <c:showBubbleSize val="0"/>
        </c:dLbls>
        <c:gapWidth val="150"/>
        <c:axId val="161844224"/>
        <c:axId val="161870592"/>
      </c:barChart>
      <c:catAx>
        <c:axId val="161844224"/>
        <c:scaling>
          <c:orientation val="maxMin"/>
        </c:scaling>
        <c:delete val="0"/>
        <c:axPos val="l"/>
        <c:majorTickMark val="out"/>
        <c:minorTickMark val="none"/>
        <c:tickLblPos val="nextTo"/>
        <c:crossAx val="161870592"/>
        <c:crosses val="autoZero"/>
        <c:auto val="1"/>
        <c:lblAlgn val="ctr"/>
        <c:lblOffset val="100"/>
        <c:noMultiLvlLbl val="0"/>
      </c:catAx>
      <c:valAx>
        <c:axId val="161870592"/>
        <c:scaling>
          <c:orientation val="minMax"/>
        </c:scaling>
        <c:delete val="1"/>
        <c:axPos val="t"/>
        <c:numFmt formatCode="0%" sourceLinked="1"/>
        <c:majorTickMark val="out"/>
        <c:minorTickMark val="none"/>
        <c:tickLblPos val="nextTo"/>
        <c:crossAx val="161844224"/>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clustered"/>
        <c:varyColors val="0"/>
        <c:ser>
          <c:idx val="0"/>
          <c:order val="0"/>
          <c:tx>
            <c:strRef>
              <c:f>Sheet1!$B$1</c:f>
              <c:strCache>
                <c:ptCount val="1"/>
                <c:pt idx="0">
                  <c:v>Faculty</c:v>
                </c:pt>
              </c:strCache>
            </c:strRef>
          </c:tx>
          <c:spPr>
            <a:solidFill>
              <a:schemeClr val="tx2"/>
            </a:solidFill>
          </c:spPr>
          <c:invertIfNegative val="0"/>
          <c:dLbls>
            <c:showLegendKey val="0"/>
            <c:showVal val="1"/>
            <c:showCatName val="0"/>
            <c:showSerName val="0"/>
            <c:showPercent val="0"/>
            <c:showBubbleSize val="0"/>
            <c:showLeaderLines val="0"/>
          </c:dLbls>
          <c:cat>
            <c:strRef>
              <c:f>Sheet1!$A$2:$A$3</c:f>
              <c:strCache>
                <c:ptCount val="2"/>
                <c:pt idx="0">
                  <c:v>Agree</c:v>
                </c:pt>
                <c:pt idx="1">
                  <c:v>Disagree</c:v>
                </c:pt>
              </c:strCache>
            </c:strRef>
          </c:cat>
          <c:val>
            <c:numRef>
              <c:f>Sheet1!$B$2:$B$3</c:f>
              <c:numCache>
                <c:formatCode>0%</c:formatCode>
                <c:ptCount val="2"/>
                <c:pt idx="0">
                  <c:v>0.21</c:v>
                </c:pt>
                <c:pt idx="1">
                  <c:v>0.79</c:v>
                </c:pt>
              </c:numCache>
            </c:numRef>
          </c:val>
        </c:ser>
        <c:ser>
          <c:idx val="1"/>
          <c:order val="1"/>
          <c:tx>
            <c:strRef>
              <c:f>Sheet1!$C$1</c:f>
              <c:strCache>
                <c:ptCount val="1"/>
                <c:pt idx="0">
                  <c:v>Staff</c:v>
                </c:pt>
              </c:strCache>
            </c:strRef>
          </c:tx>
          <c:spPr>
            <a:solidFill>
              <a:schemeClr val="accent6"/>
            </a:solidFill>
          </c:spPr>
          <c:invertIfNegative val="0"/>
          <c:dLbls>
            <c:showLegendKey val="0"/>
            <c:showVal val="1"/>
            <c:showCatName val="0"/>
            <c:showSerName val="0"/>
            <c:showPercent val="0"/>
            <c:showBubbleSize val="0"/>
            <c:showLeaderLines val="0"/>
          </c:dLbls>
          <c:cat>
            <c:strRef>
              <c:f>Sheet1!$A$2:$A$3</c:f>
              <c:strCache>
                <c:ptCount val="2"/>
                <c:pt idx="0">
                  <c:v>Agree</c:v>
                </c:pt>
                <c:pt idx="1">
                  <c:v>Disagree</c:v>
                </c:pt>
              </c:strCache>
            </c:strRef>
          </c:cat>
          <c:val>
            <c:numRef>
              <c:f>Sheet1!$C$2:$C$3</c:f>
              <c:numCache>
                <c:formatCode>0%</c:formatCode>
                <c:ptCount val="2"/>
                <c:pt idx="0">
                  <c:v>0.23</c:v>
                </c:pt>
                <c:pt idx="1">
                  <c:v>0.77</c:v>
                </c:pt>
              </c:numCache>
            </c:numRef>
          </c:val>
        </c:ser>
        <c:ser>
          <c:idx val="2"/>
          <c:order val="2"/>
          <c:tx>
            <c:strRef>
              <c:f>Sheet1!$D$1</c:f>
              <c:strCache>
                <c:ptCount val="1"/>
                <c:pt idx="0">
                  <c:v>Students (DLE)</c:v>
                </c:pt>
              </c:strCache>
            </c:strRef>
          </c:tx>
          <c:spPr>
            <a:solidFill>
              <a:schemeClr val="tx1">
                <a:lumMod val="85000"/>
                <a:lumOff val="15000"/>
              </a:schemeClr>
            </a:solidFill>
          </c:spPr>
          <c:invertIfNegative val="0"/>
          <c:dLbls>
            <c:showLegendKey val="0"/>
            <c:showVal val="1"/>
            <c:showCatName val="0"/>
            <c:showSerName val="0"/>
            <c:showPercent val="0"/>
            <c:showBubbleSize val="0"/>
            <c:showLeaderLines val="0"/>
          </c:dLbls>
          <c:cat>
            <c:strRef>
              <c:f>Sheet1!$A$2:$A$3</c:f>
              <c:strCache>
                <c:ptCount val="2"/>
                <c:pt idx="0">
                  <c:v>Agree</c:v>
                </c:pt>
                <c:pt idx="1">
                  <c:v>Disagree</c:v>
                </c:pt>
              </c:strCache>
            </c:strRef>
          </c:cat>
          <c:val>
            <c:numRef>
              <c:f>Sheet1!$D$2:$D$3</c:f>
              <c:numCache>
                <c:formatCode>0%</c:formatCode>
                <c:ptCount val="2"/>
                <c:pt idx="0">
                  <c:v>0.38</c:v>
                </c:pt>
                <c:pt idx="1">
                  <c:v>0.62</c:v>
                </c:pt>
              </c:numCache>
            </c:numRef>
          </c:val>
        </c:ser>
        <c:dLbls>
          <c:showLegendKey val="0"/>
          <c:showVal val="0"/>
          <c:showCatName val="0"/>
          <c:showSerName val="0"/>
          <c:showPercent val="0"/>
          <c:showBubbleSize val="0"/>
        </c:dLbls>
        <c:gapWidth val="150"/>
        <c:axId val="162562048"/>
        <c:axId val="162563584"/>
      </c:barChart>
      <c:catAx>
        <c:axId val="162562048"/>
        <c:scaling>
          <c:orientation val="maxMin"/>
        </c:scaling>
        <c:delete val="0"/>
        <c:axPos val="l"/>
        <c:majorTickMark val="out"/>
        <c:minorTickMark val="none"/>
        <c:tickLblPos val="nextTo"/>
        <c:crossAx val="162563584"/>
        <c:crosses val="autoZero"/>
        <c:auto val="1"/>
        <c:lblAlgn val="ctr"/>
        <c:lblOffset val="100"/>
        <c:noMultiLvlLbl val="0"/>
      </c:catAx>
      <c:valAx>
        <c:axId val="162563584"/>
        <c:scaling>
          <c:orientation val="minMax"/>
        </c:scaling>
        <c:delete val="1"/>
        <c:axPos val="t"/>
        <c:numFmt formatCode="0%" sourceLinked="1"/>
        <c:majorTickMark val="out"/>
        <c:minorTickMark val="none"/>
        <c:tickLblPos val="nextTo"/>
        <c:crossAx val="162562048"/>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3D4F5CA-6487-824C-B4AC-FD0B98ED9959}" type="datetimeFigureOut">
              <a:rPr lang="en-US" smtClean="0"/>
              <a:t>2/8/2017</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44EC76AE-27F9-CB4B-870B-D7B77432B946}"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D4F5CA-6487-824C-B4AC-FD0B98ED9959}" type="datetimeFigureOut">
              <a:rPr lang="en-US" smtClean="0"/>
              <a:t>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EC76AE-27F9-CB4B-870B-D7B77432B94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D4F5CA-6487-824C-B4AC-FD0B98ED9959}" type="datetimeFigureOut">
              <a:rPr lang="en-US" smtClean="0"/>
              <a:t>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EC76AE-27F9-CB4B-870B-D7B77432B94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D4F5CA-6487-824C-B4AC-FD0B98ED9959}" type="datetimeFigureOut">
              <a:rPr lang="en-US" smtClean="0"/>
              <a:t>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EC76AE-27F9-CB4B-870B-D7B77432B94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3D4F5CA-6487-824C-B4AC-FD0B98ED9959}" type="datetimeFigureOut">
              <a:rPr lang="en-US" smtClean="0"/>
              <a:t>2/8/2017</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EC76AE-27F9-CB4B-870B-D7B77432B946}"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3D4F5CA-6487-824C-B4AC-FD0B98ED9959}" type="datetimeFigureOut">
              <a:rPr lang="en-US" smtClean="0"/>
              <a:t>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EC76AE-27F9-CB4B-870B-D7B77432B94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3D4F5CA-6487-824C-B4AC-FD0B98ED9959}" type="datetimeFigureOut">
              <a:rPr lang="en-US" smtClean="0"/>
              <a:t>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EC76AE-27F9-CB4B-870B-D7B77432B94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D4F5CA-6487-824C-B4AC-FD0B98ED9959}" type="datetimeFigureOut">
              <a:rPr lang="en-US" smtClean="0"/>
              <a:t>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EC76AE-27F9-CB4B-870B-D7B77432B94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B3D4F5CA-6487-824C-B4AC-FD0B98ED9959}" type="datetimeFigureOut">
              <a:rPr lang="en-US" smtClean="0"/>
              <a:t>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EC76AE-27F9-CB4B-870B-D7B77432B94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3D4F5CA-6487-824C-B4AC-FD0B98ED9959}" type="datetimeFigureOut">
              <a:rPr lang="en-US" smtClean="0"/>
              <a:t>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EC76AE-27F9-CB4B-870B-D7B77432B946}"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5" name="Date Placeholder 4"/>
          <p:cNvSpPr>
            <a:spLocks noGrp="1"/>
          </p:cNvSpPr>
          <p:nvPr>
            <p:ph type="dt" sz="half" idx="10"/>
          </p:nvPr>
        </p:nvSpPr>
        <p:spPr/>
        <p:txBody>
          <a:bodyPr/>
          <a:lstStyle/>
          <a:p>
            <a:fld id="{B3D4F5CA-6487-824C-B4AC-FD0B98ED9959}" type="datetimeFigureOut">
              <a:rPr lang="en-US" smtClean="0"/>
              <a:t>2/8/2017</a:t>
            </a:fld>
            <a:endParaRPr lang="en-US"/>
          </a:p>
        </p:txBody>
      </p:sp>
      <p:sp>
        <p:nvSpPr>
          <p:cNvPr id="7" name="Slide Number Placeholder 6"/>
          <p:cNvSpPr>
            <a:spLocks noGrp="1"/>
          </p:cNvSpPr>
          <p:nvPr>
            <p:ph type="sldNum" sz="quarter" idx="12"/>
          </p:nvPr>
        </p:nvSpPr>
        <p:spPr/>
        <p:txBody>
          <a:bodyPr/>
          <a:lstStyle/>
          <a:p>
            <a:fld id="{44EC76AE-27F9-CB4B-870B-D7B77432B946}"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B3D4F5CA-6487-824C-B4AC-FD0B98ED9959}" type="datetimeFigureOut">
              <a:rPr lang="en-US" smtClean="0"/>
              <a:t>2/8/2017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44EC76AE-27F9-CB4B-870B-D7B77432B946}"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85000" lnSpcReduction="20000"/>
          </a:bodyPr>
          <a:lstStyle/>
          <a:p>
            <a:r>
              <a:rPr lang="en-US" dirty="0" smtClean="0"/>
              <a:t>Faculty AND Staff RESULTS Compared with Student Results</a:t>
            </a:r>
            <a:endParaRPr lang="en-US" dirty="0"/>
          </a:p>
        </p:txBody>
      </p:sp>
      <p:sp>
        <p:nvSpPr>
          <p:cNvPr id="2" name="Title 1"/>
          <p:cNvSpPr>
            <a:spLocks noGrp="1"/>
          </p:cNvSpPr>
          <p:nvPr>
            <p:ph type="ctrTitle"/>
          </p:nvPr>
        </p:nvSpPr>
        <p:spPr/>
        <p:txBody>
          <a:bodyPr/>
          <a:lstStyle/>
          <a:p>
            <a:r>
              <a:rPr lang="en-US" dirty="0" smtClean="0"/>
              <a:t>Diversity Survey 2016</a:t>
            </a:r>
            <a:endParaRPr lang="en-US" dirty="0"/>
          </a:p>
        </p:txBody>
      </p:sp>
    </p:spTree>
    <p:extLst>
      <p:ext uri="{BB962C8B-B14F-4D97-AF65-F5344CB8AC3E}">
        <p14:creationId xmlns:p14="http://schemas.microsoft.com/office/powerpoint/2010/main" val="2633239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 5-9</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17810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Q5: I Feel a Sense of Belonging on Campus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77406297"/>
              </p:ext>
            </p:extLst>
          </p:nvPr>
        </p:nvGraphicFramePr>
        <p:xfrm>
          <a:off x="457200" y="1752600"/>
          <a:ext cx="8229600" cy="4373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25487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Q6: Westmont has a long standing commitment to Diversity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27896477"/>
              </p:ext>
            </p:extLst>
          </p:nvPr>
        </p:nvGraphicFramePr>
        <p:xfrm>
          <a:off x="457200" y="1752600"/>
          <a:ext cx="8229600" cy="4373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22708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Q7: Westmont promotes the appreciation of cultural differences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91109013"/>
              </p:ext>
            </p:extLst>
          </p:nvPr>
        </p:nvGraphicFramePr>
        <p:xfrm>
          <a:off x="457200" y="1752600"/>
          <a:ext cx="8229600" cy="4373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77047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Q8: Westmont has administrators who regularly speak about the value of diversity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89536134"/>
              </p:ext>
            </p:extLst>
          </p:nvPr>
        </p:nvGraphicFramePr>
        <p:xfrm>
          <a:off x="457200" y="1752600"/>
          <a:ext cx="8229600" cy="4373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86729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Q9: Westmont has a lot of racial tension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52342222"/>
              </p:ext>
            </p:extLst>
          </p:nvPr>
        </p:nvGraphicFramePr>
        <p:xfrm>
          <a:off x="457200" y="1752600"/>
          <a:ext cx="8229600" cy="4373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23507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Q10: How often at Westmont have you heard insensitive or disparaging remarks from students?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17725584"/>
              </p:ext>
            </p:extLst>
          </p:nvPr>
        </p:nvGraphicFramePr>
        <p:xfrm>
          <a:off x="457200" y="1752600"/>
          <a:ext cx="8229600" cy="4373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9671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Q11: How often at Westmont have you heard insensitive or disparaging remarks from Faculty/Staff? </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14609043"/>
              </p:ext>
            </p:extLst>
          </p:nvPr>
        </p:nvGraphicFramePr>
        <p:xfrm>
          <a:off x="457200" y="1752600"/>
          <a:ext cx="8229600" cy="4373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98133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Q12: Since joining Westmont, how often have you attended presentations, panels, performances or art exhibits on diversity?</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40814470"/>
              </p:ext>
            </p:extLst>
          </p:nvPr>
        </p:nvGraphicFramePr>
        <p:xfrm>
          <a:off x="457200" y="1752600"/>
          <a:ext cx="8229600" cy="4373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12557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Q13: Since joining Westmont, how often have you participated in on-going campus organized discussions on racial/ethnic issues?</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23665826"/>
              </p:ext>
            </p:extLst>
          </p:nvPr>
        </p:nvGraphicFramePr>
        <p:xfrm>
          <a:off x="457200" y="1752600"/>
          <a:ext cx="8229600" cy="4373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73379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50000"/>
                    <a:lumOff val="50000"/>
                  </a:schemeClr>
                </a:solidFill>
              </a:rPr>
              <a:t>Survey Purpose</a:t>
            </a:r>
            <a:endParaRPr lang="en-US" dirty="0">
              <a:solidFill>
                <a:schemeClr val="tx1">
                  <a:lumMod val="50000"/>
                  <a:lumOff val="50000"/>
                </a:schemeClr>
              </a:solidFill>
            </a:endParaRPr>
          </a:p>
        </p:txBody>
      </p:sp>
      <p:sp>
        <p:nvSpPr>
          <p:cNvPr id="3" name="Content Placeholder 2"/>
          <p:cNvSpPr>
            <a:spLocks noGrp="1"/>
          </p:cNvSpPr>
          <p:nvPr>
            <p:ph idx="1"/>
          </p:nvPr>
        </p:nvSpPr>
        <p:spPr/>
        <p:txBody>
          <a:bodyPr>
            <a:normAutofit fontScale="92500"/>
          </a:bodyPr>
          <a:lstStyle/>
          <a:p>
            <a:r>
              <a:rPr lang="en-US" dirty="0" smtClean="0">
                <a:solidFill>
                  <a:schemeClr val="tx1"/>
                </a:solidFill>
              </a:rPr>
              <a:t>The main purpose of administering the Faculty/Staff Diversity survey was to determine whether Westmont faculty and staff see student diversity learning environments through the same lenses as students do.</a:t>
            </a:r>
          </a:p>
          <a:p>
            <a:r>
              <a:rPr lang="en-US" dirty="0" smtClean="0">
                <a:solidFill>
                  <a:schemeClr val="tx1"/>
                </a:solidFill>
              </a:rPr>
              <a:t>It is a companion tool to the Diversity Signature Assignment </a:t>
            </a:r>
            <a:r>
              <a:rPr lang="en-US" dirty="0">
                <a:solidFill>
                  <a:schemeClr val="tx1"/>
                </a:solidFill>
              </a:rPr>
              <a:t>administered to students in Spring 2016 rather than a campus climate survey. </a:t>
            </a:r>
          </a:p>
          <a:p>
            <a:r>
              <a:rPr lang="en-US" smtClean="0">
                <a:solidFill>
                  <a:schemeClr val="tx1"/>
                </a:solidFill>
              </a:rPr>
              <a:t>Nevertheless, the </a:t>
            </a:r>
            <a:r>
              <a:rPr lang="en-US" dirty="0" smtClean="0">
                <a:solidFill>
                  <a:schemeClr val="tx1"/>
                </a:solidFill>
              </a:rPr>
              <a:t>Faculty/Staff Diversity survey results can provide us with some information about the institutional climate and assist us in identifying possible emphases for the future college climate if desired. </a:t>
            </a:r>
            <a:endParaRPr lang="en-US" dirty="0">
              <a:solidFill>
                <a:schemeClr val="tx1"/>
              </a:solidFill>
            </a:endParaRPr>
          </a:p>
        </p:txBody>
      </p:sp>
    </p:spTree>
    <p:extLst>
      <p:ext uri="{BB962C8B-B14F-4D97-AF65-F5344CB8AC3E}">
        <p14:creationId xmlns:p14="http://schemas.microsoft.com/office/powerpoint/2010/main" val="3201989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Q14: Staff members here are willing to talk about equity, injustice, and group differences.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43855426"/>
              </p:ext>
            </p:extLst>
          </p:nvPr>
        </p:nvGraphicFramePr>
        <p:xfrm>
          <a:off x="457200" y="1752600"/>
          <a:ext cx="8229600" cy="4373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43328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Q15 &amp; 16: Biblical and Theological Foundations of Diversity Document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20629824"/>
              </p:ext>
            </p:extLst>
          </p:nvPr>
        </p:nvGraphicFramePr>
        <p:xfrm>
          <a:off x="457200" y="1752600"/>
          <a:ext cx="8229600" cy="4373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18627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390229"/>
            <a:ext cx="8260672" cy="1039427"/>
          </a:xfrm>
        </p:spPr>
        <p:txBody>
          <a:bodyPr>
            <a:noAutofit/>
          </a:bodyPr>
          <a:lstStyle/>
          <a:p>
            <a:r>
              <a:rPr lang="en-US" sz="2700" dirty="0" smtClean="0"/>
              <a:t>Q17: If Yes, How does the “Biblical and Theological Foundations of Diversity” document impact your work? </a:t>
            </a:r>
            <a:endParaRPr lang="en-US" sz="27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15501162"/>
              </p:ext>
            </p:extLst>
          </p:nvPr>
        </p:nvGraphicFramePr>
        <p:xfrm>
          <a:off x="457200" y="1752600"/>
          <a:ext cx="8229600" cy="4373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487123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00880751"/>
              </p:ext>
            </p:extLst>
          </p:nvPr>
        </p:nvGraphicFramePr>
        <p:xfrm>
          <a:off x="457200" y="1752600"/>
          <a:ext cx="8229600" cy="4373563"/>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p:cNvSpPr txBox="1">
            <a:spLocks/>
          </p:cNvSpPr>
          <p:nvPr/>
        </p:nvSpPr>
        <p:spPr>
          <a:xfrm>
            <a:off x="426128" y="390229"/>
            <a:ext cx="8260672" cy="103942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a:lstStyle>
          <a:p>
            <a:r>
              <a:rPr lang="en-US" sz="2700" dirty="0" smtClean="0"/>
              <a:t>Q17: If Yes, How does the “Biblical and Theological Foundations of Diversity” document impact your work? </a:t>
            </a:r>
            <a:endParaRPr lang="en-US" sz="2700" dirty="0"/>
          </a:p>
        </p:txBody>
      </p:sp>
    </p:spTree>
    <p:extLst>
      <p:ext uri="{BB962C8B-B14F-4D97-AF65-F5344CB8AC3E}">
        <p14:creationId xmlns:p14="http://schemas.microsoft.com/office/powerpoint/2010/main" val="3585781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50000"/>
                    <a:lumOff val="50000"/>
                  </a:schemeClr>
                </a:solidFill>
              </a:rPr>
              <a:t>Survey Background</a:t>
            </a:r>
            <a:endParaRPr lang="en-US" dirty="0">
              <a:solidFill>
                <a:schemeClr val="tx1">
                  <a:lumMod val="50000"/>
                  <a:lumOff val="50000"/>
                </a:schemeClr>
              </a:solidFill>
            </a:endParaRPr>
          </a:p>
        </p:txBody>
      </p:sp>
      <p:sp>
        <p:nvSpPr>
          <p:cNvPr id="3" name="Content Placeholder 2"/>
          <p:cNvSpPr>
            <a:spLocks noGrp="1"/>
          </p:cNvSpPr>
          <p:nvPr>
            <p:ph idx="1"/>
          </p:nvPr>
        </p:nvSpPr>
        <p:spPr>
          <a:xfrm>
            <a:off x="241300" y="1625600"/>
            <a:ext cx="8229600" cy="4373563"/>
          </a:xfrm>
        </p:spPr>
        <p:txBody>
          <a:bodyPr>
            <a:normAutofit fontScale="92500" lnSpcReduction="20000"/>
          </a:bodyPr>
          <a:lstStyle/>
          <a:p>
            <a:r>
              <a:rPr lang="en-US" dirty="0" smtClean="0">
                <a:solidFill>
                  <a:schemeClr val="tx1"/>
                </a:solidFill>
              </a:rPr>
              <a:t>In Spring 2016, selected questions from the Diverse Learning Environments Survey (DLE), which captures student perceptions regarding the institutional climate and campus practices, were administered to Westmont students as an honor project conducted by Joseph </a:t>
            </a:r>
            <a:r>
              <a:rPr lang="en-US" dirty="0" err="1" smtClean="0">
                <a:solidFill>
                  <a:schemeClr val="tx1"/>
                </a:solidFill>
              </a:rPr>
              <a:t>Briones</a:t>
            </a:r>
            <a:r>
              <a:rPr lang="en-US" dirty="0" smtClean="0">
                <a:solidFill>
                  <a:schemeClr val="tx1"/>
                </a:solidFill>
              </a:rPr>
              <a:t>, a Kinesiology major. </a:t>
            </a:r>
          </a:p>
          <a:p>
            <a:r>
              <a:rPr lang="en-US" dirty="0" smtClean="0">
                <a:solidFill>
                  <a:schemeClr val="tx1"/>
                </a:solidFill>
              </a:rPr>
              <a:t>The DLE survey results provided the Diversity Assessment team with contextual information on student learning about diversity. The results helped the team to triangulate some direct assessment data collected through the Diversity Signature Assignment, which was administered in Spring 2016.</a:t>
            </a:r>
          </a:p>
          <a:p>
            <a:r>
              <a:rPr lang="en-US" dirty="0" smtClean="0">
                <a:solidFill>
                  <a:schemeClr val="tx1"/>
                </a:solidFill>
              </a:rPr>
              <a:t>All the student data used in this </a:t>
            </a:r>
            <a:r>
              <a:rPr lang="en-US" dirty="0" err="1" smtClean="0">
                <a:solidFill>
                  <a:schemeClr val="tx1"/>
                </a:solidFill>
              </a:rPr>
              <a:t>Powerpoint</a:t>
            </a:r>
            <a:r>
              <a:rPr lang="en-US" dirty="0" smtClean="0">
                <a:solidFill>
                  <a:schemeClr val="tx1"/>
                </a:solidFill>
              </a:rPr>
              <a:t> was gathered through the 2016 DLE Survey overseen by Joseph </a:t>
            </a:r>
            <a:r>
              <a:rPr lang="en-US" dirty="0" err="1" smtClean="0">
                <a:solidFill>
                  <a:schemeClr val="tx1"/>
                </a:solidFill>
              </a:rPr>
              <a:t>Briones</a:t>
            </a:r>
            <a:r>
              <a:rPr lang="en-US" dirty="0" smtClean="0">
                <a:solidFill>
                  <a:schemeClr val="tx1"/>
                </a:solidFill>
              </a:rPr>
              <a:t>.  </a:t>
            </a:r>
          </a:p>
        </p:txBody>
      </p:sp>
    </p:spTree>
    <p:extLst>
      <p:ext uri="{BB962C8B-B14F-4D97-AF65-F5344CB8AC3E}">
        <p14:creationId xmlns:p14="http://schemas.microsoft.com/office/powerpoint/2010/main" val="1452445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50000"/>
                    <a:lumOff val="50000"/>
                  </a:schemeClr>
                </a:solidFill>
              </a:rPr>
              <a:t>Faculty/Staff Survey make-up</a:t>
            </a:r>
            <a:endParaRPr lang="en-US" dirty="0">
              <a:solidFill>
                <a:schemeClr val="tx1">
                  <a:lumMod val="50000"/>
                  <a:lumOff val="50000"/>
                </a:schemeClr>
              </a:solidFill>
            </a:endParaRPr>
          </a:p>
        </p:txBody>
      </p:sp>
      <p:sp>
        <p:nvSpPr>
          <p:cNvPr id="3" name="Content Placeholder 2"/>
          <p:cNvSpPr>
            <a:spLocks noGrp="1"/>
          </p:cNvSpPr>
          <p:nvPr>
            <p:ph idx="1"/>
          </p:nvPr>
        </p:nvSpPr>
        <p:spPr/>
        <p:txBody>
          <a:bodyPr>
            <a:normAutofit lnSpcReduction="10000"/>
          </a:bodyPr>
          <a:lstStyle/>
          <a:p>
            <a:r>
              <a:rPr lang="en-US" dirty="0" smtClean="0">
                <a:solidFill>
                  <a:schemeClr val="tx1"/>
                </a:solidFill>
              </a:rPr>
              <a:t>The </a:t>
            </a:r>
            <a:r>
              <a:rPr lang="en-US" dirty="0">
                <a:solidFill>
                  <a:schemeClr val="tx1"/>
                </a:solidFill>
              </a:rPr>
              <a:t>Faculty and Staff Diversity </a:t>
            </a:r>
            <a:r>
              <a:rPr lang="en-US" dirty="0" smtClean="0">
                <a:solidFill>
                  <a:schemeClr val="tx1"/>
                </a:solidFill>
              </a:rPr>
              <a:t>survey </a:t>
            </a:r>
            <a:r>
              <a:rPr lang="en-US" dirty="0">
                <a:solidFill>
                  <a:schemeClr val="tx1"/>
                </a:solidFill>
              </a:rPr>
              <a:t>utilized the questions from </a:t>
            </a:r>
            <a:r>
              <a:rPr lang="en-US" dirty="0" err="1">
                <a:solidFill>
                  <a:schemeClr val="tx1"/>
                </a:solidFill>
              </a:rPr>
              <a:t>Briones’s</a:t>
            </a:r>
            <a:r>
              <a:rPr lang="en-US" dirty="0">
                <a:solidFill>
                  <a:schemeClr val="tx1"/>
                </a:solidFill>
              </a:rPr>
              <a:t> version of the DLE survey and also included two questions concerning the “Biblical and Theological Foundations of Diversity” document, which are not part of the DLE. </a:t>
            </a:r>
            <a:endParaRPr lang="en-US" dirty="0" smtClean="0">
              <a:solidFill>
                <a:schemeClr val="tx1"/>
              </a:solidFill>
            </a:endParaRPr>
          </a:p>
          <a:p>
            <a:r>
              <a:rPr lang="en-US" dirty="0" smtClean="0">
                <a:solidFill>
                  <a:schemeClr val="tx1"/>
                </a:solidFill>
              </a:rPr>
              <a:t>The </a:t>
            </a:r>
            <a:r>
              <a:rPr lang="en-US" dirty="0">
                <a:solidFill>
                  <a:schemeClr val="tx1"/>
                </a:solidFill>
              </a:rPr>
              <a:t>survey consisted of </a:t>
            </a:r>
            <a:r>
              <a:rPr lang="en-US" dirty="0" smtClean="0">
                <a:solidFill>
                  <a:schemeClr val="tx1"/>
                </a:solidFill>
              </a:rPr>
              <a:t>17 </a:t>
            </a:r>
            <a:r>
              <a:rPr lang="en-US" dirty="0">
                <a:solidFill>
                  <a:schemeClr val="tx1"/>
                </a:solidFill>
              </a:rPr>
              <a:t>questions with one open-ended question regarding the </a:t>
            </a:r>
            <a:r>
              <a:rPr lang="en-US" dirty="0" smtClean="0">
                <a:solidFill>
                  <a:schemeClr val="tx1"/>
                </a:solidFill>
              </a:rPr>
              <a:t>“Biblical </a:t>
            </a:r>
            <a:r>
              <a:rPr lang="en-US" dirty="0">
                <a:solidFill>
                  <a:schemeClr val="tx1"/>
                </a:solidFill>
              </a:rPr>
              <a:t>and Theological Foundations of </a:t>
            </a:r>
            <a:r>
              <a:rPr lang="en-US" dirty="0" smtClean="0">
                <a:solidFill>
                  <a:schemeClr val="tx1"/>
                </a:solidFill>
              </a:rPr>
              <a:t>Diversity” </a:t>
            </a:r>
            <a:r>
              <a:rPr lang="en-US" dirty="0">
                <a:solidFill>
                  <a:schemeClr val="tx1"/>
                </a:solidFill>
              </a:rPr>
              <a:t>document. </a:t>
            </a:r>
            <a:endParaRPr lang="en-US" dirty="0" smtClean="0">
              <a:solidFill>
                <a:schemeClr val="tx1"/>
              </a:solidFill>
            </a:endParaRPr>
          </a:p>
          <a:p>
            <a:r>
              <a:rPr lang="en-US" dirty="0" smtClean="0">
                <a:solidFill>
                  <a:schemeClr val="tx1"/>
                </a:solidFill>
              </a:rPr>
              <a:t>It was administered in November 2016 through the online survey tool Survey Monkey. </a:t>
            </a:r>
          </a:p>
          <a:p>
            <a:r>
              <a:rPr lang="en-US" dirty="0" smtClean="0">
                <a:solidFill>
                  <a:srgbClr val="000000"/>
                </a:solidFill>
              </a:rPr>
              <a:t>Sixty-one </a:t>
            </a:r>
            <a:r>
              <a:rPr lang="en-US" dirty="0" smtClean="0">
                <a:solidFill>
                  <a:schemeClr val="tx1"/>
                </a:solidFill>
              </a:rPr>
              <a:t>faculty </a:t>
            </a:r>
            <a:r>
              <a:rPr lang="en-US" dirty="0">
                <a:solidFill>
                  <a:schemeClr val="tx1"/>
                </a:solidFill>
              </a:rPr>
              <a:t>and </a:t>
            </a:r>
            <a:r>
              <a:rPr lang="en-US" dirty="0" smtClean="0">
                <a:solidFill>
                  <a:srgbClr val="000000"/>
                </a:solidFill>
              </a:rPr>
              <a:t>107 </a:t>
            </a:r>
            <a:r>
              <a:rPr lang="en-US" dirty="0">
                <a:solidFill>
                  <a:schemeClr val="tx1"/>
                </a:solidFill>
              </a:rPr>
              <a:t>staff members responded to the </a:t>
            </a:r>
            <a:r>
              <a:rPr lang="en-US" dirty="0" smtClean="0">
                <a:solidFill>
                  <a:schemeClr val="tx1"/>
                </a:solidFill>
              </a:rPr>
              <a:t>survey. </a:t>
            </a:r>
            <a:endParaRPr lang="en-US" dirty="0">
              <a:solidFill>
                <a:schemeClr val="tx1"/>
              </a:solidFill>
            </a:endParaRPr>
          </a:p>
          <a:p>
            <a:endParaRPr lang="en-US" dirty="0">
              <a:solidFill>
                <a:schemeClr val="tx1"/>
              </a:solidFill>
            </a:endParaRPr>
          </a:p>
          <a:p>
            <a:endParaRPr lang="en-US" dirty="0"/>
          </a:p>
          <a:p>
            <a:endParaRPr lang="en-US" dirty="0"/>
          </a:p>
        </p:txBody>
      </p:sp>
    </p:spTree>
    <p:extLst>
      <p:ext uri="{BB962C8B-B14F-4D97-AF65-F5344CB8AC3E}">
        <p14:creationId xmlns:p14="http://schemas.microsoft.com/office/powerpoint/2010/main" val="3575798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Demographics</a:t>
            </a:r>
            <a:endParaRPr lang="en-US" dirty="0"/>
          </a:p>
        </p:txBody>
      </p:sp>
      <p:sp>
        <p:nvSpPr>
          <p:cNvPr id="4" name="Text Placeholder 3"/>
          <p:cNvSpPr>
            <a:spLocks noGrp="1"/>
          </p:cNvSpPr>
          <p:nvPr>
            <p:ph type="body" idx="1"/>
          </p:nvPr>
        </p:nvSpPr>
        <p:spPr/>
        <p:txBody>
          <a:bodyPr/>
          <a:lstStyle/>
          <a:p>
            <a:r>
              <a:rPr lang="en-US" dirty="0" smtClean="0"/>
              <a:t>Questions 1-4</a:t>
            </a:r>
            <a:endParaRPr lang="en-US" dirty="0"/>
          </a:p>
        </p:txBody>
      </p:sp>
    </p:spTree>
    <p:extLst>
      <p:ext uri="{BB962C8B-B14F-4D97-AF65-F5344CB8AC3E}">
        <p14:creationId xmlns:p14="http://schemas.microsoft.com/office/powerpoint/2010/main" val="1738672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Q1: Years of employment at Westmont</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205138957"/>
              </p:ext>
            </p:extLst>
          </p:nvPr>
        </p:nvGraphicFramePr>
        <p:xfrm>
          <a:off x="457200" y="1752600"/>
          <a:ext cx="8229600" cy="4373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80891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Q2: Gender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45156481"/>
              </p:ext>
            </p:extLst>
          </p:nvPr>
        </p:nvGraphicFramePr>
        <p:xfrm>
          <a:off x="457200" y="1752600"/>
          <a:ext cx="8229600" cy="4373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50432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Q3: Race Identity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26149183"/>
              </p:ext>
            </p:extLst>
          </p:nvPr>
        </p:nvGraphicFramePr>
        <p:xfrm>
          <a:off x="457200" y="1752600"/>
          <a:ext cx="8229600" cy="4373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00920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Q4: Do you Identify yourself as a person of color?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40585357"/>
              </p:ext>
            </p:extLst>
          </p:nvPr>
        </p:nvGraphicFramePr>
        <p:xfrm>
          <a:off x="457200" y="1752600"/>
          <a:ext cx="8229600" cy="4373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02825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Westmont Colors">
      <a:dk1>
        <a:sysClr val="windowText" lastClr="000000"/>
      </a:dk1>
      <a:lt1>
        <a:sysClr val="window" lastClr="FFFFFF"/>
      </a:lt1>
      <a:dk2>
        <a:srgbClr val="7D1819"/>
      </a:dk2>
      <a:lt2>
        <a:srgbClr val="ECEDD1"/>
      </a:lt2>
      <a:accent1>
        <a:srgbClr val="8A998F"/>
      </a:accent1>
      <a:accent2>
        <a:srgbClr val="C0B9BB"/>
      </a:accent2>
      <a:accent3>
        <a:srgbClr val="801E27"/>
      </a:accent3>
      <a:accent4>
        <a:srgbClr val="FAF3A8"/>
      </a:accent4>
      <a:accent5>
        <a:srgbClr val="171208"/>
      </a:accent5>
      <a:accent6>
        <a:srgbClr val="FFFFF9"/>
      </a:accent6>
      <a:hlink>
        <a:srgbClr val="192ACC"/>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1793</TotalTime>
  <Words>539</Words>
  <Application>Microsoft Office PowerPoint</Application>
  <PresentationFormat>On-screen Show (4:3)</PresentationFormat>
  <Paragraphs>43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Apothecary</vt:lpstr>
      <vt:lpstr>Diversity Survey 2016</vt:lpstr>
      <vt:lpstr>Survey Purpose</vt:lpstr>
      <vt:lpstr>Survey Background</vt:lpstr>
      <vt:lpstr>Faculty/Staff Survey make-up</vt:lpstr>
      <vt:lpstr>Demographics</vt:lpstr>
      <vt:lpstr>Q1: Years of employment at Westmont</vt:lpstr>
      <vt:lpstr>Q2: Gender</vt:lpstr>
      <vt:lpstr>Q3: Race Identity</vt:lpstr>
      <vt:lpstr>Q4: Do you Identify yourself as a person of color? </vt:lpstr>
      <vt:lpstr>Questions 5-9</vt:lpstr>
      <vt:lpstr>Q5: I Feel a Sense of Belonging on Campus</vt:lpstr>
      <vt:lpstr>Q6: Westmont has a long standing commitment to Diversity</vt:lpstr>
      <vt:lpstr>Q7: Westmont promotes the appreciation of cultural differences</vt:lpstr>
      <vt:lpstr>Q8: Westmont has administrators who regularly speak about the value of diversity</vt:lpstr>
      <vt:lpstr>Q9: Westmont has a lot of racial tension</vt:lpstr>
      <vt:lpstr>Q10: How often at Westmont have you heard insensitive or disparaging remarks from students?</vt:lpstr>
      <vt:lpstr>Q11: How often at Westmont have you heard insensitive or disparaging remarks from Faculty/Staff? </vt:lpstr>
      <vt:lpstr>Q12: Since joining Westmont, how often have you attended presentations, panels, performances or art exhibits on diversity?</vt:lpstr>
      <vt:lpstr>Q13: Since joining Westmont, how often have you participated in on-going campus organized discussions on racial/ethnic issues?</vt:lpstr>
      <vt:lpstr>Q14: Staff members here are willing to talk about equity, injustice, and group differences.</vt:lpstr>
      <vt:lpstr>Q15 &amp; 16: Biblical and Theological Foundations of Diversity Document</vt:lpstr>
      <vt:lpstr>Q17: If Yes, How does the “Biblical and Theological Foundations of Diversity” document impact your work? </vt:lpstr>
      <vt:lpstr> </vt:lpstr>
    </vt:vector>
  </TitlesOfParts>
  <Company>Trinity Presbyterian Church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Victoria Botticelli</dc:creator>
  <cp:lastModifiedBy>tnazarenko</cp:lastModifiedBy>
  <cp:revision>58</cp:revision>
  <dcterms:created xsi:type="dcterms:W3CDTF">2016-12-17T01:51:49Z</dcterms:created>
  <dcterms:modified xsi:type="dcterms:W3CDTF">2017-02-08T23:01:19Z</dcterms:modified>
</cp:coreProperties>
</file>